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20214" y="-37972"/>
            <a:ext cx="570357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796922"/>
            <a:ext cx="8070215" cy="3957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p.ru/best/izh/voynaisudby/izhpobeda/" TargetMode="External"/><Relationship Id="rId2" Type="http://schemas.openxmlformats.org/officeDocument/2006/relationships/hyperlink" Target="https://adm.izh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kabu.ru/story/pamyatnik_pelmenyu_v_izhevske_3917392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" y="0"/>
            <a:ext cx="913637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25136" y="1331213"/>
            <a:ext cx="419481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solidFill>
                  <a:srgbClr val="FFFF00"/>
                </a:solidFill>
                <a:latin typeface="Carlito"/>
                <a:cs typeface="Carlito"/>
              </a:rPr>
              <a:t>Презентация </a:t>
            </a:r>
            <a:r>
              <a:rPr sz="2800" spc="-5" dirty="0">
                <a:solidFill>
                  <a:srgbClr val="FFFF00"/>
                </a:solidFill>
                <a:latin typeface="Carlito"/>
                <a:cs typeface="Carlito"/>
              </a:rPr>
              <a:t>по </a:t>
            </a:r>
            <a:r>
              <a:rPr sz="2800" spc="-10" dirty="0">
                <a:solidFill>
                  <a:srgbClr val="FFFF00"/>
                </a:solidFill>
                <a:latin typeface="Carlito"/>
                <a:cs typeface="Carlito"/>
              </a:rPr>
              <a:t>географии  </a:t>
            </a:r>
            <a:r>
              <a:rPr sz="2800" spc="-15" dirty="0">
                <a:solidFill>
                  <a:srgbClr val="FFFF00"/>
                </a:solidFill>
                <a:latin typeface="Carlito"/>
                <a:cs typeface="Carlito"/>
              </a:rPr>
              <a:t>Уральский </a:t>
            </a:r>
            <a:r>
              <a:rPr sz="2800" spc="-10" dirty="0">
                <a:solidFill>
                  <a:srgbClr val="FFFF00"/>
                </a:solidFill>
                <a:latin typeface="Carlito"/>
                <a:cs typeface="Carlito"/>
              </a:rPr>
              <a:t>экономический  </a:t>
            </a:r>
            <a:r>
              <a:rPr sz="2800" spc="-5" dirty="0">
                <a:solidFill>
                  <a:srgbClr val="FFFF00"/>
                </a:solidFill>
                <a:latin typeface="Carlito"/>
                <a:cs typeface="Carlito"/>
              </a:rPr>
              <a:t>район</a:t>
            </a:r>
            <a:endParaRPr sz="2800">
              <a:latin typeface="Carlito"/>
              <a:cs typeface="Carlito"/>
            </a:endParaRPr>
          </a:p>
          <a:p>
            <a:pPr marL="4445" algn="ctr">
              <a:lnSpc>
                <a:spcPct val="100000"/>
              </a:lnSpc>
            </a:pPr>
            <a:r>
              <a:rPr sz="2800" spc="-25" dirty="0">
                <a:solidFill>
                  <a:srgbClr val="FFFF00"/>
                </a:solidFill>
                <a:latin typeface="Carlito"/>
                <a:cs typeface="Carlito"/>
              </a:rPr>
              <a:t>город</a:t>
            </a:r>
            <a:r>
              <a:rPr sz="2800" spc="-15" dirty="0">
                <a:solidFill>
                  <a:srgbClr val="FFFF00"/>
                </a:solidFill>
                <a:latin typeface="Carlito"/>
                <a:cs typeface="Carlito"/>
              </a:rPr>
              <a:t> Ижевск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30295" y="5070449"/>
            <a:ext cx="534098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9770" marR="690245" algn="ctr">
              <a:lnSpc>
                <a:spcPct val="120000"/>
              </a:lnSpc>
              <a:spcBef>
                <a:spcPts val="100"/>
              </a:spcBef>
            </a:pPr>
            <a:r>
              <a:rPr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Презентацию </a:t>
            </a:r>
            <a:r>
              <a:rPr sz="2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выполнила</a:t>
            </a:r>
            <a:r>
              <a:rPr sz="2000" b="1" spc="-114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ученица  9 </a:t>
            </a:r>
            <a:r>
              <a:rPr sz="2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«А» класса </a:t>
            </a:r>
            <a:r>
              <a:rPr sz="2000" b="1" spc="-30" dirty="0">
                <a:solidFill>
                  <a:srgbClr val="FFFF00"/>
                </a:solidFill>
                <a:latin typeface="Times New Roman"/>
                <a:cs typeface="Times New Roman"/>
              </a:rPr>
              <a:t>ГБОУ </a:t>
            </a:r>
            <a:r>
              <a:rPr sz="2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СОШ </a:t>
            </a:r>
            <a:r>
              <a:rPr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№ </a:t>
            </a:r>
            <a:r>
              <a:rPr sz="2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382  </a:t>
            </a:r>
            <a:r>
              <a:rPr sz="2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Анатшкевич</a:t>
            </a:r>
            <a:r>
              <a:rPr sz="2000" b="1" spc="-2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Алёна</a:t>
            </a:r>
            <a:endParaRPr sz="2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2000" b="1" dirty="0">
                <a:solidFill>
                  <a:srgbClr val="FFFF00"/>
                </a:solidFill>
                <a:latin typeface="Times New Roman"/>
                <a:cs typeface="Times New Roman"/>
              </a:rPr>
              <a:t>Учитель </a:t>
            </a:r>
            <a:r>
              <a:rPr sz="2000" b="1" spc="-25" dirty="0">
                <a:solidFill>
                  <a:srgbClr val="FFFF00"/>
                </a:solidFill>
                <a:latin typeface="Times New Roman"/>
                <a:cs typeface="Times New Roman"/>
              </a:rPr>
              <a:t>Гаркушенко </a:t>
            </a:r>
            <a:r>
              <a:rPr sz="2000" b="1" spc="-10" dirty="0">
                <a:solidFill>
                  <a:srgbClr val="FFFF00"/>
                </a:solidFill>
                <a:latin typeface="Times New Roman"/>
                <a:cs typeface="Times New Roman"/>
              </a:rPr>
              <a:t>Светлана</a:t>
            </a:r>
            <a:r>
              <a:rPr sz="2000" b="1" spc="-55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Вячеславовна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94430" y="169545"/>
            <a:ext cx="162750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solidFill>
                  <a:srgbClr val="FFFF00"/>
                </a:solidFill>
                <a:latin typeface="Carlito"/>
                <a:cs typeface="Carlito"/>
              </a:rPr>
              <a:t>Почвы</a:t>
            </a:r>
            <a:endParaRPr sz="44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50442" y="908380"/>
            <a:ext cx="616521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  <a:tab pos="1992630" algn="l"/>
                <a:tab pos="4323080" algn="l"/>
                <a:tab pos="4827270" algn="l"/>
              </a:tabLst>
            </a:pP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И</a:t>
            </a:r>
            <a:r>
              <a:rPr sz="3000" b="1" spc="-45" dirty="0">
                <a:solidFill>
                  <a:srgbClr val="FFFF00"/>
                </a:solidFill>
                <a:latin typeface="Times New Roman"/>
                <a:cs typeface="Times New Roman"/>
              </a:rPr>
              <a:t>ж</a:t>
            </a:r>
            <a:r>
              <a:rPr sz="3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е</a:t>
            </a:r>
            <a:r>
              <a:rPr sz="3000" b="1" spc="30" dirty="0">
                <a:solidFill>
                  <a:srgbClr val="FFFF00"/>
                </a:solidFill>
                <a:latin typeface="Times New Roman"/>
                <a:cs typeface="Times New Roman"/>
              </a:rPr>
              <a:t>в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ск	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расп</a:t>
            </a:r>
            <a:r>
              <a:rPr sz="3000" b="1" spc="-45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л</a:t>
            </a:r>
            <a:r>
              <a:rPr sz="3000" b="1" spc="-80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-45" dirty="0">
                <a:solidFill>
                  <a:srgbClr val="FFFF00"/>
                </a:solidFill>
                <a:latin typeface="Times New Roman"/>
                <a:cs typeface="Times New Roman"/>
              </a:rPr>
              <a:t>ж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ен	в	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п</a:t>
            </a:r>
            <a:r>
              <a:rPr sz="3000" b="1" spc="-90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25" dirty="0">
                <a:solidFill>
                  <a:srgbClr val="FFFF00"/>
                </a:solidFill>
                <a:latin typeface="Times New Roman"/>
                <a:cs typeface="Times New Roman"/>
              </a:rPr>
              <a:t>д</a:t>
            </a:r>
            <a:r>
              <a:rPr sz="3000" b="1" spc="-20" dirty="0">
                <a:solidFill>
                  <a:srgbClr val="FFFF00"/>
                </a:solidFill>
                <a:latin typeface="Times New Roman"/>
                <a:cs typeface="Times New Roman"/>
              </a:rPr>
              <a:t>з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н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е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88681" y="908380"/>
            <a:ext cx="1120775" cy="4832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80" dirty="0">
                <a:solidFill>
                  <a:srgbClr val="FFFF00"/>
                </a:solidFill>
                <a:latin typeface="Times New Roman"/>
                <a:cs typeface="Times New Roman"/>
              </a:rPr>
              <a:t>ю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жно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-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93316" y="1274826"/>
            <a:ext cx="721487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02789" algn="l"/>
                <a:tab pos="3496945" algn="l"/>
                <a:tab pos="5973445" algn="l"/>
              </a:tabLst>
            </a:pPr>
            <a:r>
              <a:rPr sz="3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таежных	</a:t>
            </a:r>
            <a:r>
              <a:rPr sz="3000" b="1" spc="-10" dirty="0">
                <a:solidFill>
                  <a:srgbClr val="FFFF00"/>
                </a:solidFill>
                <a:latin typeface="Times New Roman"/>
                <a:cs typeface="Times New Roman"/>
              </a:rPr>
              <a:t>лесов.	Почвенный	</a:t>
            </a:r>
            <a:r>
              <a:rPr sz="3000" b="1" spc="-20" dirty="0">
                <a:solidFill>
                  <a:srgbClr val="FFFF00"/>
                </a:solidFill>
                <a:latin typeface="Times New Roman"/>
                <a:cs typeface="Times New Roman"/>
              </a:rPr>
              <a:t>покров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93316" y="1640585"/>
            <a:ext cx="7214234" cy="848360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 marR="5080">
              <a:lnSpc>
                <a:spcPts val="2880"/>
              </a:lnSpc>
              <a:spcBef>
                <a:spcPts val="795"/>
              </a:spcBef>
              <a:tabLst>
                <a:tab pos="2597785" algn="l"/>
                <a:tab pos="4287520" algn="l"/>
                <a:tab pos="6995159" algn="l"/>
              </a:tabLst>
            </a:pP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терр</a:t>
            </a:r>
            <a:r>
              <a:rPr sz="3000" b="1" spc="5" dirty="0">
                <a:solidFill>
                  <a:srgbClr val="FFFF00"/>
                </a:solidFill>
                <a:latin typeface="Times New Roman"/>
                <a:cs typeface="Times New Roman"/>
              </a:rPr>
              <a:t>и</a:t>
            </a:r>
            <a:r>
              <a:rPr sz="3000" b="1" spc="-35" dirty="0">
                <a:solidFill>
                  <a:srgbClr val="FFFF00"/>
                </a:solidFill>
                <a:latin typeface="Times New Roman"/>
                <a:cs typeface="Times New Roman"/>
              </a:rPr>
              <a:t>т</a:t>
            </a: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ри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и	</a:t>
            </a:r>
            <a:r>
              <a:rPr sz="3000" b="1" spc="-80" dirty="0">
                <a:solidFill>
                  <a:srgbClr val="FFFF00"/>
                </a:solidFill>
                <a:latin typeface="Times New Roman"/>
                <a:cs typeface="Times New Roman"/>
              </a:rPr>
              <a:t>г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ор</a:t>
            </a:r>
            <a:r>
              <a:rPr sz="3000" b="1" spc="-85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да	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пр</a:t>
            </a:r>
            <a:r>
              <a:rPr sz="3000" b="1" spc="-35" dirty="0">
                <a:solidFill>
                  <a:srgbClr val="FFFF00"/>
                </a:solidFill>
                <a:latin typeface="Times New Roman"/>
                <a:cs typeface="Times New Roman"/>
              </a:rPr>
              <a:t>е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дс</a:t>
            </a:r>
            <a:r>
              <a:rPr sz="3000" b="1" spc="35" dirty="0">
                <a:solidFill>
                  <a:srgbClr val="FFFF00"/>
                </a:solidFill>
                <a:latin typeface="Times New Roman"/>
                <a:cs typeface="Times New Roman"/>
              </a:rPr>
              <a:t>т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а</a:t>
            </a:r>
            <a:r>
              <a:rPr sz="3000" b="1" spc="-30" dirty="0">
                <a:solidFill>
                  <a:srgbClr val="FFFF00"/>
                </a:solidFill>
                <a:latin typeface="Times New Roman"/>
                <a:cs typeface="Times New Roman"/>
              </a:rPr>
              <a:t>в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ле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н	в  </a:t>
            </a:r>
            <a:r>
              <a:rPr sz="3000" b="1" spc="-20" dirty="0">
                <a:solidFill>
                  <a:srgbClr val="FFFF00"/>
                </a:solidFill>
                <a:latin typeface="Times New Roman"/>
                <a:cs typeface="Times New Roman"/>
              </a:rPr>
              <a:t>основном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95291" y="2006346"/>
            <a:ext cx="41141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дерново-подзолистыми,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93316" y="2371801"/>
            <a:ext cx="7216775" cy="1580515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819"/>
              </a:spcBef>
              <a:tabLst>
                <a:tab pos="2701290" algn="l"/>
                <a:tab pos="5706745" algn="l"/>
              </a:tabLst>
            </a:pPr>
            <a:r>
              <a:rPr sz="3000" b="1" spc="30" dirty="0">
                <a:solidFill>
                  <a:srgbClr val="FFFF00"/>
                </a:solidFill>
                <a:latin typeface="Times New Roman"/>
                <a:cs typeface="Times New Roman"/>
              </a:rPr>
              <a:t>с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ерыми	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л</a:t>
            </a:r>
            <a:r>
              <a:rPr sz="3000" b="1" spc="35" dirty="0">
                <a:solidFill>
                  <a:srgbClr val="FFFF00"/>
                </a:solidFill>
                <a:latin typeface="Times New Roman"/>
                <a:cs typeface="Times New Roman"/>
              </a:rPr>
              <a:t>е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сны</a:t>
            </a: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м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и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,	де</a:t>
            </a:r>
            <a:r>
              <a:rPr sz="3000" b="1" spc="-10" dirty="0">
                <a:solidFill>
                  <a:srgbClr val="FFFF00"/>
                </a:solidFill>
                <a:latin typeface="Times New Roman"/>
                <a:cs typeface="Times New Roman"/>
              </a:rPr>
              <a:t>р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н</a:t>
            </a:r>
            <a:r>
              <a:rPr sz="3000" b="1" spc="-80" dirty="0">
                <a:solidFill>
                  <a:srgbClr val="FFFF00"/>
                </a:solidFill>
                <a:latin typeface="Times New Roman"/>
                <a:cs typeface="Times New Roman"/>
              </a:rPr>
              <a:t>о</a:t>
            </a:r>
            <a:r>
              <a:rPr sz="3000" b="1" spc="-25" dirty="0">
                <a:solidFill>
                  <a:srgbClr val="FFFF00"/>
                </a:solidFill>
                <a:latin typeface="Times New Roman"/>
                <a:cs typeface="Times New Roman"/>
              </a:rPr>
              <a:t>в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о-  </a:t>
            </a:r>
            <a:r>
              <a:rPr sz="3000" b="1" spc="-20" dirty="0">
                <a:solidFill>
                  <a:srgbClr val="FFFF00"/>
                </a:solidFill>
                <a:latin typeface="Times New Roman"/>
                <a:cs typeface="Times New Roman"/>
              </a:rPr>
              <a:t>карбонатными, </a:t>
            </a:r>
            <a:r>
              <a:rPr sz="3000" b="1" spc="-5" dirty="0">
                <a:solidFill>
                  <a:srgbClr val="FFFF00"/>
                </a:solidFill>
                <a:latin typeface="Times New Roman"/>
                <a:cs typeface="Times New Roman"/>
              </a:rPr>
              <a:t>пойменными, </a:t>
            </a:r>
            <a:r>
              <a:rPr sz="3000" b="1" spc="-20" dirty="0">
                <a:solidFill>
                  <a:srgbClr val="FFFF00"/>
                </a:solidFill>
                <a:latin typeface="Times New Roman"/>
                <a:cs typeface="Times New Roman"/>
              </a:rPr>
              <a:t>болотными  </a:t>
            </a: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почвами 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и </a:t>
            </a:r>
            <a:r>
              <a:rPr sz="3000" b="1" spc="-15" dirty="0">
                <a:solidFill>
                  <a:srgbClr val="FFFF00"/>
                </a:solidFill>
                <a:latin typeface="Times New Roman"/>
                <a:cs typeface="Times New Roman"/>
              </a:rPr>
              <a:t>почвами </a:t>
            </a:r>
            <a:r>
              <a:rPr sz="3000" b="1" spc="-10" dirty="0">
                <a:solidFill>
                  <a:srgbClr val="FFFF00"/>
                </a:solidFill>
                <a:latin typeface="Times New Roman"/>
                <a:cs typeface="Times New Roman"/>
              </a:rPr>
              <a:t>овражно-балочных  </a:t>
            </a:r>
            <a:r>
              <a:rPr sz="3000" b="1" dirty="0">
                <a:solidFill>
                  <a:srgbClr val="FFFF00"/>
                </a:solidFill>
                <a:latin typeface="Times New Roman"/>
                <a:cs typeface="Times New Roman"/>
              </a:rPr>
              <a:t>систем.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43628" y="1557527"/>
            <a:ext cx="4440935" cy="33299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0734" y="478663"/>
            <a:ext cx="694245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10" dirty="0">
                <a:latin typeface="Times New Roman"/>
                <a:cs typeface="Times New Roman"/>
              </a:rPr>
              <a:t>Александро </a:t>
            </a:r>
            <a:r>
              <a:rPr sz="4400" b="0" spc="-5" dirty="0">
                <a:latin typeface="Times New Roman"/>
                <a:cs typeface="Times New Roman"/>
              </a:rPr>
              <a:t>–Невский</a:t>
            </a:r>
            <a:r>
              <a:rPr sz="4400" b="0" spc="-8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Собор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3240" y="1620977"/>
            <a:ext cx="3952875" cy="38671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95"/>
              </a:spcBef>
            </a:pPr>
            <a:r>
              <a:rPr sz="2800" spc="-30" dirty="0">
                <a:latin typeface="Times New Roman"/>
                <a:cs typeface="Times New Roman"/>
              </a:rPr>
              <a:t>Алекса</a:t>
            </a:r>
            <a:r>
              <a:rPr sz="4200" spc="-44" baseline="-9920" dirty="0">
                <a:latin typeface="Times New Roman"/>
                <a:cs typeface="Times New Roman"/>
              </a:rPr>
              <a:t>́</a:t>
            </a:r>
            <a:r>
              <a:rPr sz="2800" spc="-30" dirty="0">
                <a:latin typeface="Times New Roman"/>
                <a:cs typeface="Times New Roman"/>
              </a:rPr>
              <a:t>ндро-Не</a:t>
            </a:r>
            <a:r>
              <a:rPr sz="4200" spc="-44" baseline="-9920" dirty="0">
                <a:latin typeface="Times New Roman"/>
                <a:cs typeface="Times New Roman"/>
              </a:rPr>
              <a:t>́</a:t>
            </a:r>
            <a:r>
              <a:rPr sz="2800" spc="-30" dirty="0">
                <a:latin typeface="Times New Roman"/>
                <a:cs typeface="Times New Roman"/>
              </a:rPr>
              <a:t>вский  </a:t>
            </a:r>
            <a:r>
              <a:rPr sz="2800" spc="-55" dirty="0">
                <a:latin typeface="Times New Roman"/>
                <a:cs typeface="Times New Roman"/>
              </a:rPr>
              <a:t>собо</a:t>
            </a:r>
            <a:r>
              <a:rPr sz="4200" spc="-82" baseline="-9920" dirty="0">
                <a:latin typeface="Times New Roman"/>
                <a:cs typeface="Times New Roman"/>
              </a:rPr>
              <a:t>́</a:t>
            </a:r>
            <a:r>
              <a:rPr sz="2800" spc="-55" dirty="0">
                <a:latin typeface="Times New Roman"/>
                <a:cs typeface="Times New Roman"/>
              </a:rPr>
              <a:t>р </a:t>
            </a:r>
            <a:r>
              <a:rPr sz="2800" spc="-5" dirty="0">
                <a:latin typeface="Times New Roman"/>
                <a:cs typeface="Times New Roman"/>
              </a:rPr>
              <a:t>в </a:t>
            </a:r>
            <a:r>
              <a:rPr sz="2800" spc="-10" dirty="0">
                <a:latin typeface="Times New Roman"/>
                <a:cs typeface="Times New Roman"/>
              </a:rPr>
              <a:t>Ижевске </a:t>
            </a:r>
            <a:r>
              <a:rPr sz="2800" spc="-5" dirty="0">
                <a:latin typeface="Times New Roman"/>
                <a:cs typeface="Times New Roman"/>
              </a:rPr>
              <a:t>—  православный храм  </a:t>
            </a:r>
            <a:r>
              <a:rPr sz="2800" spc="-10" dirty="0">
                <a:latin typeface="Times New Roman"/>
                <a:cs typeface="Times New Roman"/>
              </a:rPr>
              <a:t>Ижевской </a:t>
            </a:r>
            <a:r>
              <a:rPr sz="2800" spc="-5" dirty="0">
                <a:latin typeface="Times New Roman"/>
                <a:cs typeface="Times New Roman"/>
              </a:rPr>
              <a:t>и Удмуртской  епархии. Был разграблен  и переоборудован в  </a:t>
            </a:r>
            <a:r>
              <a:rPr sz="2800" spc="-10" dirty="0">
                <a:latin typeface="Times New Roman"/>
                <a:cs typeface="Times New Roman"/>
              </a:rPr>
              <a:t>школу атеизма, затем </a:t>
            </a:r>
            <a:r>
              <a:rPr sz="2800" spc="-5" dirty="0">
                <a:latin typeface="Times New Roman"/>
                <a:cs typeface="Times New Roman"/>
              </a:rPr>
              <a:t>в  кинотеатр </a:t>
            </a:r>
            <a:r>
              <a:rPr sz="2800" spc="-10" dirty="0">
                <a:latin typeface="Times New Roman"/>
                <a:cs typeface="Times New Roman"/>
              </a:rPr>
              <a:t>начиная </a:t>
            </a:r>
            <a:r>
              <a:rPr sz="2800" spc="-5" dirty="0">
                <a:latin typeface="Times New Roman"/>
                <a:cs typeface="Times New Roman"/>
              </a:rPr>
              <a:t>с </a:t>
            </a:r>
            <a:r>
              <a:rPr sz="2800" dirty="0">
                <a:latin typeface="Times New Roman"/>
                <a:cs typeface="Times New Roman"/>
              </a:rPr>
              <a:t>1922  </a:t>
            </a:r>
            <a:r>
              <a:rPr sz="2800" spc="-5" dirty="0">
                <a:latin typeface="Times New Roman"/>
                <a:cs typeface="Times New Roman"/>
              </a:rPr>
              <a:t>и до </a:t>
            </a:r>
            <a:r>
              <a:rPr sz="2800" dirty="0">
                <a:latin typeface="Times New Roman"/>
                <a:cs typeface="Times New Roman"/>
              </a:rPr>
              <a:t>1990 </a:t>
            </a:r>
            <a:r>
              <a:rPr sz="2800" spc="-40" dirty="0">
                <a:latin typeface="Times New Roman"/>
                <a:cs typeface="Times New Roman"/>
              </a:rPr>
              <a:t>года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..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28744" y="2060448"/>
            <a:ext cx="4463796" cy="33482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6334" y="2123059"/>
            <a:ext cx="4018279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latin typeface="Times New Roman"/>
                <a:cs typeface="Times New Roman"/>
              </a:rPr>
              <a:t>Церковь </a:t>
            </a:r>
            <a:r>
              <a:rPr sz="2400" dirty="0">
                <a:latin typeface="Times New Roman"/>
                <a:cs typeface="Times New Roman"/>
              </a:rPr>
              <a:t>была </a:t>
            </a:r>
            <a:r>
              <a:rPr sz="2400" spc="-15" dirty="0">
                <a:latin typeface="Times New Roman"/>
                <a:cs typeface="Times New Roman"/>
              </a:rPr>
              <a:t>заложена </a:t>
            </a:r>
            <a:r>
              <a:rPr sz="2400" dirty="0">
                <a:latin typeface="Times New Roman"/>
                <a:cs typeface="Times New Roman"/>
              </a:rPr>
              <a:t>в  </a:t>
            </a:r>
            <a:r>
              <a:rPr sz="2400" spc="-5" dirty="0">
                <a:latin typeface="Times New Roman"/>
                <a:cs typeface="Times New Roman"/>
              </a:rPr>
              <a:t>1897. Храм </a:t>
            </a:r>
            <a:r>
              <a:rPr sz="2400" dirty="0">
                <a:latin typeface="Times New Roman"/>
                <a:cs typeface="Times New Roman"/>
              </a:rPr>
              <a:t>строился </a:t>
            </a:r>
            <a:r>
              <a:rPr sz="2400" spc="-5" dirty="0">
                <a:latin typeface="Times New Roman"/>
                <a:cs typeface="Times New Roman"/>
              </a:rPr>
              <a:t>1897 по  </a:t>
            </a:r>
            <a:r>
              <a:rPr sz="2400" dirty="0">
                <a:latin typeface="Times New Roman"/>
                <a:cs typeface="Times New Roman"/>
              </a:rPr>
              <a:t>1907 </a:t>
            </a:r>
            <a:r>
              <a:rPr sz="2400" spc="-50" dirty="0">
                <a:latin typeface="Times New Roman"/>
                <a:cs typeface="Times New Roman"/>
              </a:rPr>
              <a:t>год </a:t>
            </a:r>
            <a:r>
              <a:rPr sz="2400" spc="-5" dirty="0">
                <a:latin typeface="Times New Roman"/>
                <a:cs typeface="Times New Roman"/>
              </a:rPr>
              <a:t>на </a:t>
            </a:r>
            <a:r>
              <a:rPr sz="2400" spc="-15" dirty="0">
                <a:latin typeface="Times New Roman"/>
                <a:cs typeface="Times New Roman"/>
              </a:rPr>
              <a:t>пожертвования  </a:t>
            </a:r>
            <a:r>
              <a:rPr sz="2400" spc="-5" dirty="0">
                <a:latin typeface="Times New Roman"/>
                <a:cs typeface="Times New Roman"/>
              </a:rPr>
              <a:t>мастеровых,</a:t>
            </a:r>
            <a:r>
              <a:rPr sz="2400" spc="5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рабочих </a:t>
            </a:r>
            <a:r>
              <a:rPr sz="2400" dirty="0">
                <a:latin typeface="Times New Roman"/>
                <a:cs typeface="Times New Roman"/>
              </a:rPr>
              <a:t>и  </a:t>
            </a:r>
            <a:r>
              <a:rPr sz="2400" spc="-5" dirty="0">
                <a:latin typeface="Times New Roman"/>
                <a:cs typeface="Times New Roman"/>
              </a:rPr>
              <a:t>служащих </a:t>
            </a:r>
            <a:r>
              <a:rPr sz="2400" spc="-10" dirty="0">
                <a:latin typeface="Times New Roman"/>
                <a:cs typeface="Times New Roman"/>
              </a:rPr>
              <a:t>Ижевских </a:t>
            </a:r>
            <a:r>
              <a:rPr sz="2400" spc="-15" dirty="0">
                <a:latin typeface="Times New Roman"/>
                <a:cs typeface="Times New Roman"/>
              </a:rPr>
              <a:t>заводов,  </a:t>
            </a:r>
            <a:r>
              <a:rPr sz="2400" spc="-5" dirty="0">
                <a:latin typeface="Times New Roman"/>
                <a:cs typeface="Times New Roman"/>
              </a:rPr>
              <a:t>но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5" dirty="0">
                <a:latin typeface="Times New Roman"/>
                <a:cs typeface="Times New Roman"/>
              </a:rPr>
              <a:t>1937 </a:t>
            </a:r>
            <a:r>
              <a:rPr sz="2400" spc="-35" dirty="0">
                <a:latin typeface="Times New Roman"/>
                <a:cs typeface="Times New Roman"/>
              </a:rPr>
              <a:t>году </a:t>
            </a:r>
            <a:r>
              <a:rPr sz="2400" dirty="0">
                <a:latin typeface="Times New Roman"/>
                <a:cs typeface="Times New Roman"/>
              </a:rPr>
              <a:t>был </a:t>
            </a:r>
            <a:r>
              <a:rPr sz="2400" spc="-10" dirty="0">
                <a:latin typeface="Times New Roman"/>
                <a:cs typeface="Times New Roman"/>
              </a:rPr>
              <a:t>разрушен  </a:t>
            </a:r>
            <a:r>
              <a:rPr sz="2400" dirty="0">
                <a:latin typeface="Times New Roman"/>
                <a:cs typeface="Times New Roman"/>
              </a:rPr>
              <a:t>и в 2007 был полностью  восстановлен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83159" rIns="0" bIns="0" rtlCol="0">
            <a:spAutoFit/>
          </a:bodyPr>
          <a:lstStyle/>
          <a:p>
            <a:pPr marL="422909" marR="5080">
              <a:lnSpc>
                <a:spcPts val="3760"/>
              </a:lnSpc>
              <a:spcBef>
                <a:spcPts val="295"/>
              </a:spcBef>
            </a:pPr>
            <a:r>
              <a:rPr spc="-10" dirty="0"/>
              <a:t>Михайло-Архангельская  </a:t>
            </a:r>
            <a:r>
              <a:rPr spc="-20" dirty="0"/>
              <a:t>церковь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9754" y="49148"/>
            <a:ext cx="278765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4365" marR="5080" indent="-622300">
              <a:lnSpc>
                <a:spcPct val="100000"/>
              </a:lnSpc>
              <a:spcBef>
                <a:spcPts val="95"/>
              </a:spcBef>
            </a:pPr>
            <a:r>
              <a:rPr sz="4000" spc="-5" dirty="0">
                <a:solidFill>
                  <a:srgbClr val="FFFFFF"/>
                </a:solidFill>
              </a:rPr>
              <a:t>Раз</a:t>
            </a:r>
            <a:r>
              <a:rPr sz="4000" spc="-55" dirty="0">
                <a:solidFill>
                  <a:srgbClr val="FFFFFF"/>
                </a:solidFill>
              </a:rPr>
              <a:t>р</a:t>
            </a:r>
            <a:r>
              <a:rPr sz="4000" spc="-5" dirty="0">
                <a:solidFill>
                  <a:srgbClr val="FFFFFF"/>
                </a:solidFill>
              </a:rPr>
              <a:t>ушение  </a:t>
            </a:r>
            <a:r>
              <a:rPr sz="4000" spc="-10" dirty="0">
                <a:solidFill>
                  <a:srgbClr val="FFFFFF"/>
                </a:solidFill>
              </a:rPr>
              <a:t>собора</a:t>
            </a:r>
            <a:endParaRPr sz="4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03291" y="2226564"/>
            <a:ext cx="4140708" cy="3105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36928" y="466470"/>
            <a:ext cx="647065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15" dirty="0">
                <a:latin typeface="Times New Roman"/>
                <a:cs typeface="Times New Roman"/>
              </a:rPr>
              <a:t>Архитектурные</a:t>
            </a:r>
            <a:r>
              <a:rPr sz="4400" b="0" spc="-50" dirty="0">
                <a:latin typeface="Times New Roman"/>
                <a:cs typeface="Times New Roman"/>
              </a:rPr>
              <a:t> </a:t>
            </a:r>
            <a:r>
              <a:rPr sz="4400" b="0" spc="-5" dirty="0">
                <a:latin typeface="Times New Roman"/>
                <a:cs typeface="Times New Roman"/>
              </a:rPr>
              <a:t>памятники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3987" y="1438783"/>
            <a:ext cx="4461510" cy="51466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Times New Roman"/>
                <a:cs typeface="Times New Roman"/>
              </a:rPr>
              <a:t>Основные архитектурные  </a:t>
            </a:r>
            <a:r>
              <a:rPr sz="2800" spc="-5" dirty="0">
                <a:latin typeface="Times New Roman"/>
                <a:cs typeface="Times New Roman"/>
              </a:rPr>
              <a:t>памятники и музеи </a:t>
            </a:r>
            <a:r>
              <a:rPr sz="2800" spc="-30" dirty="0">
                <a:latin typeface="Times New Roman"/>
                <a:cs typeface="Times New Roman"/>
              </a:rPr>
              <a:t>города  </a:t>
            </a:r>
            <a:r>
              <a:rPr sz="2800" spc="-10" dirty="0">
                <a:latin typeface="Times New Roman"/>
                <a:cs typeface="Times New Roman"/>
              </a:rPr>
              <a:t>связаны </a:t>
            </a:r>
            <a:r>
              <a:rPr sz="2800" spc="-5" dirty="0">
                <a:latin typeface="Times New Roman"/>
                <a:cs typeface="Times New Roman"/>
              </a:rPr>
              <a:t>с </a:t>
            </a:r>
            <a:r>
              <a:rPr sz="2800" spc="-20" dirty="0">
                <a:latin typeface="Times New Roman"/>
                <a:cs typeface="Times New Roman"/>
              </a:rPr>
              <a:t>производством  </a:t>
            </a:r>
            <a:r>
              <a:rPr sz="2800" spc="-25" dirty="0">
                <a:latin typeface="Times New Roman"/>
                <a:cs typeface="Times New Roman"/>
              </a:rPr>
              <a:t>стрелкового </a:t>
            </a:r>
            <a:r>
              <a:rPr sz="2800" spc="-15" dirty="0">
                <a:latin typeface="Times New Roman"/>
                <a:cs typeface="Times New Roman"/>
              </a:rPr>
              <a:t>оружия. Это  </a:t>
            </a:r>
            <a:r>
              <a:rPr sz="2800" spc="-10" dirty="0">
                <a:latin typeface="Times New Roman"/>
                <a:cs typeface="Times New Roman"/>
              </a:rPr>
              <a:t>монумент </a:t>
            </a:r>
            <a:r>
              <a:rPr sz="2800" spc="-15" dirty="0">
                <a:latin typeface="Times New Roman"/>
                <a:cs typeface="Times New Roman"/>
              </a:rPr>
              <a:t>ижевским  </a:t>
            </a:r>
            <a:r>
              <a:rPr sz="2800" spc="-20" dirty="0">
                <a:latin typeface="Times New Roman"/>
                <a:cs typeface="Times New Roman"/>
              </a:rPr>
              <a:t>оружейникам, </a:t>
            </a:r>
            <a:r>
              <a:rPr sz="2800" spc="-5" dirty="0">
                <a:latin typeface="Times New Roman"/>
                <a:cs typeface="Times New Roman"/>
              </a:rPr>
              <a:t>музей </a:t>
            </a:r>
            <a:r>
              <a:rPr sz="2800" spc="-10" dirty="0">
                <a:latin typeface="Times New Roman"/>
                <a:cs typeface="Times New Roman"/>
              </a:rPr>
              <a:t>истории  </a:t>
            </a:r>
            <a:r>
              <a:rPr sz="2800" spc="-105" dirty="0">
                <a:latin typeface="Times New Roman"/>
                <a:cs typeface="Times New Roman"/>
              </a:rPr>
              <a:t>ОАО </a:t>
            </a:r>
            <a:r>
              <a:rPr sz="2800" spc="-10" dirty="0">
                <a:latin typeface="Times New Roman"/>
                <a:cs typeface="Times New Roman"/>
              </a:rPr>
              <a:t>«Ижмаш», </a:t>
            </a:r>
            <a:r>
              <a:rPr sz="2800" spc="-5" dirty="0">
                <a:latin typeface="Times New Roman"/>
                <a:cs typeface="Times New Roman"/>
              </a:rPr>
              <a:t>а также  </a:t>
            </a:r>
            <a:r>
              <a:rPr sz="2800" spc="-10" dirty="0">
                <a:latin typeface="Times New Roman"/>
                <a:cs typeface="Times New Roman"/>
              </a:rPr>
              <a:t>музейно-выставочный  </a:t>
            </a:r>
            <a:r>
              <a:rPr sz="2800" spc="-40" dirty="0">
                <a:latin typeface="Times New Roman"/>
                <a:cs typeface="Times New Roman"/>
              </a:rPr>
              <a:t>комплекс </a:t>
            </a:r>
            <a:r>
              <a:rPr sz="2800" spc="-25" dirty="0">
                <a:latin typeface="Times New Roman"/>
                <a:cs typeface="Times New Roman"/>
              </a:rPr>
              <a:t>стрелкового  </a:t>
            </a:r>
            <a:r>
              <a:rPr sz="2800" spc="-15" dirty="0">
                <a:latin typeface="Times New Roman"/>
                <a:cs typeface="Times New Roman"/>
              </a:rPr>
              <a:t>оружия, </a:t>
            </a:r>
            <a:r>
              <a:rPr sz="2800" spc="-35" dirty="0">
                <a:latin typeface="Times New Roman"/>
                <a:cs typeface="Times New Roman"/>
              </a:rPr>
              <a:t>который </a:t>
            </a:r>
            <a:r>
              <a:rPr sz="2800" spc="10" dirty="0">
                <a:latin typeface="Times New Roman"/>
                <a:cs typeface="Times New Roman"/>
              </a:rPr>
              <a:t>носит </a:t>
            </a:r>
            <a:r>
              <a:rPr sz="2800" spc="-10" dirty="0">
                <a:latin typeface="Times New Roman"/>
                <a:cs typeface="Times New Roman"/>
              </a:rPr>
              <a:t>имя  Михаила </a:t>
            </a:r>
            <a:r>
              <a:rPr sz="2800" spc="-15" dirty="0">
                <a:latin typeface="Times New Roman"/>
                <a:cs typeface="Times New Roman"/>
              </a:rPr>
              <a:t>Тимофеевича  </a:t>
            </a:r>
            <a:r>
              <a:rPr sz="2800" spc="-25" dirty="0">
                <a:latin typeface="Times New Roman"/>
                <a:cs typeface="Times New Roman"/>
              </a:rPr>
              <a:t>Калашникова.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40637" y="4827523"/>
            <a:ext cx="6683375" cy="13677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4400" b="0" spc="-5" dirty="0">
                <a:solidFill>
                  <a:srgbClr val="FFFFFF"/>
                </a:solidFill>
                <a:latin typeface="Carlito"/>
                <a:cs typeface="Carlito"/>
              </a:rPr>
              <a:t>Башня </a:t>
            </a:r>
            <a:r>
              <a:rPr sz="4400" b="0" spc="-30" dirty="0">
                <a:solidFill>
                  <a:srgbClr val="FFFFFF"/>
                </a:solidFill>
                <a:latin typeface="Carlito"/>
                <a:cs typeface="Carlito"/>
              </a:rPr>
              <a:t>главного </a:t>
            </a:r>
            <a:r>
              <a:rPr sz="4400" b="0" spc="-20" dirty="0">
                <a:solidFill>
                  <a:srgbClr val="FFFFFF"/>
                </a:solidFill>
                <a:latin typeface="Carlito"/>
                <a:cs typeface="Carlito"/>
              </a:rPr>
              <a:t>завода</a:t>
            </a:r>
            <a:r>
              <a:rPr sz="4400" b="0" spc="-2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4400" b="0" spc="-75" dirty="0">
                <a:solidFill>
                  <a:srgbClr val="FFFFFF"/>
                </a:solidFill>
                <a:latin typeface="Carlito"/>
                <a:cs typeface="Carlito"/>
              </a:rPr>
              <a:t>ОАО</a:t>
            </a:r>
            <a:endParaRPr sz="4400">
              <a:latin typeface="Carlito"/>
              <a:cs typeface="Carlito"/>
            </a:endParaRPr>
          </a:p>
          <a:p>
            <a:pPr marL="635" algn="ctr">
              <a:lnSpc>
                <a:spcPct val="100000"/>
              </a:lnSpc>
            </a:pPr>
            <a:r>
              <a:rPr sz="4400" b="0" spc="-5" dirty="0">
                <a:solidFill>
                  <a:srgbClr val="FFFFFF"/>
                </a:solidFill>
                <a:latin typeface="Carlito"/>
                <a:cs typeface="Carlito"/>
              </a:rPr>
              <a:t>«Ижмаш»</a:t>
            </a:r>
            <a:endParaRPr sz="44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228600"/>
            <a:ext cx="6790690" cy="62901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000" b="0" dirty="0">
                <a:latin typeface="Carlito"/>
                <a:cs typeface="Carlito"/>
              </a:rPr>
              <a:t>Значение </a:t>
            </a:r>
            <a:r>
              <a:rPr sz="4000" b="0" spc="-20" dirty="0">
                <a:latin typeface="Carlito"/>
                <a:cs typeface="Carlito"/>
              </a:rPr>
              <a:t>завода </a:t>
            </a:r>
            <a:r>
              <a:rPr sz="4000" b="0" spc="-5" dirty="0">
                <a:latin typeface="Carlito"/>
                <a:cs typeface="Carlito"/>
              </a:rPr>
              <a:t>для</a:t>
            </a:r>
            <a:r>
              <a:rPr sz="4000" b="0" spc="-50" dirty="0">
                <a:latin typeface="Carlito"/>
                <a:cs typeface="Carlito"/>
              </a:rPr>
              <a:t> </a:t>
            </a:r>
            <a:r>
              <a:rPr sz="4000" b="0" spc="-30" dirty="0">
                <a:latin typeface="Carlito"/>
                <a:cs typeface="Carlito"/>
              </a:rPr>
              <a:t>города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339341"/>
            <a:ext cx="1593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Arial"/>
                <a:cs typeface="Arial"/>
              </a:rPr>
              <a:t>•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066800" y="856741"/>
            <a:ext cx="68687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dirty="0">
                <a:latin typeface="Carlito"/>
                <a:cs typeface="Carlito"/>
              </a:rPr>
              <a:t>Ижевск – </a:t>
            </a:r>
            <a:r>
              <a:rPr sz="3000" b="1" spc="-5" dirty="0">
                <a:latin typeface="Carlito"/>
                <a:cs typeface="Carlito"/>
              </a:rPr>
              <a:t>это главный оружейный</a:t>
            </a:r>
            <a:r>
              <a:rPr sz="3000" b="1" spc="15" dirty="0">
                <a:latin typeface="Carlito"/>
                <a:cs typeface="Carlito"/>
              </a:rPr>
              <a:t> </a:t>
            </a:r>
            <a:r>
              <a:rPr sz="3000" b="1" spc="-5" dirty="0">
                <a:latin typeface="Carlito"/>
                <a:cs typeface="Carlito"/>
              </a:rPr>
              <a:t>город.</a:t>
            </a:r>
            <a:endParaRPr sz="3000">
              <a:latin typeface="Carlito"/>
              <a:cs typeface="Carlito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535940" y="1796922"/>
            <a:ext cx="8070215" cy="4351832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12700" marR="760095" algn="just">
              <a:lnSpc>
                <a:spcPts val="2880"/>
              </a:lnSpc>
              <a:spcBef>
                <a:spcPts val="795"/>
              </a:spcBef>
              <a:tabLst>
                <a:tab pos="355600" algn="l"/>
              </a:tabLst>
            </a:pPr>
            <a:r>
              <a:rPr spc="-5" dirty="0"/>
              <a:t>Самым </a:t>
            </a:r>
            <a:r>
              <a:rPr dirty="0"/>
              <a:t>старым производством "Ижмаша"  является </a:t>
            </a:r>
            <a:r>
              <a:rPr spc="-5" dirty="0"/>
              <a:t>оружие, </a:t>
            </a:r>
            <a:r>
              <a:rPr dirty="0"/>
              <a:t>давшее первые</a:t>
            </a:r>
            <a:r>
              <a:rPr spc="-100" dirty="0"/>
              <a:t> </a:t>
            </a:r>
            <a:r>
              <a:rPr spc="-5" dirty="0"/>
              <a:t>образцы  </a:t>
            </a:r>
            <a:r>
              <a:rPr spc="-15" dirty="0"/>
              <a:t>ружей </a:t>
            </a:r>
            <a:r>
              <a:rPr dirty="0"/>
              <a:t>осенью</a:t>
            </a:r>
            <a:r>
              <a:rPr spc="-20" dirty="0"/>
              <a:t> </a:t>
            </a:r>
            <a:r>
              <a:rPr spc="-50" dirty="0"/>
              <a:t>1807г.</a:t>
            </a: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3550" dirty="0"/>
          </a:p>
          <a:p>
            <a:pPr marL="12700" marR="5080">
              <a:lnSpc>
                <a:spcPct val="80000"/>
              </a:lnSpc>
              <a:tabLst>
                <a:tab pos="354965" algn="l"/>
                <a:tab pos="355600" algn="l"/>
              </a:tabLst>
            </a:pPr>
            <a:r>
              <a:rPr dirty="0"/>
              <a:t>В 1897 году было изготовлено 500-тысячное  </a:t>
            </a:r>
            <a:r>
              <a:rPr spc="-5" dirty="0"/>
              <a:t>трехлинейное </a:t>
            </a:r>
            <a:r>
              <a:rPr spc="-10" dirty="0"/>
              <a:t>ружье. </a:t>
            </a:r>
            <a:r>
              <a:rPr i="1" spc="-370" dirty="0">
                <a:latin typeface="Arial"/>
                <a:cs typeface="Arial"/>
              </a:rPr>
              <a:t>В </a:t>
            </a:r>
            <a:r>
              <a:rPr i="1" spc="-175" dirty="0">
                <a:latin typeface="Arial"/>
                <a:cs typeface="Arial"/>
              </a:rPr>
              <a:t>годы </a:t>
            </a:r>
            <a:r>
              <a:rPr i="1" spc="-140" dirty="0">
                <a:latin typeface="Arial"/>
                <a:cs typeface="Arial"/>
              </a:rPr>
              <a:t>первой </a:t>
            </a:r>
            <a:r>
              <a:rPr i="1" spc="-120" dirty="0">
                <a:latin typeface="Arial"/>
                <a:cs typeface="Arial"/>
              </a:rPr>
              <a:t>мировой  </a:t>
            </a:r>
            <a:r>
              <a:rPr dirty="0"/>
              <a:t>войны </a:t>
            </a:r>
            <a:r>
              <a:rPr spc="-5" dirty="0"/>
              <a:t>резко </a:t>
            </a:r>
            <a:r>
              <a:rPr dirty="0"/>
              <a:t>увеличилось производство  </a:t>
            </a:r>
            <a:r>
              <a:rPr spc="-5" dirty="0"/>
              <a:t>трехлинейных </a:t>
            </a:r>
            <a:r>
              <a:rPr dirty="0"/>
              <a:t>винтовок, достигнув 2200 штук</a:t>
            </a:r>
            <a:r>
              <a:rPr spc="-130" dirty="0"/>
              <a:t> </a:t>
            </a:r>
            <a:r>
              <a:rPr dirty="0"/>
              <a:t>в  </a:t>
            </a:r>
            <a:r>
              <a:rPr spc="-5" dirty="0"/>
              <a:t>день. </a:t>
            </a:r>
            <a:r>
              <a:rPr dirty="0"/>
              <a:t>Выпускали </a:t>
            </a:r>
            <a:r>
              <a:rPr spc="-5" dirty="0"/>
              <a:t>также патроны,</a:t>
            </a:r>
            <a:r>
              <a:rPr spc="-20" dirty="0"/>
              <a:t> </a:t>
            </a:r>
            <a:r>
              <a:rPr dirty="0" err="1" smtClean="0"/>
              <a:t>гранаты</a:t>
            </a:r>
            <a:r>
              <a:rPr dirty="0" smtClean="0"/>
              <a:t>, </a:t>
            </a:r>
            <a:r>
              <a:rPr dirty="0"/>
              <a:t>артиллерийские и</a:t>
            </a:r>
            <a:r>
              <a:rPr spc="-65" dirty="0"/>
              <a:t> </a:t>
            </a:r>
            <a:r>
              <a:rPr spc="-15" dirty="0" err="1" smtClean="0"/>
              <a:t>пулеметные</a:t>
            </a:r>
            <a:r>
              <a:rPr lang="ru-RU" spc="-15" dirty="0"/>
              <a:t> </a:t>
            </a:r>
            <a:r>
              <a:rPr lang="ru-RU" spc="-15" dirty="0" smtClean="0"/>
              <a:t>снаряды.</a:t>
            </a:r>
            <a:endParaRPr spc="-1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88408" y="1610867"/>
            <a:ext cx="4123943" cy="30678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27173" y="478663"/>
            <a:ext cx="408940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latin typeface="Times New Roman"/>
                <a:cs typeface="Times New Roman"/>
              </a:rPr>
              <a:t>Война</a:t>
            </a:r>
            <a:r>
              <a:rPr sz="4400" b="0" spc="-75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1941-1945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549653"/>
            <a:ext cx="4164329" cy="448881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675"/>
              </a:spcBef>
            </a:pPr>
            <a:r>
              <a:rPr sz="2400" spc="-30" dirty="0">
                <a:latin typeface="Times New Roman"/>
                <a:cs typeface="Times New Roman"/>
              </a:rPr>
              <a:t>Резко </a:t>
            </a:r>
            <a:r>
              <a:rPr sz="2400" dirty="0">
                <a:latin typeface="Times New Roman"/>
                <a:cs typeface="Times New Roman"/>
              </a:rPr>
              <a:t>увеличилось  </a:t>
            </a:r>
            <a:r>
              <a:rPr sz="2400" spc="-15" dirty="0">
                <a:latin typeface="Times New Roman"/>
                <a:cs typeface="Times New Roman"/>
              </a:rPr>
              <a:t>производство </a:t>
            </a:r>
            <a:r>
              <a:rPr sz="2400" spc="-10" dirty="0">
                <a:latin typeface="Times New Roman"/>
                <a:cs typeface="Times New Roman"/>
              </a:rPr>
              <a:t>оружия </a:t>
            </a:r>
            <a:r>
              <a:rPr sz="2400" spc="-5" dirty="0">
                <a:latin typeface="Times New Roman"/>
                <a:cs typeface="Times New Roman"/>
              </a:rPr>
              <a:t>на  </a:t>
            </a:r>
            <a:r>
              <a:rPr sz="2400" spc="-10" dirty="0">
                <a:latin typeface="Times New Roman"/>
                <a:cs typeface="Times New Roman"/>
              </a:rPr>
              <a:t>ижевских </a:t>
            </a:r>
            <a:r>
              <a:rPr sz="2400" spc="-15" dirty="0">
                <a:latin typeface="Times New Roman"/>
                <a:cs typeface="Times New Roman"/>
              </a:rPr>
              <a:t>заводах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35" dirty="0">
                <a:latin typeface="Times New Roman"/>
                <a:cs typeface="Times New Roman"/>
              </a:rPr>
              <a:t>годы  </a:t>
            </a:r>
            <a:r>
              <a:rPr sz="2400" spc="-20" dirty="0">
                <a:latin typeface="Times New Roman"/>
                <a:cs typeface="Times New Roman"/>
              </a:rPr>
              <a:t>Великой </a:t>
            </a:r>
            <a:r>
              <a:rPr sz="2400" spc="-5" dirty="0">
                <a:latin typeface="Times New Roman"/>
                <a:cs typeface="Times New Roman"/>
              </a:rPr>
              <a:t>Отечественной войны.  </a:t>
            </a:r>
            <a:r>
              <a:rPr sz="2400" spc="-85" dirty="0">
                <a:latin typeface="Times New Roman"/>
                <a:cs typeface="Times New Roman"/>
              </a:rPr>
              <a:t>Уже </a:t>
            </a:r>
            <a:r>
              <a:rPr sz="2400" dirty="0">
                <a:latin typeface="Times New Roman"/>
                <a:cs typeface="Times New Roman"/>
              </a:rPr>
              <a:t>к </a:t>
            </a:r>
            <a:r>
              <a:rPr sz="2400" spc="15" dirty="0">
                <a:latin typeface="Times New Roman"/>
                <a:cs typeface="Times New Roman"/>
              </a:rPr>
              <a:t>осени </a:t>
            </a:r>
            <a:r>
              <a:rPr sz="2400" dirty="0">
                <a:latin typeface="Times New Roman"/>
                <a:cs typeface="Times New Roman"/>
              </a:rPr>
              <a:t>1941 </a:t>
            </a:r>
            <a:r>
              <a:rPr sz="2400" spc="-35" dirty="0">
                <a:latin typeface="Times New Roman"/>
                <a:cs typeface="Times New Roman"/>
              </a:rPr>
              <a:t>года  </a:t>
            </a:r>
            <a:r>
              <a:rPr sz="2400" spc="-10" dirty="0">
                <a:latin typeface="Times New Roman"/>
                <a:cs typeface="Times New Roman"/>
              </a:rPr>
              <a:t>Ижевский  </a:t>
            </a:r>
            <a:r>
              <a:rPr sz="2400" dirty="0">
                <a:latin typeface="Times New Roman"/>
                <a:cs typeface="Times New Roman"/>
              </a:rPr>
              <a:t>машиностроительный </a:t>
            </a:r>
            <a:r>
              <a:rPr sz="2400" spc="-20" dirty="0">
                <a:latin typeface="Times New Roman"/>
                <a:cs typeface="Times New Roman"/>
              </a:rPr>
              <a:t>завод  </a:t>
            </a:r>
            <a:r>
              <a:rPr sz="2400" spc="-10" dirty="0">
                <a:latin typeface="Times New Roman"/>
                <a:cs typeface="Times New Roman"/>
              </a:rPr>
              <a:t>ежедневно </a:t>
            </a:r>
            <a:r>
              <a:rPr sz="2400" spc="-25" dirty="0">
                <a:latin typeface="Times New Roman"/>
                <a:cs typeface="Times New Roman"/>
              </a:rPr>
              <a:t>изготовлял </a:t>
            </a:r>
            <a:r>
              <a:rPr sz="2400" spc="-5" dirty="0">
                <a:latin typeface="Times New Roman"/>
                <a:cs typeface="Times New Roman"/>
              </a:rPr>
              <a:t>по </a:t>
            </a:r>
            <a:r>
              <a:rPr sz="2400" dirty="0">
                <a:latin typeface="Times New Roman"/>
                <a:cs typeface="Times New Roman"/>
              </a:rPr>
              <a:t>10  </a:t>
            </a:r>
            <a:r>
              <a:rPr sz="2400" spc="-5" dirty="0">
                <a:latin typeface="Times New Roman"/>
                <a:cs typeface="Times New Roman"/>
              </a:rPr>
              <a:t>тысяч единиц </a:t>
            </a:r>
            <a:r>
              <a:rPr sz="2400" spc="-20" dirty="0">
                <a:latin typeface="Times New Roman"/>
                <a:cs typeface="Times New Roman"/>
              </a:rPr>
              <a:t>стрелкового  </a:t>
            </a:r>
            <a:r>
              <a:rPr sz="2400" spc="-10" dirty="0">
                <a:latin typeface="Times New Roman"/>
                <a:cs typeface="Times New Roman"/>
              </a:rPr>
              <a:t>оружия </a:t>
            </a:r>
            <a:r>
              <a:rPr sz="2400" dirty="0">
                <a:latin typeface="Times New Roman"/>
                <a:cs typeface="Times New Roman"/>
              </a:rPr>
              <a:t>- </a:t>
            </a:r>
            <a:r>
              <a:rPr sz="2400" spc="-15" dirty="0">
                <a:latin typeface="Times New Roman"/>
                <a:cs typeface="Times New Roman"/>
              </a:rPr>
              <a:t>вооружение </a:t>
            </a:r>
            <a:r>
              <a:rPr sz="2400" dirty="0">
                <a:latin typeface="Times New Roman"/>
                <a:cs typeface="Times New Roman"/>
              </a:rPr>
              <a:t>для </a:t>
            </a:r>
            <a:r>
              <a:rPr sz="2400" spc="-5" dirty="0">
                <a:latin typeface="Times New Roman"/>
                <a:cs typeface="Times New Roman"/>
              </a:rPr>
              <a:t>целой  </a:t>
            </a:r>
            <a:r>
              <a:rPr sz="2400" spc="-15" dirty="0">
                <a:latin typeface="Times New Roman"/>
                <a:cs typeface="Times New Roman"/>
              </a:rPr>
              <a:t>стрелковой </a:t>
            </a:r>
            <a:r>
              <a:rPr sz="2400" dirty="0">
                <a:latin typeface="Times New Roman"/>
                <a:cs typeface="Times New Roman"/>
              </a:rPr>
              <a:t>дивизии. </a:t>
            </a:r>
            <a:r>
              <a:rPr sz="2400" spc="-15" dirty="0">
                <a:latin typeface="Times New Roman"/>
                <a:cs typeface="Times New Roman"/>
              </a:rPr>
              <a:t>Таким  </a:t>
            </a:r>
            <a:r>
              <a:rPr sz="2400" spc="-10" dirty="0">
                <a:latin typeface="Times New Roman"/>
                <a:cs typeface="Times New Roman"/>
              </a:rPr>
              <a:t>образом </a:t>
            </a:r>
            <a:r>
              <a:rPr sz="2400" spc="-30" dirty="0">
                <a:latin typeface="Times New Roman"/>
                <a:cs typeface="Times New Roman"/>
              </a:rPr>
              <a:t>город </a:t>
            </a:r>
            <a:r>
              <a:rPr sz="2400" spc="-5" dirty="0">
                <a:latin typeface="Times New Roman"/>
                <a:cs typeface="Times New Roman"/>
              </a:rPr>
              <a:t>становиться  </a:t>
            </a:r>
            <a:r>
              <a:rPr sz="2400" spc="-15" dirty="0">
                <a:latin typeface="Times New Roman"/>
                <a:cs typeface="Times New Roman"/>
              </a:rPr>
              <a:t>одним </a:t>
            </a:r>
            <a:r>
              <a:rPr sz="2400" spc="-5" dirty="0">
                <a:latin typeface="Times New Roman"/>
                <a:cs typeface="Times New Roman"/>
              </a:rPr>
              <a:t>из </a:t>
            </a:r>
            <a:r>
              <a:rPr sz="2400" spc="-25" dirty="0">
                <a:latin typeface="Times New Roman"/>
                <a:cs typeface="Times New Roman"/>
              </a:rPr>
              <a:t>главных </a:t>
            </a:r>
            <a:r>
              <a:rPr sz="2400" spc="-10" dirty="0">
                <a:latin typeface="Times New Roman"/>
                <a:cs typeface="Times New Roman"/>
              </a:rPr>
              <a:t>поставщиков  оружия </a:t>
            </a:r>
            <a:r>
              <a:rPr sz="2400" spc="-5" dirty="0">
                <a:latin typeface="Times New Roman"/>
                <a:cs typeface="Times New Roman"/>
              </a:rPr>
              <a:t>из тыла </a:t>
            </a:r>
            <a:r>
              <a:rPr sz="2400" spc="-10" dirty="0">
                <a:latin typeface="Times New Roman"/>
                <a:cs typeface="Times New Roman"/>
              </a:rPr>
              <a:t>во </a:t>
            </a:r>
            <a:r>
              <a:rPr sz="2400" spc="-5" dirty="0">
                <a:latin typeface="Times New Roman"/>
                <a:cs typeface="Times New Roman"/>
              </a:rPr>
              <a:t>время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войны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305"/>
              </a:lnSpc>
            </a:pP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8071" y="3861814"/>
            <a:ext cx="3877055" cy="288797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43000" y="461899"/>
            <a:ext cx="4994909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5" dirty="0">
                <a:latin typeface="Carlito"/>
                <a:cs typeface="Carlito"/>
              </a:rPr>
              <a:t>После</a:t>
            </a:r>
            <a:r>
              <a:rPr sz="4400" b="0" spc="-70" dirty="0">
                <a:latin typeface="Carlito"/>
                <a:cs typeface="Carlito"/>
              </a:rPr>
              <a:t> </a:t>
            </a:r>
            <a:r>
              <a:rPr sz="4400" b="0" dirty="0">
                <a:latin typeface="Carlito"/>
                <a:cs typeface="Carlito"/>
              </a:rPr>
              <a:t>войны</a:t>
            </a:r>
            <a:endParaRPr sz="44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598167"/>
            <a:ext cx="4091940" cy="3427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800" spc="-5" dirty="0">
                <a:latin typeface="Carlito"/>
                <a:cs typeface="Carlito"/>
              </a:rPr>
              <a:t>Ижмаш" </a:t>
            </a:r>
            <a:r>
              <a:rPr sz="1800" spc="-15" dirty="0">
                <a:latin typeface="Carlito"/>
                <a:cs typeface="Carlito"/>
              </a:rPr>
              <a:t>продолжает </a:t>
            </a:r>
            <a:r>
              <a:rPr sz="1800" spc="-10" dirty="0">
                <a:latin typeface="Carlito"/>
                <a:cs typeface="Carlito"/>
              </a:rPr>
              <a:t>изготовление</a:t>
            </a:r>
            <a:r>
              <a:rPr sz="1800" spc="15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и</a:t>
            </a:r>
            <a:endParaRPr sz="1800">
              <a:latin typeface="Carlito"/>
              <a:cs typeface="Carlito"/>
            </a:endParaRPr>
          </a:p>
          <a:p>
            <a:pPr marL="12700" marR="58419">
              <a:lnSpc>
                <a:spcPct val="80000"/>
              </a:lnSpc>
              <a:spcBef>
                <a:spcPts val="215"/>
              </a:spcBef>
            </a:pPr>
            <a:r>
              <a:rPr sz="1800" spc="-10" dirty="0">
                <a:latin typeface="Carlito"/>
                <a:cs typeface="Carlito"/>
              </a:rPr>
              <a:t>некоторых </a:t>
            </a:r>
            <a:r>
              <a:rPr sz="1800" spc="-5" dirty="0">
                <a:latin typeface="Carlito"/>
                <a:cs typeface="Carlito"/>
              </a:rPr>
              <a:t>видов боевого оружия. </a:t>
            </a:r>
            <a:r>
              <a:rPr sz="1800" spc="-10" dirty="0">
                <a:latin typeface="Carlito"/>
                <a:cs typeface="Carlito"/>
              </a:rPr>
              <a:t>Среди  </a:t>
            </a:r>
            <a:r>
              <a:rPr sz="1800" dirty="0">
                <a:latin typeface="Carlito"/>
                <a:cs typeface="Carlito"/>
              </a:rPr>
              <a:t>них </a:t>
            </a:r>
            <a:r>
              <a:rPr sz="1800" spc="-10" dirty="0">
                <a:latin typeface="Carlito"/>
                <a:cs typeface="Carlito"/>
              </a:rPr>
              <a:t>выделяется автомат</a:t>
            </a:r>
            <a:r>
              <a:rPr sz="1800" spc="5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Калашникова.</a:t>
            </a:r>
            <a:endParaRPr sz="1800">
              <a:latin typeface="Carlito"/>
              <a:cs typeface="Carlito"/>
            </a:endParaRPr>
          </a:p>
          <a:p>
            <a:pPr marL="12700" marR="248285">
              <a:lnSpc>
                <a:spcPct val="80000"/>
              </a:lnSpc>
              <a:spcBef>
                <a:spcPts val="434"/>
              </a:spcBef>
            </a:pPr>
            <a:r>
              <a:rPr sz="1800" dirty="0">
                <a:latin typeface="Carlito"/>
                <a:cs typeface="Carlito"/>
              </a:rPr>
              <a:t>В 1947 </a:t>
            </a:r>
            <a:r>
              <a:rPr sz="1800" spc="-25" dirty="0">
                <a:latin typeface="Carlito"/>
                <a:cs typeface="Carlito"/>
              </a:rPr>
              <a:t>году </a:t>
            </a:r>
            <a:r>
              <a:rPr sz="1800" spc="-5" dirty="0">
                <a:latin typeface="Carlito"/>
                <a:cs typeface="Carlito"/>
              </a:rPr>
              <a:t>после многих испытаний  </a:t>
            </a:r>
            <a:r>
              <a:rPr sz="1800" spc="-15" dirty="0">
                <a:latin typeface="Carlito"/>
                <a:cs typeface="Carlito"/>
              </a:rPr>
              <a:t>автомат, </a:t>
            </a:r>
            <a:r>
              <a:rPr sz="1800" spc="-5" dirty="0">
                <a:latin typeface="Carlito"/>
                <a:cs typeface="Carlito"/>
              </a:rPr>
              <a:t>сконструированный </a:t>
            </a:r>
            <a:r>
              <a:rPr sz="1800" spc="-20" dirty="0">
                <a:latin typeface="Carlito"/>
                <a:cs typeface="Carlito"/>
              </a:rPr>
              <a:t>молодым  </a:t>
            </a:r>
            <a:r>
              <a:rPr sz="1800" spc="-5" dirty="0">
                <a:latin typeface="Carlito"/>
                <a:cs typeface="Carlito"/>
              </a:rPr>
              <a:t>старшим </a:t>
            </a:r>
            <a:r>
              <a:rPr sz="1800" spc="-10" dirty="0">
                <a:latin typeface="Carlito"/>
                <a:cs typeface="Carlito"/>
              </a:rPr>
              <a:t>сержантом </a:t>
            </a:r>
            <a:r>
              <a:rPr sz="1800" dirty="0">
                <a:latin typeface="Carlito"/>
                <a:cs typeface="Carlito"/>
              </a:rPr>
              <a:t>Михаилом  </a:t>
            </a:r>
            <a:r>
              <a:rPr sz="1800" spc="-10" dirty="0">
                <a:latin typeface="Carlito"/>
                <a:cs typeface="Carlito"/>
              </a:rPr>
              <a:t>Калашниковым,</a:t>
            </a:r>
            <a:r>
              <a:rPr sz="1800" spc="-5" dirty="0">
                <a:latin typeface="Carlito"/>
                <a:cs typeface="Carlito"/>
              </a:rPr>
              <a:t> </a:t>
            </a:r>
            <a:r>
              <a:rPr sz="1800" dirty="0">
                <a:latin typeface="Carlito"/>
                <a:cs typeface="Carlito"/>
              </a:rPr>
              <a:t>военным</a:t>
            </a:r>
            <a:endParaRPr sz="1800">
              <a:latin typeface="Carlito"/>
              <a:cs typeface="Carlito"/>
            </a:endParaRPr>
          </a:p>
          <a:p>
            <a:pPr marL="12700" marR="20320">
              <a:lnSpc>
                <a:spcPct val="80000"/>
              </a:lnSpc>
            </a:pPr>
            <a:r>
              <a:rPr sz="1800" spc="-10" dirty="0">
                <a:latin typeface="Carlito"/>
                <a:cs typeface="Carlito"/>
              </a:rPr>
              <a:t>командованием СССР </a:t>
            </a:r>
            <a:r>
              <a:rPr sz="1800" dirty="0">
                <a:latin typeface="Carlito"/>
                <a:cs typeface="Carlito"/>
              </a:rPr>
              <a:t>был </a:t>
            </a:r>
            <a:r>
              <a:rPr sz="1800" spc="-10" dirty="0">
                <a:latin typeface="Carlito"/>
                <a:cs typeface="Carlito"/>
              </a:rPr>
              <a:t>рекомендован  </a:t>
            </a:r>
            <a:r>
              <a:rPr sz="1800" dirty="0">
                <a:latin typeface="Carlito"/>
                <a:cs typeface="Carlito"/>
              </a:rPr>
              <a:t>для </a:t>
            </a:r>
            <a:r>
              <a:rPr sz="1800" spc="-5" dirty="0">
                <a:latin typeface="Carlito"/>
                <a:cs typeface="Carlito"/>
              </a:rPr>
              <a:t>принятия </a:t>
            </a:r>
            <a:r>
              <a:rPr sz="1800" dirty="0">
                <a:latin typeface="Carlito"/>
                <a:cs typeface="Carlito"/>
              </a:rPr>
              <a:t>на </a:t>
            </a:r>
            <a:r>
              <a:rPr sz="1800" spc="-5" dirty="0">
                <a:latin typeface="Carlito"/>
                <a:cs typeface="Carlito"/>
              </a:rPr>
              <a:t>вооружение </a:t>
            </a:r>
            <a:r>
              <a:rPr sz="1800" spc="-10" dirty="0">
                <a:latin typeface="Carlito"/>
                <a:cs typeface="Carlito"/>
              </a:rPr>
              <a:t>Советской  </a:t>
            </a:r>
            <a:r>
              <a:rPr sz="1800" dirty="0">
                <a:latin typeface="Carlito"/>
                <a:cs typeface="Carlito"/>
              </a:rPr>
              <a:t>Армии. </a:t>
            </a:r>
            <a:r>
              <a:rPr sz="1800" spc="-15" dirty="0">
                <a:latin typeface="Carlito"/>
                <a:cs typeface="Carlito"/>
              </a:rPr>
              <a:t>Его </a:t>
            </a:r>
            <a:r>
              <a:rPr sz="1800" spc="-10" dirty="0">
                <a:latin typeface="Carlito"/>
                <a:cs typeface="Carlito"/>
              </a:rPr>
              <a:t>автомат получил</a:t>
            </a:r>
            <a:r>
              <a:rPr sz="1800" spc="25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название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ts val="1515"/>
              </a:lnSpc>
            </a:pPr>
            <a:r>
              <a:rPr sz="1800" spc="-15" dirty="0">
                <a:latin typeface="Carlito"/>
                <a:cs typeface="Carlito"/>
              </a:rPr>
              <a:t>АК</a:t>
            </a:r>
            <a:r>
              <a:rPr sz="1800" spc="-15" dirty="0">
                <a:latin typeface="Arial"/>
                <a:cs typeface="Arial"/>
              </a:rPr>
              <a:t>-</a:t>
            </a:r>
            <a:r>
              <a:rPr sz="1800" spc="-15" dirty="0">
                <a:latin typeface="Carlito"/>
                <a:cs typeface="Carlito"/>
              </a:rPr>
              <a:t>47 </a:t>
            </a:r>
            <a:r>
              <a:rPr sz="1800" spc="-10" dirty="0">
                <a:latin typeface="Carlito"/>
                <a:cs typeface="Carlito"/>
              </a:rPr>
              <a:t>(автомат </a:t>
            </a:r>
            <a:r>
              <a:rPr sz="1800" spc="-5" dirty="0">
                <a:latin typeface="Carlito"/>
                <a:cs typeface="Carlito"/>
              </a:rPr>
              <a:t>Калашникова</a:t>
            </a:r>
            <a:r>
              <a:rPr sz="1800" spc="50" dirty="0">
                <a:latin typeface="Carlito"/>
                <a:cs typeface="Carlito"/>
              </a:rPr>
              <a:t> </a:t>
            </a:r>
            <a:r>
              <a:rPr sz="1800" spc="-5" dirty="0">
                <a:latin typeface="Carlito"/>
                <a:cs typeface="Carlito"/>
              </a:rPr>
              <a:t>образца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ts val="1730"/>
              </a:lnSpc>
              <a:spcBef>
                <a:spcPts val="200"/>
              </a:spcBef>
            </a:pPr>
            <a:r>
              <a:rPr sz="1800" dirty="0">
                <a:latin typeface="Carlito"/>
                <a:cs typeface="Carlito"/>
              </a:rPr>
              <a:t>1947 </a:t>
            </a:r>
            <a:r>
              <a:rPr sz="1800" spc="-15" dirty="0">
                <a:latin typeface="Carlito"/>
                <a:cs typeface="Carlito"/>
              </a:rPr>
              <a:t>года). </a:t>
            </a:r>
            <a:r>
              <a:rPr sz="1800" spc="-5" dirty="0">
                <a:latin typeface="Carlito"/>
                <a:cs typeface="Carlito"/>
              </a:rPr>
              <a:t>Чем </a:t>
            </a:r>
            <a:r>
              <a:rPr sz="1800" dirty="0">
                <a:latin typeface="Carlito"/>
                <a:cs typeface="Carlito"/>
              </a:rPr>
              <a:t>и принес </a:t>
            </a:r>
            <a:r>
              <a:rPr sz="1800" spc="-5" dirty="0">
                <a:latin typeface="Carlito"/>
                <a:cs typeface="Carlito"/>
              </a:rPr>
              <a:t>огромную славу  Ижевску </a:t>
            </a:r>
            <a:r>
              <a:rPr sz="1800" dirty="0">
                <a:latin typeface="Carlito"/>
                <a:cs typeface="Carlito"/>
              </a:rPr>
              <a:t>в </a:t>
            </a:r>
            <a:r>
              <a:rPr sz="1800" spc="-5" dirty="0">
                <a:latin typeface="Carlito"/>
                <a:cs typeface="Carlito"/>
              </a:rPr>
              <a:t>данный момент </a:t>
            </a:r>
            <a:r>
              <a:rPr sz="1800" dirty="0">
                <a:latin typeface="Carlito"/>
                <a:cs typeface="Carlito"/>
              </a:rPr>
              <a:t>в</a:t>
            </a:r>
            <a:r>
              <a:rPr sz="1800" spc="-5" dirty="0">
                <a:latin typeface="Carlito"/>
                <a:cs typeface="Carlito"/>
              </a:rPr>
              <a:t> мир</a:t>
            </a:r>
            <a:endParaRPr sz="1800">
              <a:latin typeface="Carlito"/>
              <a:cs typeface="Carlito"/>
            </a:endParaRPr>
          </a:p>
          <a:p>
            <a:pPr marL="12700" marR="17780">
              <a:lnSpc>
                <a:spcPct val="80000"/>
              </a:lnSpc>
              <a:spcBef>
                <a:spcPts val="10"/>
              </a:spcBef>
            </a:pPr>
            <a:r>
              <a:rPr sz="1800" spc="-5" dirty="0">
                <a:latin typeface="Carlito"/>
                <a:cs typeface="Carlito"/>
              </a:rPr>
              <a:t>выпущено </a:t>
            </a:r>
            <a:r>
              <a:rPr sz="1800" spc="-15" dirty="0">
                <a:latin typeface="Carlito"/>
                <a:cs typeface="Carlito"/>
              </a:rPr>
              <a:t>около </a:t>
            </a:r>
            <a:r>
              <a:rPr sz="1800" dirty="0">
                <a:latin typeface="Carlito"/>
                <a:cs typeface="Carlito"/>
              </a:rPr>
              <a:t>70 </a:t>
            </a:r>
            <a:r>
              <a:rPr sz="1800" spc="-5" dirty="0">
                <a:latin typeface="Carlito"/>
                <a:cs typeface="Carlito"/>
              </a:rPr>
              <a:t>миллионов </a:t>
            </a:r>
            <a:r>
              <a:rPr sz="1800" spc="-10" dirty="0">
                <a:latin typeface="Carlito"/>
                <a:cs typeface="Carlito"/>
              </a:rPr>
              <a:t>образцов  </a:t>
            </a:r>
            <a:r>
              <a:rPr sz="1800" spc="-5" dirty="0">
                <a:latin typeface="Carlito"/>
                <a:cs typeface="Carlito"/>
              </a:rPr>
              <a:t>оружия </a:t>
            </a:r>
            <a:r>
              <a:rPr sz="1800" dirty="0">
                <a:latin typeface="Carlito"/>
                <a:cs typeface="Carlito"/>
              </a:rPr>
              <a:t>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45352" y="388620"/>
            <a:ext cx="2621279" cy="33284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43628" y="1772411"/>
            <a:ext cx="4369308" cy="3273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367" y="33068"/>
            <a:ext cx="6248033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1280" marR="5080" indent="-68580">
              <a:lnSpc>
                <a:spcPct val="100000"/>
              </a:lnSpc>
              <a:spcBef>
                <a:spcPts val="95"/>
              </a:spcBef>
            </a:pPr>
            <a:r>
              <a:rPr sz="4000" spc="-20" dirty="0">
                <a:latin typeface="Carlito"/>
                <a:cs typeface="Carlito"/>
              </a:rPr>
              <a:t>Ижевск </a:t>
            </a:r>
            <a:r>
              <a:rPr sz="4000" b="0" spc="-5" dirty="0">
                <a:latin typeface="Carlito"/>
                <a:cs typeface="Carlito"/>
              </a:rPr>
              <a:t>– </a:t>
            </a:r>
            <a:r>
              <a:rPr sz="4000" b="0" spc="-30" dirty="0">
                <a:latin typeface="Carlito"/>
                <a:cs typeface="Carlito"/>
              </a:rPr>
              <a:t>главный </a:t>
            </a:r>
            <a:r>
              <a:rPr sz="4000" b="0" spc="-35" dirty="0">
                <a:latin typeface="Carlito"/>
                <a:cs typeface="Carlito"/>
              </a:rPr>
              <a:t>город  </a:t>
            </a:r>
            <a:r>
              <a:rPr sz="4000" b="0" spc="-55" dirty="0">
                <a:latin typeface="Carlito"/>
                <a:cs typeface="Carlito"/>
              </a:rPr>
              <a:t>Удмуртской</a:t>
            </a:r>
            <a:r>
              <a:rPr sz="4000" b="0" spc="-25" dirty="0">
                <a:latin typeface="Carlito"/>
                <a:cs typeface="Carlito"/>
              </a:rPr>
              <a:t> </a:t>
            </a:r>
            <a:r>
              <a:rPr sz="4000" b="0" spc="-20" dirty="0">
                <a:latin typeface="Carlito"/>
                <a:cs typeface="Carlito"/>
              </a:rPr>
              <a:t>Республики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200" y="1716989"/>
            <a:ext cx="4180840" cy="36855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325755" indent="-34353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sz="2000" spc="-5" dirty="0">
                <a:latin typeface="Carlito"/>
                <a:cs typeface="Carlito"/>
              </a:rPr>
              <a:t>Крупный </a:t>
            </a:r>
            <a:r>
              <a:rPr sz="2000" spc="-20" dirty="0">
                <a:latin typeface="Carlito"/>
                <a:cs typeface="Carlito"/>
              </a:rPr>
              <a:t>культурный </a:t>
            </a:r>
            <a:r>
              <a:rPr sz="2000" dirty="0">
                <a:latin typeface="Carlito"/>
                <a:cs typeface="Carlito"/>
              </a:rPr>
              <a:t>и  </a:t>
            </a:r>
            <a:r>
              <a:rPr sz="2000" spc="-5" dirty="0">
                <a:latin typeface="Carlito"/>
                <a:cs typeface="Carlito"/>
              </a:rPr>
              <a:t>образовательный </a:t>
            </a:r>
            <a:r>
              <a:rPr sz="2000" spc="-10" dirty="0">
                <a:latin typeface="Carlito"/>
                <a:cs typeface="Carlito"/>
              </a:rPr>
              <a:t>центр </a:t>
            </a:r>
            <a:r>
              <a:rPr sz="2000" spc="-20" dirty="0">
                <a:latin typeface="Carlito"/>
                <a:cs typeface="Carlito"/>
              </a:rPr>
              <a:t>Урала </a:t>
            </a:r>
            <a:r>
              <a:rPr sz="2000" dirty="0">
                <a:latin typeface="Carlito"/>
                <a:cs typeface="Carlito"/>
              </a:rPr>
              <a:t>и  </a:t>
            </a:r>
            <a:r>
              <a:rPr sz="2000" spc="-5" dirty="0">
                <a:latin typeface="Carlito"/>
                <a:cs typeface="Carlito"/>
              </a:rPr>
              <a:t>Поволжья, оружейная </a:t>
            </a:r>
            <a:r>
              <a:rPr sz="2000" spc="-10" dirty="0">
                <a:latin typeface="Carlito"/>
                <a:cs typeface="Carlito"/>
              </a:rPr>
              <a:t>столица  </a:t>
            </a:r>
            <a:r>
              <a:rPr sz="2000" spc="-5" dirty="0">
                <a:latin typeface="Carlito"/>
                <a:cs typeface="Carlito"/>
              </a:rPr>
              <a:t>России. Ижевск строился вокруг  </a:t>
            </a:r>
            <a:r>
              <a:rPr sz="2000" spc="-15" dirty="0">
                <a:latin typeface="Carlito"/>
                <a:cs typeface="Carlito"/>
              </a:rPr>
              <a:t>заводов </a:t>
            </a:r>
            <a:r>
              <a:rPr sz="2000" dirty="0">
                <a:latin typeface="Carlito"/>
                <a:cs typeface="Carlito"/>
              </a:rPr>
              <a:t>и вырос,</a:t>
            </a:r>
            <a:r>
              <a:rPr sz="2000" spc="-25" dirty="0">
                <a:latin typeface="Carlito"/>
                <a:cs typeface="Carlito"/>
              </a:rPr>
              <a:t> </a:t>
            </a:r>
            <a:r>
              <a:rPr sz="2000" spc="-20" dirty="0">
                <a:latin typeface="Carlito"/>
                <a:cs typeface="Carlito"/>
              </a:rPr>
              <a:t>благодаря</a:t>
            </a:r>
            <a:endParaRPr sz="2000" dirty="0">
              <a:latin typeface="Carlito"/>
              <a:cs typeface="Carlito"/>
            </a:endParaRPr>
          </a:p>
          <a:p>
            <a:pPr marL="355600" marR="5080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latin typeface="Carlito"/>
                <a:cs typeface="Carlito"/>
              </a:rPr>
              <a:t>машиностроению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5" dirty="0">
                <a:latin typeface="Carlito"/>
                <a:cs typeface="Carlito"/>
              </a:rPr>
              <a:t>металлургии.  Особую </a:t>
            </a:r>
            <a:r>
              <a:rPr sz="2000" dirty="0">
                <a:latin typeface="Carlito"/>
                <a:cs typeface="Carlito"/>
              </a:rPr>
              <a:t>известность </a:t>
            </a:r>
            <a:r>
              <a:rPr sz="2000" spc="-20" dirty="0">
                <a:latin typeface="Carlito"/>
                <a:cs typeface="Carlito"/>
              </a:rPr>
              <a:t>городу</a:t>
            </a:r>
            <a:r>
              <a:rPr sz="2000" spc="-120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принес  выпуск знаменитых </a:t>
            </a:r>
            <a:r>
              <a:rPr sz="2000" spc="-10" dirty="0">
                <a:latin typeface="Carlito"/>
                <a:cs typeface="Carlito"/>
              </a:rPr>
              <a:t>автоматов  </a:t>
            </a:r>
            <a:r>
              <a:rPr sz="2000" spc="-5" dirty="0">
                <a:latin typeface="Carlito"/>
                <a:cs typeface="Carlito"/>
              </a:rPr>
              <a:t>Калашникова. </a:t>
            </a:r>
            <a:r>
              <a:rPr sz="2000" spc="-15" dirty="0">
                <a:latin typeface="Carlito"/>
                <a:cs typeface="Carlito"/>
              </a:rPr>
              <a:t>Сегодня</a:t>
            </a:r>
            <a:r>
              <a:rPr sz="2000" spc="-20" dirty="0">
                <a:latin typeface="Carlito"/>
                <a:cs typeface="Carlito"/>
              </a:rPr>
              <a:t> </a:t>
            </a:r>
            <a:r>
              <a:rPr sz="2000" spc="-10" dirty="0">
                <a:latin typeface="Carlito"/>
                <a:cs typeface="Carlito"/>
              </a:rPr>
              <a:t>здесь</a:t>
            </a:r>
            <a:endParaRPr sz="2000" dirty="0">
              <a:latin typeface="Carlito"/>
              <a:cs typeface="Carlito"/>
            </a:endParaRPr>
          </a:p>
          <a:p>
            <a:pPr marL="355600" marR="174625">
              <a:lnSpc>
                <a:spcPct val="100000"/>
              </a:lnSpc>
            </a:pPr>
            <a:r>
              <a:rPr sz="2000" spc="-5" dirty="0">
                <a:latin typeface="Carlito"/>
                <a:cs typeface="Carlito"/>
              </a:rPr>
              <a:t>проживает </a:t>
            </a:r>
            <a:r>
              <a:rPr sz="2000" dirty="0">
                <a:latin typeface="Carlito"/>
                <a:cs typeface="Carlito"/>
              </a:rPr>
              <a:t>643 496 </a:t>
            </a:r>
            <a:r>
              <a:rPr sz="2000" spc="-10" dirty="0">
                <a:latin typeface="Carlito"/>
                <a:cs typeface="Carlito"/>
              </a:rPr>
              <a:t>человек</a:t>
            </a:r>
            <a:r>
              <a:rPr sz="2000" spc="-75" dirty="0">
                <a:latin typeface="Carlito"/>
                <a:cs typeface="Carlito"/>
              </a:rPr>
              <a:t> </a:t>
            </a:r>
            <a:r>
              <a:rPr sz="2000" dirty="0">
                <a:latin typeface="Carlito"/>
                <a:cs typeface="Carlito"/>
              </a:rPr>
              <a:t>(2016  </a:t>
            </a:r>
            <a:r>
              <a:rPr sz="2000" spc="-20" dirty="0">
                <a:latin typeface="Carlito"/>
                <a:cs typeface="Carlito"/>
              </a:rPr>
              <a:t>год), </a:t>
            </a:r>
            <a:r>
              <a:rPr sz="2000" spc="-10" dirty="0">
                <a:latin typeface="Carlito"/>
                <a:cs typeface="Carlito"/>
              </a:rPr>
              <a:t>что </a:t>
            </a:r>
            <a:r>
              <a:rPr sz="2000" spc="-5" dirty="0">
                <a:latin typeface="Carlito"/>
                <a:cs typeface="Carlito"/>
              </a:rPr>
              <a:t>составляет </a:t>
            </a:r>
            <a:r>
              <a:rPr sz="2000" dirty="0">
                <a:latin typeface="Carlito"/>
                <a:cs typeface="Carlito"/>
              </a:rPr>
              <a:t>42,41% </a:t>
            </a:r>
            <a:r>
              <a:rPr sz="2000" spc="-5" dirty="0">
                <a:latin typeface="Carlito"/>
                <a:cs typeface="Carlito"/>
              </a:rPr>
              <a:t>всех  </a:t>
            </a:r>
            <a:r>
              <a:rPr sz="2000" spc="-10" dirty="0">
                <a:latin typeface="Carlito"/>
                <a:cs typeface="Carlito"/>
              </a:rPr>
              <a:t>жителей</a:t>
            </a:r>
            <a:r>
              <a:rPr sz="2000" spc="-25" dirty="0">
                <a:latin typeface="Carlito"/>
                <a:cs typeface="Carlito"/>
              </a:rPr>
              <a:t> Удмуртии.</a:t>
            </a:r>
            <a:endParaRPr sz="20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0347" y="1412747"/>
            <a:ext cx="6638544" cy="4998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74239" y="193293"/>
            <a:ext cx="45281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5" dirty="0">
                <a:latin typeface="Times New Roman"/>
                <a:cs typeface="Times New Roman"/>
              </a:rPr>
              <a:t>Забавные</a:t>
            </a:r>
            <a:r>
              <a:rPr sz="4000" b="0" spc="-40" dirty="0">
                <a:latin typeface="Times New Roman"/>
                <a:cs typeface="Times New Roman"/>
              </a:rPr>
              <a:t> </a:t>
            </a:r>
            <a:r>
              <a:rPr sz="4000" b="0" spc="-10" dirty="0">
                <a:latin typeface="Times New Roman"/>
                <a:cs typeface="Times New Roman"/>
              </a:rPr>
              <a:t>памятники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4965" y="6430771"/>
            <a:ext cx="14439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rlito"/>
                <a:cs typeface="Carlito"/>
              </a:rPr>
              <a:t>памятник</a:t>
            </a:r>
            <a:r>
              <a:rPr sz="1800" spc="-50" dirty="0">
                <a:latin typeface="Carlito"/>
                <a:cs typeface="Carlito"/>
              </a:rPr>
              <a:t> </a:t>
            </a:r>
            <a:r>
              <a:rPr sz="1800" spc="-10" dirty="0">
                <a:latin typeface="Carlito"/>
                <a:cs typeface="Carlito"/>
              </a:rPr>
              <a:t>козе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03" y="1598675"/>
            <a:ext cx="4456176" cy="33421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1" y="483870"/>
            <a:ext cx="6314312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15" dirty="0">
                <a:latin typeface="Carlito"/>
                <a:cs typeface="Carlito"/>
              </a:rPr>
              <a:t>Скульптура</a:t>
            </a:r>
            <a:r>
              <a:rPr sz="4400" b="0" spc="-100" dirty="0">
                <a:latin typeface="Carlito"/>
                <a:cs typeface="Carlito"/>
              </a:rPr>
              <a:t> </a:t>
            </a:r>
            <a:r>
              <a:rPr sz="4400" b="0" spc="-10" dirty="0">
                <a:latin typeface="Carlito"/>
                <a:cs typeface="Carlito"/>
              </a:rPr>
              <a:t>пельмень</a:t>
            </a:r>
            <a:endParaRPr sz="44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79365" y="1646935"/>
            <a:ext cx="439102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333333"/>
                </a:solidFill>
                <a:latin typeface="Carlito"/>
                <a:cs typeface="Carlito"/>
              </a:rPr>
              <a:t>В </a:t>
            </a:r>
            <a:r>
              <a:rPr sz="1800" b="1" spc="-10" dirty="0">
                <a:solidFill>
                  <a:srgbClr val="333333"/>
                </a:solidFill>
                <a:latin typeface="Carlito"/>
                <a:cs typeface="Carlito"/>
              </a:rPr>
              <a:t>Ижевске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в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центре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города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у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кафе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«Позимь</a:t>
            </a:r>
            <a:r>
              <a:rPr sz="1800" spc="-15" dirty="0">
                <a:solidFill>
                  <a:srgbClr val="333333"/>
                </a:solidFill>
                <a:latin typeface="Arial"/>
                <a:cs typeface="Arial"/>
              </a:rPr>
              <a:t>» 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в 2004 </a:t>
            </a:r>
            <a:r>
              <a:rPr sz="1800" spc="-25" dirty="0">
                <a:solidFill>
                  <a:srgbClr val="333333"/>
                </a:solidFill>
                <a:latin typeface="Carlito"/>
                <a:cs typeface="Carlito"/>
              </a:rPr>
              <a:t>году </a:t>
            </a: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установили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первую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в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России  городскую </a:t>
            </a:r>
            <a:r>
              <a:rPr sz="1800" b="1" spc="-15" dirty="0">
                <a:solidFill>
                  <a:srgbClr val="333333"/>
                </a:solidFill>
                <a:latin typeface="Carlito"/>
                <a:cs typeface="Carlito"/>
              </a:rPr>
              <a:t>скульптуру</a:t>
            </a:r>
            <a:r>
              <a:rPr sz="1800" b="1" spc="1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1800" spc="-25" dirty="0">
                <a:solidFill>
                  <a:srgbClr val="333333"/>
                </a:solidFill>
                <a:latin typeface="Arial"/>
                <a:cs typeface="Arial"/>
              </a:rPr>
              <a:t>«</a:t>
            </a:r>
            <a:r>
              <a:rPr sz="1800" b="1" spc="-25" dirty="0">
                <a:solidFill>
                  <a:srgbClr val="333333"/>
                </a:solidFill>
                <a:latin typeface="Carlito"/>
                <a:cs typeface="Carlito"/>
              </a:rPr>
              <a:t>Пельмень</a:t>
            </a:r>
            <a:r>
              <a:rPr sz="1800" spc="-25" dirty="0">
                <a:solidFill>
                  <a:srgbClr val="333333"/>
                </a:solidFill>
                <a:latin typeface="Arial"/>
                <a:cs typeface="Arial"/>
              </a:rPr>
              <a:t>».</a:t>
            </a:r>
            <a:endParaRPr sz="1800">
              <a:latin typeface="Arial"/>
              <a:cs typeface="Arial"/>
            </a:endParaRPr>
          </a:p>
          <a:p>
            <a:pPr marL="12700" marR="28575">
              <a:lnSpc>
                <a:spcPct val="100000"/>
              </a:lnSpc>
            </a:pP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Считающееся русским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слово «</a:t>
            </a:r>
            <a:r>
              <a:rPr sz="1800" b="1" spc="-5" dirty="0">
                <a:solidFill>
                  <a:srgbClr val="333333"/>
                </a:solidFill>
                <a:latin typeface="Carlito"/>
                <a:cs typeface="Carlito"/>
              </a:rPr>
              <a:t>пельмень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»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на 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самом </a:t>
            </a: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деле происходит от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удмуртского</a:t>
            </a:r>
            <a:endParaRPr sz="1800">
              <a:latin typeface="Carlito"/>
              <a:cs typeface="Carlito"/>
            </a:endParaRPr>
          </a:p>
          <a:p>
            <a:pPr marL="12700" marR="177165">
              <a:lnSpc>
                <a:spcPct val="100000"/>
              </a:lnSpc>
            </a:pPr>
            <a:r>
              <a:rPr sz="1800" spc="-15" dirty="0">
                <a:solidFill>
                  <a:srgbClr val="333333"/>
                </a:solidFill>
                <a:latin typeface="Arial"/>
                <a:cs typeface="Arial"/>
              </a:rPr>
              <a:t>«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пельнянь», </a:t>
            </a: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что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означает «хлебное </a:t>
            </a: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ушко».  Авторы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проекта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«</a:t>
            </a:r>
            <a:r>
              <a:rPr sz="1800" b="1" spc="-5" dirty="0">
                <a:solidFill>
                  <a:srgbClr val="333333"/>
                </a:solidFill>
                <a:latin typeface="Carlito"/>
                <a:cs typeface="Carlito"/>
              </a:rPr>
              <a:t>Пельмень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» Алексей  Шкляев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и 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арт</a:t>
            </a:r>
            <a:r>
              <a:rPr sz="1800" spc="-5" dirty="0">
                <a:solidFill>
                  <a:srgbClr val="333333"/>
                </a:solidFill>
                <a:latin typeface="Arial"/>
                <a:cs typeface="Arial"/>
              </a:rPr>
              <a:t>-</a:t>
            </a: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группа </a:t>
            </a: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«Археоптерикс»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solidFill>
                  <a:srgbClr val="333333"/>
                </a:solidFill>
                <a:latin typeface="Carlito"/>
                <a:cs typeface="Carlito"/>
              </a:rPr>
              <a:t>утверждают,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что </a:t>
            </a:r>
            <a:r>
              <a:rPr sz="1800" b="1" spc="-5" dirty="0">
                <a:solidFill>
                  <a:srgbClr val="333333"/>
                </a:solidFill>
                <a:latin typeface="Carlito"/>
                <a:cs typeface="Carlito"/>
              </a:rPr>
              <a:t>пельмени</a:t>
            </a:r>
            <a:r>
              <a:rPr sz="1800" b="1" spc="15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1800" dirty="0">
                <a:solidFill>
                  <a:srgbClr val="333333"/>
                </a:solidFill>
                <a:latin typeface="Carlito"/>
                <a:cs typeface="Carlito"/>
              </a:rPr>
              <a:t>впервые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333333"/>
                </a:solidFill>
                <a:latin typeface="Carlito"/>
                <a:cs typeface="Carlito"/>
              </a:rPr>
              <a:t>состряпали именно</a:t>
            </a:r>
            <a:r>
              <a:rPr sz="1800" spc="30" dirty="0">
                <a:solidFill>
                  <a:srgbClr val="333333"/>
                </a:solidFill>
                <a:latin typeface="Carlito"/>
                <a:cs typeface="Carlito"/>
              </a:rPr>
              <a:t> </a:t>
            </a:r>
            <a:r>
              <a:rPr sz="1800" spc="-15" dirty="0">
                <a:solidFill>
                  <a:srgbClr val="333333"/>
                </a:solidFill>
                <a:latin typeface="Carlito"/>
                <a:cs typeface="Carlito"/>
              </a:rPr>
              <a:t>удмурты.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1484" y="2601466"/>
            <a:ext cx="5544312" cy="41574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8267" y="331089"/>
            <a:ext cx="5616575" cy="2693045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6985" indent="86360">
              <a:lnSpc>
                <a:spcPct val="80000"/>
              </a:lnSpc>
              <a:spcBef>
                <a:spcPts val="820"/>
              </a:spcBef>
              <a:tabLst>
                <a:tab pos="4671695" algn="l"/>
              </a:tabLst>
            </a:pP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войны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30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ru-RU" sz="30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3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 </a:t>
            </a:r>
            <a:r>
              <a:rPr lang="ru-RU" sz="3000" spc="-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sz="30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ирон</a:t>
            </a:r>
            <a:r>
              <a:rPr sz="3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</a:t>
            </a:r>
            <a:r>
              <a:rPr sz="3000" spc="-9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80000"/>
              </a:lnSpc>
            </a:pP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переконструирован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3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выпускает 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винтовки 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sz="30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биатлонистов</a:t>
            </a:r>
            <a:r>
              <a:rPr sz="3000" spc="6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мотоциклы 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«ИЖ» </a:t>
            </a:r>
            <a:r>
              <a:rPr sz="30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 </a:t>
            </a:r>
            <a:r>
              <a:rPr sz="30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перестал </a:t>
            </a:r>
            <a:r>
              <a:rPr sz="30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производить </a:t>
            </a:r>
            <a:r>
              <a:rPr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30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2006</a:t>
            </a:r>
            <a:r>
              <a:rPr sz="3000" spc="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0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ts val="2880"/>
              </a:lnSpc>
            </a:pPr>
            <a:r>
              <a:rPr sz="3000" spc="-80" dirty="0">
                <a:latin typeface="Arial"/>
                <a:cs typeface="Arial"/>
              </a:rPr>
              <a:t>.</a:t>
            </a:r>
            <a:endParaRPr sz="3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12335" y="1429511"/>
            <a:ext cx="4829556" cy="3622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330530"/>
            <a:ext cx="470725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10" dirty="0">
                <a:latin typeface="Carlito"/>
                <a:cs typeface="Carlito"/>
              </a:rPr>
              <a:t>Современность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8267" y="1294256"/>
            <a:ext cx="3632200" cy="309499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12700" marR="16510">
              <a:lnSpc>
                <a:spcPct val="80000"/>
              </a:lnSpc>
              <a:spcBef>
                <a:spcPts val="550"/>
              </a:spcBef>
            </a:pPr>
            <a:r>
              <a:rPr sz="1900" spc="-5" dirty="0">
                <a:latin typeface="Times New Roman"/>
                <a:cs typeface="Times New Roman"/>
              </a:rPr>
              <a:t>На </a:t>
            </a:r>
            <a:r>
              <a:rPr sz="1900" spc="-15" dirty="0">
                <a:latin typeface="Times New Roman"/>
                <a:cs typeface="Times New Roman"/>
              </a:rPr>
              <a:t>сегодняшний </a:t>
            </a:r>
            <a:r>
              <a:rPr sz="1900" spc="-10" dirty="0">
                <a:latin typeface="Times New Roman"/>
                <a:cs typeface="Times New Roman"/>
              </a:rPr>
              <a:t>день </a:t>
            </a:r>
            <a:r>
              <a:rPr sz="1900" spc="-5" dirty="0">
                <a:latin typeface="Times New Roman"/>
                <a:cs typeface="Times New Roman"/>
              </a:rPr>
              <a:t>предприятия  </a:t>
            </a:r>
            <a:r>
              <a:rPr sz="1900" spc="-10" dirty="0">
                <a:latin typeface="Times New Roman"/>
                <a:cs typeface="Times New Roman"/>
              </a:rPr>
              <a:t>оборонно-промышленного  </a:t>
            </a:r>
            <a:r>
              <a:rPr sz="1900" spc="-20" dirty="0">
                <a:latin typeface="Times New Roman"/>
                <a:cs typeface="Times New Roman"/>
              </a:rPr>
              <a:t>комплекса </a:t>
            </a:r>
            <a:r>
              <a:rPr sz="1900" spc="-5" dirty="0">
                <a:latin typeface="Times New Roman"/>
                <a:cs typeface="Times New Roman"/>
              </a:rPr>
              <a:t>региона составляют  </a:t>
            </a:r>
            <a:r>
              <a:rPr sz="1900" spc="-15" dirty="0">
                <a:latin typeface="Times New Roman"/>
                <a:cs typeface="Times New Roman"/>
              </a:rPr>
              <a:t>значительную </a:t>
            </a:r>
            <a:r>
              <a:rPr sz="1900" spc="-5" dirty="0">
                <a:latin typeface="Times New Roman"/>
                <a:cs typeface="Times New Roman"/>
              </a:rPr>
              <a:t>часть  </a:t>
            </a:r>
            <a:r>
              <a:rPr sz="1900" spc="-10" dirty="0">
                <a:latin typeface="Times New Roman"/>
                <a:cs typeface="Times New Roman"/>
              </a:rPr>
              <a:t>промышленного сектора  </a:t>
            </a:r>
            <a:r>
              <a:rPr sz="1900" spc="-20" dirty="0">
                <a:latin typeface="Times New Roman"/>
                <a:cs typeface="Times New Roman"/>
              </a:rPr>
              <a:t>экономики. </a:t>
            </a:r>
            <a:r>
              <a:rPr sz="1900" spc="-10" dirty="0">
                <a:latin typeface="Times New Roman"/>
                <a:cs typeface="Times New Roman"/>
              </a:rPr>
              <a:t>Среди </a:t>
            </a:r>
            <a:r>
              <a:rPr sz="1900" spc="-5" dirty="0">
                <a:latin typeface="Times New Roman"/>
                <a:cs typeface="Times New Roman"/>
              </a:rPr>
              <a:t>них — </a:t>
            </a:r>
            <a:r>
              <a:rPr sz="1900" spc="-15" dirty="0">
                <a:latin typeface="Times New Roman"/>
                <a:cs typeface="Times New Roman"/>
              </a:rPr>
              <a:t>два  </a:t>
            </a:r>
            <a:r>
              <a:rPr sz="1900" spc="-5" dirty="0">
                <a:latin typeface="Times New Roman"/>
                <a:cs typeface="Times New Roman"/>
              </a:rPr>
              <a:t>предприятия, </a:t>
            </a:r>
            <a:r>
              <a:rPr sz="1900" spc="-25" dirty="0">
                <a:latin typeface="Times New Roman"/>
                <a:cs typeface="Times New Roman"/>
              </a:rPr>
              <a:t>которые </a:t>
            </a:r>
            <a:r>
              <a:rPr sz="1900" spc="-10" dirty="0">
                <a:latin typeface="Times New Roman"/>
                <a:cs typeface="Times New Roman"/>
              </a:rPr>
              <a:t>производят  стрелковое оружие различного  </a:t>
            </a:r>
            <a:r>
              <a:rPr sz="1900" spc="-15" dirty="0">
                <a:latin typeface="Times New Roman"/>
                <a:cs typeface="Times New Roman"/>
              </a:rPr>
              <a:t>назначения: </a:t>
            </a:r>
            <a:r>
              <a:rPr sz="1900" spc="-55" dirty="0">
                <a:latin typeface="Times New Roman"/>
                <a:cs typeface="Times New Roman"/>
              </a:rPr>
              <a:t>АО</a:t>
            </a:r>
            <a:r>
              <a:rPr sz="1900" spc="-20" dirty="0">
                <a:latin typeface="Times New Roman"/>
                <a:cs typeface="Times New Roman"/>
              </a:rPr>
              <a:t> «Концерн</a:t>
            </a:r>
            <a:endParaRPr sz="1900">
              <a:latin typeface="Times New Roman"/>
              <a:cs typeface="Times New Roman"/>
            </a:endParaRPr>
          </a:p>
          <a:p>
            <a:pPr marL="12700" marR="5080">
              <a:lnSpc>
                <a:spcPct val="80000"/>
              </a:lnSpc>
            </a:pPr>
            <a:r>
              <a:rPr sz="1900" spc="-15" dirty="0">
                <a:latin typeface="Times New Roman"/>
                <a:cs typeface="Times New Roman"/>
              </a:rPr>
              <a:t>«Калашников» </a:t>
            </a:r>
            <a:r>
              <a:rPr sz="1900" spc="-5" dirty="0">
                <a:latin typeface="Times New Roman"/>
                <a:cs typeface="Times New Roman"/>
              </a:rPr>
              <a:t>и </a:t>
            </a:r>
            <a:r>
              <a:rPr sz="1900" spc="-55" dirty="0">
                <a:latin typeface="Times New Roman"/>
                <a:cs typeface="Times New Roman"/>
              </a:rPr>
              <a:t>АО </a:t>
            </a:r>
            <a:r>
              <a:rPr sz="1900" spc="-10" dirty="0">
                <a:latin typeface="Times New Roman"/>
                <a:cs typeface="Times New Roman"/>
              </a:rPr>
              <a:t>«Ижевский  </a:t>
            </a:r>
            <a:r>
              <a:rPr sz="1900" spc="-5" dirty="0">
                <a:latin typeface="Times New Roman"/>
                <a:cs typeface="Times New Roman"/>
              </a:rPr>
              <a:t>механический </a:t>
            </a:r>
            <a:r>
              <a:rPr sz="1900" spc="-20" dirty="0">
                <a:latin typeface="Times New Roman"/>
                <a:cs typeface="Times New Roman"/>
              </a:rPr>
              <a:t>завод» </a:t>
            </a:r>
            <a:r>
              <a:rPr sz="1900" spc="-5" dirty="0">
                <a:latin typeface="Times New Roman"/>
                <a:cs typeface="Times New Roman"/>
              </a:rPr>
              <a:t>(оба </a:t>
            </a:r>
            <a:r>
              <a:rPr sz="1900" spc="-25" dirty="0">
                <a:latin typeface="Times New Roman"/>
                <a:cs typeface="Times New Roman"/>
              </a:rPr>
              <a:t>входят </a:t>
            </a:r>
            <a:r>
              <a:rPr sz="1900" spc="-5" dirty="0">
                <a:latin typeface="Times New Roman"/>
                <a:cs typeface="Times New Roman"/>
              </a:rPr>
              <a:t>в  </a:t>
            </a:r>
            <a:r>
              <a:rPr sz="1900" spc="-10" dirty="0">
                <a:latin typeface="Times New Roman"/>
                <a:cs typeface="Times New Roman"/>
              </a:rPr>
              <a:t>группу </a:t>
            </a:r>
            <a:r>
              <a:rPr sz="1900" spc="-20" dirty="0">
                <a:latin typeface="Times New Roman"/>
                <a:cs typeface="Times New Roman"/>
              </a:rPr>
              <a:t>компаний</a:t>
            </a:r>
            <a:r>
              <a:rPr sz="1900" spc="-110" dirty="0">
                <a:latin typeface="Times New Roman"/>
                <a:cs typeface="Times New Roman"/>
              </a:rPr>
              <a:t> </a:t>
            </a:r>
            <a:r>
              <a:rPr sz="1900" spc="-10" dirty="0">
                <a:latin typeface="Times New Roman"/>
                <a:cs typeface="Times New Roman"/>
              </a:rPr>
              <a:t>«Калашников»).–  ПСБ.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9889" y="466470"/>
            <a:ext cx="482346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15" dirty="0">
                <a:latin typeface="Times New Roman"/>
                <a:cs typeface="Times New Roman"/>
              </a:rPr>
              <a:t>Вопросы </a:t>
            </a:r>
            <a:r>
              <a:rPr sz="4400" b="0" dirty="0">
                <a:latin typeface="Times New Roman"/>
                <a:cs typeface="Times New Roman"/>
              </a:rPr>
              <a:t>для</a:t>
            </a:r>
            <a:r>
              <a:rPr sz="4400" b="0" spc="-90" dirty="0">
                <a:latin typeface="Times New Roman"/>
                <a:cs typeface="Times New Roman"/>
              </a:rPr>
              <a:t> </a:t>
            </a:r>
            <a:r>
              <a:rPr sz="4400" b="0" spc="5" dirty="0">
                <a:latin typeface="Times New Roman"/>
                <a:cs typeface="Times New Roman"/>
              </a:rPr>
              <a:t>класса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522133"/>
            <a:ext cx="8054975" cy="392874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419734" indent="-407670">
              <a:lnSpc>
                <a:spcPct val="100000"/>
              </a:lnSpc>
              <a:spcBef>
                <a:spcPts val="869"/>
              </a:spcBef>
              <a:buAutoNum type="arabicPeriod"/>
              <a:tabLst>
                <a:tab pos="420370" algn="l"/>
              </a:tabLst>
            </a:pPr>
            <a:r>
              <a:rPr sz="3200" dirty="0">
                <a:latin typeface="Times New Roman"/>
                <a:cs typeface="Times New Roman"/>
              </a:rPr>
              <a:t>На </a:t>
            </a:r>
            <a:r>
              <a:rPr sz="3200" spc="-45" dirty="0">
                <a:latin typeface="Times New Roman"/>
                <a:cs typeface="Times New Roman"/>
              </a:rPr>
              <a:t>какой </a:t>
            </a:r>
            <a:r>
              <a:rPr sz="3200" spc="-20" dirty="0">
                <a:latin typeface="Times New Roman"/>
                <a:cs typeface="Times New Roman"/>
              </a:rPr>
              <a:t>реке </a:t>
            </a:r>
            <a:r>
              <a:rPr sz="3200" spc="-5" dirty="0">
                <a:latin typeface="Times New Roman"/>
                <a:cs typeface="Times New Roman"/>
              </a:rPr>
              <a:t>стоит</a:t>
            </a:r>
            <a:r>
              <a:rPr sz="3200" spc="-10" dirty="0">
                <a:latin typeface="Times New Roman"/>
                <a:cs typeface="Times New Roman"/>
              </a:rPr>
              <a:t> Ижевск?</a:t>
            </a:r>
            <a:endParaRPr sz="3200">
              <a:latin typeface="Times New Roman"/>
              <a:cs typeface="Times New Roman"/>
            </a:endParaRPr>
          </a:p>
          <a:p>
            <a:pPr marL="521334" indent="-508634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520700" algn="l"/>
                <a:tab pos="521334" algn="l"/>
              </a:tabLst>
            </a:pPr>
            <a:r>
              <a:rPr sz="3200" spc="-40" dirty="0">
                <a:latin typeface="Times New Roman"/>
                <a:cs typeface="Times New Roman"/>
              </a:rPr>
              <a:t>Главные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соборы?</a:t>
            </a:r>
            <a:endParaRPr sz="3200">
              <a:latin typeface="Times New Roman"/>
              <a:cs typeface="Times New Roman"/>
            </a:endParaRPr>
          </a:p>
          <a:p>
            <a:pPr marL="419100" indent="-407034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419734" algn="l"/>
              </a:tabLst>
            </a:pP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55" dirty="0">
                <a:latin typeface="Times New Roman"/>
                <a:cs typeface="Times New Roman"/>
              </a:rPr>
              <a:t>каком </a:t>
            </a:r>
            <a:r>
              <a:rPr sz="3200" spc="-15" dirty="0">
                <a:latin typeface="Times New Roman"/>
                <a:cs typeface="Times New Roman"/>
              </a:rPr>
              <a:t>климате </a:t>
            </a:r>
            <a:r>
              <a:rPr sz="3200" spc="-20" dirty="0">
                <a:latin typeface="Times New Roman"/>
                <a:cs typeface="Times New Roman"/>
              </a:rPr>
              <a:t>находиться </a:t>
            </a:r>
            <a:r>
              <a:rPr sz="3200" spc="-30" dirty="0">
                <a:latin typeface="Times New Roman"/>
                <a:cs typeface="Times New Roman"/>
              </a:rPr>
              <a:t>город?</a:t>
            </a:r>
            <a:endParaRPr sz="3200">
              <a:latin typeface="Times New Roman"/>
              <a:cs typeface="Times New Roman"/>
            </a:endParaRPr>
          </a:p>
          <a:p>
            <a:pPr marL="12700" marR="909955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420370" algn="l"/>
              </a:tabLst>
            </a:pPr>
            <a:r>
              <a:rPr sz="3200" spc="-40" dirty="0">
                <a:latin typeface="Times New Roman"/>
                <a:cs typeface="Times New Roman"/>
              </a:rPr>
              <a:t>Главный </a:t>
            </a:r>
            <a:r>
              <a:rPr sz="3200" spc="-25" dirty="0">
                <a:latin typeface="Times New Roman"/>
                <a:cs typeface="Times New Roman"/>
              </a:rPr>
              <a:t>завод </a:t>
            </a:r>
            <a:r>
              <a:rPr sz="3200" spc="-15" dirty="0">
                <a:latin typeface="Times New Roman"/>
                <a:cs typeface="Times New Roman"/>
              </a:rPr>
              <a:t>во </a:t>
            </a:r>
            <a:r>
              <a:rPr sz="3200" spc="-5" dirty="0">
                <a:latin typeface="Times New Roman"/>
                <a:cs typeface="Times New Roman"/>
              </a:rPr>
              <a:t>времена </a:t>
            </a:r>
            <a:r>
              <a:rPr sz="3200" dirty="0">
                <a:latin typeface="Times New Roman"/>
                <a:cs typeface="Times New Roman"/>
              </a:rPr>
              <a:t>2 </a:t>
            </a:r>
            <a:r>
              <a:rPr sz="3200" spc="-5" dirty="0">
                <a:latin typeface="Times New Roman"/>
                <a:cs typeface="Times New Roman"/>
              </a:rPr>
              <a:t>мировой </a:t>
            </a:r>
            <a:r>
              <a:rPr sz="3200" dirty="0">
                <a:latin typeface="Times New Roman"/>
                <a:cs typeface="Times New Roman"/>
              </a:rPr>
              <a:t>в  </a:t>
            </a:r>
            <a:r>
              <a:rPr sz="3200" spc="-20" dirty="0">
                <a:latin typeface="Times New Roman"/>
                <a:cs typeface="Times New Roman"/>
              </a:rPr>
              <a:t>Ижевске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?</a:t>
            </a:r>
            <a:endParaRPr sz="32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419734" algn="l"/>
              </a:tabLst>
            </a:pPr>
            <a:r>
              <a:rPr sz="3200" spc="-5" dirty="0">
                <a:latin typeface="Times New Roman"/>
                <a:cs typeface="Times New Roman"/>
              </a:rPr>
              <a:t>Значимость </a:t>
            </a:r>
            <a:r>
              <a:rPr sz="3200" spc="-30" dirty="0">
                <a:latin typeface="Times New Roman"/>
                <a:cs typeface="Times New Roman"/>
              </a:rPr>
              <a:t>города </a:t>
            </a:r>
            <a:r>
              <a:rPr sz="3200" dirty="0">
                <a:latin typeface="Times New Roman"/>
                <a:cs typeface="Times New Roman"/>
              </a:rPr>
              <a:t>в </a:t>
            </a:r>
            <a:r>
              <a:rPr sz="3200" spc="-35" dirty="0">
                <a:latin typeface="Times New Roman"/>
                <a:cs typeface="Times New Roman"/>
              </a:rPr>
              <a:t>экономике </a:t>
            </a:r>
            <a:r>
              <a:rPr sz="3200" spc="5" dirty="0">
                <a:latin typeface="Times New Roman"/>
                <a:cs typeface="Times New Roman"/>
              </a:rPr>
              <a:t>страны </a:t>
            </a:r>
            <a:r>
              <a:rPr sz="3200" dirty="0">
                <a:latin typeface="Times New Roman"/>
                <a:cs typeface="Times New Roman"/>
              </a:rPr>
              <a:t>? ( в  </a:t>
            </a:r>
            <a:r>
              <a:rPr sz="3200" spc="5" dirty="0">
                <a:latin typeface="Times New Roman"/>
                <a:cs typeface="Times New Roman"/>
              </a:rPr>
              <a:t>любое </a:t>
            </a:r>
            <a:r>
              <a:rPr sz="3200" spc="-5" dirty="0">
                <a:latin typeface="Times New Roman"/>
                <a:cs typeface="Times New Roman"/>
              </a:rPr>
              <a:t>время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87448" y="461899"/>
            <a:ext cx="6542152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spc="-10" dirty="0">
                <a:latin typeface="Carlito"/>
                <a:cs typeface="Carlito"/>
              </a:rPr>
              <a:t>Источники</a:t>
            </a:r>
            <a:r>
              <a:rPr sz="4400" b="0" spc="-65" dirty="0">
                <a:latin typeface="Carlito"/>
                <a:cs typeface="Carlito"/>
              </a:rPr>
              <a:t> </a:t>
            </a:r>
            <a:r>
              <a:rPr sz="4400" b="0" dirty="0">
                <a:latin typeface="Carlito"/>
                <a:cs typeface="Carlito"/>
              </a:rPr>
              <a:t>информации</a:t>
            </a:r>
            <a:endParaRPr sz="44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28902"/>
            <a:ext cx="8035290" cy="18180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200" spc="-5" dirty="0">
                <a:solidFill>
                  <a:srgbClr val="92D050"/>
                </a:solidFill>
                <a:latin typeface="Times New Roman"/>
                <a:cs typeface="Times New Roman"/>
              </a:rPr>
              <a:t>https://yandex.ru/images/search?from=tabbar&amp;text=%D0%BD%D0%B0%D1%81%D0%B5%D0%BB%D0%B5%D0%BD</a:t>
            </a:r>
            <a:endParaRPr sz="1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200" spc="-5" dirty="0">
                <a:solidFill>
                  <a:srgbClr val="92D050"/>
                </a:solidFill>
                <a:latin typeface="Times New Roman"/>
                <a:cs typeface="Times New Roman"/>
              </a:rPr>
              <a:t>%D0%B8%D0%B5%20%D0%B8%D0%B6%D0%B5%D0%B2%D1%81%D0%BA%D0%B0%20%D0%B3%D0%B5%D0</a:t>
            </a:r>
            <a:endParaRPr sz="1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200" spc="-5" dirty="0">
                <a:solidFill>
                  <a:srgbClr val="92D050"/>
                </a:solidFill>
                <a:latin typeface="Times New Roman"/>
                <a:cs typeface="Times New Roman"/>
              </a:rPr>
              <a:t>%BE%D0%B3%D1%80%D0%B0%D1%84%D0%B8%D1%8F&amp;p=1&amp;pos=42&amp;rpt=simage&amp;img_url=https%3A%2F%2Fd</a:t>
            </a:r>
            <a:endParaRPr sz="1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200" spc="-5" dirty="0">
                <a:solidFill>
                  <a:srgbClr val="92D050"/>
                </a:solidFill>
                <a:latin typeface="Times New Roman"/>
                <a:cs typeface="Times New Roman"/>
              </a:rPr>
              <a:t>ay.org.ru%3A8943%2Ffile%2Findex%2Fd7f3f02eed4411b7e792c3b4d0039232&amp;lr=2</a:t>
            </a:r>
            <a:endParaRPr sz="1200">
              <a:latin typeface="Times New Roman"/>
              <a:cs typeface="Times New Roman"/>
            </a:endParaRPr>
          </a:p>
          <a:p>
            <a:pPr marL="355600" marR="50800" indent="-342900">
              <a:lnSpc>
                <a:spcPct val="100000"/>
              </a:lnSpc>
              <a:spcBef>
                <a:spcPts val="2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200" spc="-5" dirty="0">
                <a:solidFill>
                  <a:srgbClr val="92D050"/>
                </a:solidFill>
                <a:latin typeface="Times New Roman"/>
                <a:cs typeface="Times New Roman"/>
              </a:rPr>
              <a:t>https://ru.wikipedia.org/wiki/%D0%98%D0%B6%D0%B5%D0%B2%D1%81%D0%BA#%D0%9D%D0%B0%D1%81%D  0%B5%D0%BB%D0%B5%D0%BD%D0%B8%D0%B5</a:t>
            </a:r>
            <a:endParaRPr sz="1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92D050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200"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/>
                <a:cs typeface="Times New Roman"/>
                <a:hlinkClick r:id="rId2"/>
              </a:rPr>
              <a:t>https://adm.izh.ru/</a:t>
            </a:r>
            <a:endParaRPr sz="1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85"/>
              </a:spcBef>
              <a:buClr>
                <a:srgbClr val="92D050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200"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/>
                <a:cs typeface="Times New Roman"/>
                <a:hlinkClick r:id="rId3"/>
              </a:rPr>
              <a:t>https://www.kp.ru/best/izh/voynaisudby/izhpobeda/</a:t>
            </a:r>
            <a:endParaRPr sz="1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92D050"/>
              </a:buClr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200" u="sng" spc="-5" dirty="0">
                <a:solidFill>
                  <a:srgbClr val="8DC664"/>
                </a:solidFill>
                <a:uFill>
                  <a:solidFill>
                    <a:srgbClr val="8DC664"/>
                  </a:solidFill>
                </a:uFill>
                <a:latin typeface="Times New Roman"/>
                <a:cs typeface="Times New Roman"/>
                <a:hlinkClick r:id="rId4"/>
              </a:rPr>
              <a:t>https://pikabu.ru/story/pamyatnik_pelmenyu_v_izhevske_3917392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0685" y="2418714"/>
            <a:ext cx="580453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latin typeface="Times New Roman"/>
                <a:cs typeface="Times New Roman"/>
              </a:rPr>
              <a:t>Спасибо </a:t>
            </a:r>
            <a:r>
              <a:rPr sz="4400" b="0" spc="-5" dirty="0">
                <a:latin typeface="Times New Roman"/>
                <a:cs typeface="Times New Roman"/>
              </a:rPr>
              <a:t>за </a:t>
            </a:r>
            <a:r>
              <a:rPr sz="4400" b="0" spc="-10" dirty="0">
                <a:latin typeface="Times New Roman"/>
                <a:cs typeface="Times New Roman"/>
              </a:rPr>
              <a:t>внимание</a:t>
            </a:r>
            <a:r>
              <a:rPr sz="4400" b="0" spc="-90" dirty="0">
                <a:latin typeface="Times New Roman"/>
                <a:cs typeface="Times New Roman"/>
              </a:rPr>
              <a:t> </a:t>
            </a:r>
            <a:r>
              <a:rPr sz="4400" b="0" dirty="0">
                <a:latin typeface="Times New Roman"/>
                <a:cs typeface="Times New Roman"/>
              </a:rPr>
              <a:t>!!!</a:t>
            </a:r>
            <a:endParaRPr sz="4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19704" y="133934"/>
            <a:ext cx="3257296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0" spc="-15" dirty="0">
                <a:latin typeface="Carlito"/>
                <a:cs typeface="Carlito"/>
              </a:rPr>
              <a:t>Население</a:t>
            </a:r>
            <a:endParaRPr sz="40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838200"/>
            <a:ext cx="3471266" cy="58298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latin typeface="Carlito"/>
                <a:cs typeface="Carlito"/>
              </a:rPr>
              <a:t>Население Ижевска</a:t>
            </a:r>
            <a:r>
              <a:rPr spc="-40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составляет</a:t>
            </a:r>
            <a:endParaRPr dirty="0">
              <a:latin typeface="Carlito"/>
              <a:cs typeface="Carlito"/>
            </a:endParaRPr>
          </a:p>
          <a:p>
            <a:pPr marL="12700" marR="10795">
              <a:lnSpc>
                <a:spcPct val="100000"/>
              </a:lnSpc>
            </a:pPr>
            <a:r>
              <a:rPr spc="-114" dirty="0">
                <a:latin typeface="Arial"/>
                <a:cs typeface="Arial"/>
              </a:rPr>
              <a:t>43.55 </a:t>
            </a:r>
            <a:r>
              <a:rPr dirty="0">
                <a:latin typeface="Carlito"/>
                <a:cs typeface="Carlito"/>
              </a:rPr>
              <a:t>% </a:t>
            </a:r>
            <a:r>
              <a:rPr spc="-5" dirty="0">
                <a:latin typeface="Carlito"/>
                <a:cs typeface="Carlito"/>
              </a:rPr>
              <a:t>населения </a:t>
            </a:r>
            <a:r>
              <a:rPr spc="-35" dirty="0">
                <a:latin typeface="Carlito"/>
                <a:cs typeface="Carlito"/>
              </a:rPr>
              <a:t>Удмуртии</a:t>
            </a:r>
            <a:r>
              <a:rPr spc="-35" dirty="0">
                <a:latin typeface="Arial"/>
                <a:cs typeface="Arial"/>
              </a:rPr>
              <a:t>.</a:t>
            </a:r>
            <a:r>
              <a:rPr spc="-220" dirty="0">
                <a:latin typeface="Arial"/>
                <a:cs typeface="Arial"/>
              </a:rPr>
              <a:t> </a:t>
            </a:r>
            <a:r>
              <a:rPr spc="-15" dirty="0">
                <a:latin typeface="Carlito"/>
                <a:cs typeface="Carlito"/>
              </a:rPr>
              <a:t>Более  </a:t>
            </a:r>
            <a:r>
              <a:rPr spc="-10" dirty="0">
                <a:latin typeface="Carlito"/>
                <a:cs typeface="Carlito"/>
              </a:rPr>
              <a:t>половины </a:t>
            </a:r>
            <a:r>
              <a:rPr spc="-20" dirty="0">
                <a:latin typeface="Carlito"/>
                <a:cs typeface="Carlito"/>
              </a:rPr>
              <a:t>горожан</a:t>
            </a:r>
            <a:r>
              <a:rPr spc="-10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составляют</a:t>
            </a:r>
            <a:endParaRPr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pc="-5" dirty="0">
                <a:latin typeface="Carlito"/>
                <a:cs typeface="Carlito"/>
              </a:rPr>
              <a:t>русские (58,9%). </a:t>
            </a:r>
            <a:r>
              <a:rPr spc="-10" dirty="0">
                <a:latin typeface="Carlito"/>
                <a:cs typeface="Carlito"/>
              </a:rPr>
              <a:t>Среди</a:t>
            </a:r>
            <a:r>
              <a:rPr spc="-60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других</a:t>
            </a:r>
            <a:endParaRPr dirty="0">
              <a:latin typeface="Carlito"/>
              <a:cs typeface="Carlito"/>
            </a:endParaRPr>
          </a:p>
          <a:p>
            <a:pPr marL="12700" marR="284480">
              <a:lnSpc>
                <a:spcPct val="100000"/>
              </a:lnSpc>
            </a:pPr>
            <a:r>
              <a:rPr spc="-5" dirty="0">
                <a:latin typeface="Carlito"/>
                <a:cs typeface="Carlito"/>
              </a:rPr>
              <a:t>национальностей </a:t>
            </a:r>
            <a:r>
              <a:rPr spc="-10" dirty="0">
                <a:latin typeface="Carlito"/>
                <a:cs typeface="Carlito"/>
              </a:rPr>
              <a:t>значительную  </a:t>
            </a:r>
            <a:r>
              <a:rPr spc="-20" dirty="0">
                <a:latin typeface="Carlito"/>
                <a:cs typeface="Carlito"/>
              </a:rPr>
              <a:t>долю </a:t>
            </a:r>
            <a:r>
              <a:rPr dirty="0">
                <a:latin typeface="Carlito"/>
                <a:cs typeface="Carlito"/>
              </a:rPr>
              <a:t>в составе </a:t>
            </a:r>
            <a:r>
              <a:rPr b="1" spc="-5" dirty="0">
                <a:latin typeface="Carlito"/>
                <a:cs typeface="Carlito"/>
              </a:rPr>
              <a:t>населения</a:t>
            </a:r>
            <a:r>
              <a:rPr b="1" spc="-75" dirty="0">
                <a:latin typeface="Carlito"/>
                <a:cs typeface="Carlito"/>
              </a:rPr>
              <a:t> </a:t>
            </a:r>
            <a:r>
              <a:rPr spc="-25" dirty="0">
                <a:latin typeface="Carlito"/>
                <a:cs typeface="Carlito"/>
              </a:rPr>
              <a:t>города  </a:t>
            </a:r>
            <a:r>
              <a:rPr spc="-10" dirty="0">
                <a:latin typeface="Carlito"/>
                <a:cs typeface="Carlito"/>
              </a:rPr>
              <a:t>представляют татары</a:t>
            </a:r>
            <a:r>
              <a:rPr spc="-15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(9,6%).</a:t>
            </a:r>
            <a:endParaRPr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spc="-15" dirty="0">
                <a:latin typeface="Carlito"/>
                <a:cs typeface="Carlito"/>
              </a:rPr>
              <a:t>Определенную</a:t>
            </a:r>
            <a:endParaRPr dirty="0">
              <a:latin typeface="Carlito"/>
              <a:cs typeface="Carlito"/>
            </a:endParaRPr>
          </a:p>
          <a:p>
            <a:pPr marL="12700" marR="93345">
              <a:lnSpc>
                <a:spcPct val="100000"/>
              </a:lnSpc>
              <a:spcBef>
                <a:spcPts val="5"/>
              </a:spcBef>
            </a:pPr>
            <a:r>
              <a:rPr spc="-20" dirty="0">
                <a:latin typeface="Carlito"/>
                <a:cs typeface="Carlito"/>
              </a:rPr>
              <a:t>долю </a:t>
            </a:r>
            <a:r>
              <a:rPr b="1" spc="-5" dirty="0">
                <a:latin typeface="Carlito"/>
                <a:cs typeface="Carlito"/>
              </a:rPr>
              <a:t>населения </a:t>
            </a:r>
            <a:r>
              <a:rPr b="1" spc="-15" dirty="0">
                <a:latin typeface="Carlito"/>
                <a:cs typeface="Carlito"/>
              </a:rPr>
              <a:t>Ижевска </a:t>
            </a:r>
            <a:r>
              <a:rPr spc="-5" dirty="0">
                <a:latin typeface="Carlito"/>
                <a:cs typeface="Carlito"/>
              </a:rPr>
              <a:t>составля  </a:t>
            </a:r>
            <a:r>
              <a:rPr spc="-10" dirty="0">
                <a:latin typeface="Carlito"/>
                <a:cs typeface="Carlito"/>
              </a:rPr>
              <a:t>ют также </a:t>
            </a:r>
            <a:r>
              <a:rPr spc="-5" dirty="0">
                <a:latin typeface="Carlito"/>
                <a:cs typeface="Carlito"/>
              </a:rPr>
              <a:t>украинцы, </a:t>
            </a:r>
            <a:r>
              <a:rPr spc="-10" dirty="0">
                <a:latin typeface="Carlito"/>
                <a:cs typeface="Carlito"/>
              </a:rPr>
              <a:t>белорусы,  </a:t>
            </a:r>
            <a:r>
              <a:rPr spc="-5" dirty="0">
                <a:latin typeface="Carlito"/>
                <a:cs typeface="Carlito"/>
              </a:rPr>
              <a:t>мари, </a:t>
            </a:r>
            <a:r>
              <a:rPr dirty="0">
                <a:latin typeface="Carlito"/>
                <a:cs typeface="Carlito"/>
              </a:rPr>
              <a:t>башкиры, чуваши, </a:t>
            </a:r>
            <a:r>
              <a:rPr spc="-5" dirty="0">
                <a:latin typeface="Carlito"/>
                <a:cs typeface="Carlito"/>
              </a:rPr>
              <a:t>евреи,  азербайджанцы, </a:t>
            </a:r>
            <a:r>
              <a:rPr dirty="0">
                <a:latin typeface="Carlito"/>
                <a:cs typeface="Carlito"/>
              </a:rPr>
              <a:t>узбеки,</a:t>
            </a:r>
            <a:r>
              <a:rPr spc="-60" dirty="0">
                <a:latin typeface="Carlito"/>
                <a:cs typeface="Carlito"/>
              </a:rPr>
              <a:t> </a:t>
            </a:r>
            <a:r>
              <a:rPr spc="-15" dirty="0">
                <a:latin typeface="Carlito"/>
                <a:cs typeface="Carlito"/>
              </a:rPr>
              <a:t>мордва,</a:t>
            </a:r>
            <a:endParaRPr dirty="0">
              <a:latin typeface="Carlito"/>
              <a:cs typeface="Carlito"/>
            </a:endParaRPr>
          </a:p>
          <a:p>
            <a:pPr marL="12700" marR="5080" algn="just">
              <a:lnSpc>
                <a:spcPct val="100000"/>
              </a:lnSpc>
            </a:pPr>
            <a:r>
              <a:rPr spc="-5" dirty="0">
                <a:latin typeface="Carlito"/>
                <a:cs typeface="Carlito"/>
              </a:rPr>
              <a:t>немцы, </a:t>
            </a:r>
            <a:r>
              <a:rPr spc="-10" dirty="0">
                <a:latin typeface="Carlito"/>
                <a:cs typeface="Carlito"/>
              </a:rPr>
              <a:t>молдаване, </a:t>
            </a:r>
            <a:r>
              <a:rPr spc="-5" dirty="0">
                <a:latin typeface="Carlito"/>
                <a:cs typeface="Carlito"/>
              </a:rPr>
              <a:t>казахи,</a:t>
            </a:r>
            <a:r>
              <a:rPr spc="-75" dirty="0">
                <a:latin typeface="Carlito"/>
                <a:cs typeface="Carlito"/>
              </a:rPr>
              <a:t> </a:t>
            </a:r>
            <a:r>
              <a:rPr dirty="0">
                <a:latin typeface="Carlito"/>
                <a:cs typeface="Carlito"/>
              </a:rPr>
              <a:t>армяне,  </a:t>
            </a:r>
            <a:r>
              <a:rPr spc="-5" dirty="0">
                <a:latin typeface="Carlito"/>
                <a:cs typeface="Carlito"/>
              </a:rPr>
              <a:t>грузины, </a:t>
            </a:r>
            <a:r>
              <a:rPr dirty="0">
                <a:latin typeface="Carlito"/>
                <a:cs typeface="Carlito"/>
              </a:rPr>
              <a:t>киргизы, </a:t>
            </a:r>
            <a:r>
              <a:rPr spc="-5" dirty="0">
                <a:latin typeface="Carlito"/>
                <a:cs typeface="Carlito"/>
              </a:rPr>
              <a:t>туркмены, </a:t>
            </a:r>
            <a:r>
              <a:rPr spc="-25" dirty="0">
                <a:latin typeface="Carlito"/>
                <a:cs typeface="Carlito"/>
              </a:rPr>
              <a:t>коми</a:t>
            </a:r>
            <a:r>
              <a:rPr spc="-25" dirty="0">
                <a:latin typeface="Arial"/>
                <a:cs typeface="Arial"/>
              </a:rPr>
              <a:t>,  </a:t>
            </a:r>
            <a:r>
              <a:rPr spc="-5" dirty="0">
                <a:latin typeface="Carlito"/>
                <a:cs typeface="Carlito"/>
              </a:rPr>
              <a:t>таджики, </a:t>
            </a:r>
            <a:r>
              <a:rPr spc="-15" dirty="0">
                <a:latin typeface="Carlito"/>
                <a:cs typeface="Carlito"/>
              </a:rPr>
              <a:t>поляки </a:t>
            </a:r>
            <a:r>
              <a:rPr dirty="0">
                <a:latin typeface="Carlito"/>
                <a:cs typeface="Carlito"/>
              </a:rPr>
              <a:t>и</a:t>
            </a:r>
            <a:r>
              <a:rPr spc="-10" dirty="0">
                <a:latin typeface="Carlito"/>
                <a:cs typeface="Carlito"/>
              </a:rPr>
              <a:t> </a:t>
            </a:r>
            <a:r>
              <a:rPr spc="-15" dirty="0">
                <a:latin typeface="Carlito"/>
                <a:cs typeface="Carlito"/>
              </a:rPr>
              <a:t>некоторые</a:t>
            </a:r>
            <a:endParaRPr dirty="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</a:pPr>
            <a:r>
              <a:rPr spc="-5" dirty="0">
                <a:latin typeface="Carlito"/>
                <a:cs typeface="Carlito"/>
              </a:rPr>
              <a:t>другие</a:t>
            </a:r>
            <a:r>
              <a:rPr spc="-25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национальности.</a:t>
            </a:r>
            <a:endParaRPr dirty="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860035" y="1772411"/>
            <a:ext cx="4076700" cy="27188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671" y="0"/>
            <a:ext cx="9101328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66063" y="1111758"/>
            <a:ext cx="7873365" cy="193040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 marR="5080" algn="just">
              <a:lnSpc>
                <a:spcPct val="80000"/>
              </a:lnSpc>
              <a:spcBef>
                <a:spcPts val="695"/>
              </a:spcBef>
            </a:pP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Ижевск стоит </a:t>
            </a:r>
            <a:r>
              <a:rPr sz="2500" spc="-20" dirty="0">
                <a:solidFill>
                  <a:srgbClr val="FFFF00"/>
                </a:solidFill>
                <a:latin typeface="Carlito"/>
                <a:cs typeface="Carlito"/>
              </a:rPr>
              <a:t>между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Камой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и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Вяткой,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на </a:t>
            </a:r>
            <a:r>
              <a:rPr sz="2500" spc="-15" dirty="0">
                <a:solidFill>
                  <a:srgbClr val="FFFF00"/>
                </a:solidFill>
                <a:latin typeface="Carlito"/>
                <a:cs typeface="Carlito"/>
              </a:rPr>
              <a:t>реке  </a:t>
            </a:r>
            <a:r>
              <a:rPr sz="2500" spc="-30" dirty="0">
                <a:solidFill>
                  <a:srgbClr val="FFFF00"/>
                </a:solidFill>
                <a:latin typeface="Carlito"/>
                <a:cs typeface="Carlito"/>
              </a:rPr>
              <a:t>Иж</a:t>
            </a:r>
            <a:r>
              <a:rPr sz="2500" spc="-30" dirty="0">
                <a:solidFill>
                  <a:srgbClr val="FFFF00"/>
                </a:solidFill>
                <a:latin typeface="Arial"/>
                <a:cs typeface="Arial"/>
              </a:rPr>
              <a:t>,  </a:t>
            </a:r>
            <a:r>
              <a:rPr sz="2500" spc="-20" dirty="0">
                <a:solidFill>
                  <a:srgbClr val="FFFF00"/>
                </a:solidFill>
                <a:latin typeface="Carlito"/>
                <a:cs typeface="Carlito"/>
              </a:rPr>
              <a:t>которая делит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его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на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две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части Ижевский </a:t>
            </a:r>
            <a:r>
              <a:rPr sz="2500" spc="-35" dirty="0">
                <a:solidFill>
                  <a:srgbClr val="FFFF00"/>
                </a:solidFill>
                <a:latin typeface="Carlito"/>
                <a:cs typeface="Carlito"/>
              </a:rPr>
              <a:t>пруд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– </a:t>
            </a:r>
            <a:r>
              <a:rPr sz="2500" spc="-20" dirty="0">
                <a:solidFill>
                  <a:srgbClr val="FFFF00"/>
                </a:solidFill>
                <a:latin typeface="Carlito"/>
                <a:cs typeface="Carlito"/>
              </a:rPr>
              <a:t>это 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самый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большой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по площади искусственный </a:t>
            </a:r>
            <a:r>
              <a:rPr sz="2500" spc="-20" dirty="0">
                <a:solidFill>
                  <a:srgbClr val="FFFF00"/>
                </a:solidFill>
                <a:latin typeface="Carlito"/>
                <a:cs typeface="Carlito"/>
              </a:rPr>
              <a:t>водоем 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Европы </a:t>
            </a:r>
            <a:r>
              <a:rPr sz="2500" spc="-125" dirty="0">
                <a:solidFill>
                  <a:srgbClr val="FFFF00"/>
                </a:solidFill>
                <a:latin typeface="Arial"/>
                <a:cs typeface="Arial"/>
              </a:rPr>
              <a:t>(2200 </a:t>
            </a:r>
            <a:r>
              <a:rPr sz="2500" spc="-25" dirty="0">
                <a:solidFill>
                  <a:srgbClr val="FFFF00"/>
                </a:solidFill>
                <a:latin typeface="Carlito"/>
                <a:cs typeface="Carlito"/>
              </a:rPr>
              <a:t>га)</a:t>
            </a:r>
            <a:r>
              <a:rPr sz="2500" spc="-25" dirty="0">
                <a:solidFill>
                  <a:srgbClr val="FFFF00"/>
                </a:solidFill>
                <a:latin typeface="Arial"/>
                <a:cs typeface="Arial"/>
              </a:rPr>
              <a:t>.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Построенный при нем графом </a:t>
            </a:r>
            <a:r>
              <a:rPr sz="2500" spc="-40" dirty="0">
                <a:solidFill>
                  <a:srgbClr val="FFFF00"/>
                </a:solidFill>
                <a:latin typeface="Carlito"/>
                <a:cs typeface="Carlito"/>
              </a:rPr>
              <a:t>П</a:t>
            </a:r>
            <a:r>
              <a:rPr sz="2500" spc="-40" dirty="0">
                <a:solidFill>
                  <a:srgbClr val="FFFF00"/>
                </a:solidFill>
                <a:latin typeface="Arial"/>
                <a:cs typeface="Arial"/>
              </a:rPr>
              <a:t>. 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Шуваловым в </a:t>
            </a:r>
            <a:r>
              <a:rPr sz="2500" spc="-135" dirty="0">
                <a:solidFill>
                  <a:srgbClr val="FFFF00"/>
                </a:solidFill>
                <a:latin typeface="Arial"/>
                <a:cs typeface="Arial"/>
              </a:rPr>
              <a:t>1760 </a:t>
            </a:r>
            <a:r>
              <a:rPr sz="2500" spc="-90" dirty="0">
                <a:solidFill>
                  <a:srgbClr val="FFFF00"/>
                </a:solidFill>
                <a:latin typeface="Carlito"/>
                <a:cs typeface="Carlito"/>
              </a:rPr>
              <a:t>г</a:t>
            </a:r>
            <a:r>
              <a:rPr sz="2500" spc="-90" dirty="0">
                <a:solidFill>
                  <a:srgbClr val="FFFF00"/>
                </a:solidFill>
                <a:latin typeface="Arial"/>
                <a:cs typeface="Arial"/>
              </a:rPr>
              <a:t>. </a:t>
            </a:r>
            <a:r>
              <a:rPr sz="2500" spc="-20" dirty="0">
                <a:solidFill>
                  <a:srgbClr val="FFFF00"/>
                </a:solidFill>
                <a:latin typeface="Carlito"/>
                <a:cs typeface="Carlito"/>
              </a:rPr>
              <a:t>железоделательный </a:t>
            </a:r>
            <a:r>
              <a:rPr sz="2500" spc="-15" dirty="0">
                <a:solidFill>
                  <a:srgbClr val="FFFF00"/>
                </a:solidFill>
                <a:latin typeface="Carlito"/>
                <a:cs typeface="Carlito"/>
              </a:rPr>
              <a:t>завод положил  </a:t>
            </a:r>
            <a:r>
              <a:rPr sz="2500" spc="-5" dirty="0">
                <a:solidFill>
                  <a:srgbClr val="FFFF00"/>
                </a:solidFill>
                <a:latin typeface="Carlito"/>
                <a:cs typeface="Carlito"/>
              </a:rPr>
              <a:t>начало </a:t>
            </a:r>
            <a:r>
              <a:rPr sz="2500" spc="-10" dirty="0">
                <a:solidFill>
                  <a:srgbClr val="FFFF00"/>
                </a:solidFill>
                <a:latin typeface="Carlito"/>
                <a:cs typeface="Carlito"/>
              </a:rPr>
              <a:t>истории </a:t>
            </a:r>
            <a:r>
              <a:rPr sz="2500" spc="-30" dirty="0">
                <a:solidFill>
                  <a:srgbClr val="FFFF00"/>
                </a:solidFill>
                <a:latin typeface="Carlito"/>
                <a:cs typeface="Carlito"/>
              </a:rPr>
              <a:t>города</a:t>
            </a:r>
            <a:r>
              <a:rPr sz="2500" spc="-30" dirty="0">
                <a:solidFill>
                  <a:srgbClr val="FFFF00"/>
                </a:solidFill>
                <a:latin typeface="Arial"/>
                <a:cs typeface="Arial"/>
              </a:rPr>
              <a:t>.</a:t>
            </a:r>
            <a:endParaRPr sz="2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740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800" y="-37972"/>
            <a:ext cx="739140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08455" marR="5080" indent="-1576070">
              <a:lnSpc>
                <a:spcPct val="100000"/>
              </a:lnSpc>
              <a:spcBef>
                <a:spcPts val="95"/>
              </a:spcBef>
            </a:pPr>
            <a:r>
              <a:rPr sz="4000" spc="-20" dirty="0">
                <a:latin typeface="Carlito"/>
                <a:cs typeface="Carlito"/>
              </a:rPr>
              <a:t>Рельеф </a:t>
            </a:r>
            <a:r>
              <a:rPr sz="4000" spc="-5" dirty="0">
                <a:latin typeface="Carlito"/>
                <a:cs typeface="Carlito"/>
              </a:rPr>
              <a:t>и </a:t>
            </a:r>
            <a:r>
              <a:rPr sz="4000" spc="-15" dirty="0">
                <a:latin typeface="Carlito"/>
                <a:cs typeface="Carlito"/>
              </a:rPr>
              <a:t>географическое  </a:t>
            </a:r>
            <a:r>
              <a:rPr sz="4000" spc="-25" dirty="0">
                <a:latin typeface="Carlito"/>
                <a:cs typeface="Carlito"/>
              </a:rPr>
              <a:t>положение</a:t>
            </a:r>
            <a:endParaRPr sz="4000" dirty="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11673" y="1230630"/>
            <a:ext cx="3599815" cy="496506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355600" marR="5080" indent="-342900" algn="just">
              <a:lnSpc>
                <a:spcPct val="80000"/>
              </a:lnSpc>
              <a:spcBef>
                <a:spcPts val="585"/>
              </a:spcBef>
              <a:buFont typeface="Arial"/>
              <a:buChar char="•"/>
              <a:tabLst>
                <a:tab pos="412115" algn="l"/>
                <a:tab pos="2283460" algn="l"/>
              </a:tabLst>
            </a:pPr>
            <a:r>
              <a:rPr dirty="0"/>
              <a:t>	</a:t>
            </a:r>
            <a:r>
              <a:rPr sz="2000" spc="-5" dirty="0">
                <a:latin typeface="Carlito"/>
                <a:cs typeface="Carlito"/>
              </a:rPr>
              <a:t>День </a:t>
            </a:r>
            <a:r>
              <a:rPr sz="2000" spc="-15" dirty="0">
                <a:latin typeface="Carlito"/>
                <a:cs typeface="Carlito"/>
              </a:rPr>
              <a:t>приходит </a:t>
            </a:r>
            <a:r>
              <a:rPr sz="2000" spc="-20" dirty="0">
                <a:latin typeface="Carlito"/>
                <a:cs typeface="Carlito"/>
              </a:rPr>
              <a:t>сюда </a:t>
            </a:r>
            <a:r>
              <a:rPr sz="2000" spc="-5" dirty="0">
                <a:latin typeface="Carlito"/>
                <a:cs typeface="Carlito"/>
              </a:rPr>
              <a:t>на </a:t>
            </a:r>
            <a:r>
              <a:rPr sz="2000" dirty="0">
                <a:latin typeface="Carlito"/>
                <a:cs typeface="Carlito"/>
              </a:rPr>
              <a:t>час  </a:t>
            </a:r>
            <a:r>
              <a:rPr sz="2000" spc="-5" dirty="0">
                <a:latin typeface="Carlito"/>
                <a:cs typeface="Carlito"/>
              </a:rPr>
              <a:t>раньше, чем </a:t>
            </a:r>
            <a:r>
              <a:rPr sz="2000" dirty="0">
                <a:latin typeface="Carlito"/>
                <a:cs typeface="Carlito"/>
              </a:rPr>
              <a:t>в </a:t>
            </a:r>
            <a:r>
              <a:rPr sz="2000" spc="-15" dirty="0">
                <a:latin typeface="Carlito"/>
                <a:cs typeface="Carlito"/>
              </a:rPr>
              <a:t>столицу  России</a:t>
            </a:r>
            <a:r>
              <a:rPr sz="2000" spc="-15" dirty="0">
                <a:latin typeface="Arial"/>
                <a:cs typeface="Arial"/>
              </a:rPr>
              <a:t>. </a:t>
            </a:r>
            <a:r>
              <a:rPr sz="2000" spc="-10" dirty="0">
                <a:latin typeface="Carlito"/>
                <a:cs typeface="Carlito"/>
              </a:rPr>
              <a:t>Ижевск </a:t>
            </a:r>
            <a:r>
              <a:rPr sz="2000" spc="-20" dirty="0">
                <a:latin typeface="Carlito"/>
                <a:cs typeface="Carlito"/>
              </a:rPr>
              <a:t>находится </a:t>
            </a:r>
            <a:r>
              <a:rPr sz="2000" dirty="0">
                <a:latin typeface="Carlito"/>
                <a:cs typeface="Carlito"/>
              </a:rPr>
              <a:t>в  </a:t>
            </a:r>
            <a:r>
              <a:rPr sz="2000" spc="-5" dirty="0">
                <a:latin typeface="Carlito"/>
                <a:cs typeface="Carlito"/>
              </a:rPr>
              <a:t>восточной части </a:t>
            </a:r>
            <a:r>
              <a:rPr sz="2000" spc="-15" dirty="0">
                <a:latin typeface="Carlito"/>
                <a:cs typeface="Carlito"/>
              </a:rPr>
              <a:t>Восточно</a:t>
            </a:r>
            <a:r>
              <a:rPr sz="2000" spc="-15" dirty="0">
                <a:latin typeface="Arial"/>
                <a:cs typeface="Arial"/>
              </a:rPr>
              <a:t>-  </a:t>
            </a:r>
            <a:r>
              <a:rPr sz="2000" spc="-10" dirty="0">
                <a:latin typeface="Carlito"/>
                <a:cs typeface="Carlito"/>
              </a:rPr>
              <a:t>Европейской </a:t>
            </a:r>
            <a:r>
              <a:rPr sz="2000" spc="-5" dirty="0">
                <a:latin typeface="Carlito"/>
                <a:cs typeface="Carlito"/>
              </a:rPr>
              <a:t>равнины, </a:t>
            </a:r>
            <a:r>
              <a:rPr sz="2000" dirty="0">
                <a:latin typeface="Carlito"/>
                <a:cs typeface="Carlito"/>
              </a:rPr>
              <a:t>в  </a:t>
            </a:r>
            <a:r>
              <a:rPr sz="2000" spc="-5" dirty="0">
                <a:latin typeface="Carlito"/>
                <a:cs typeface="Carlito"/>
              </a:rPr>
              <a:t>Европейской </a:t>
            </a:r>
            <a:r>
              <a:rPr sz="2000" dirty="0">
                <a:latin typeface="Carlito"/>
                <a:cs typeface="Carlito"/>
              </a:rPr>
              <a:t>части </a:t>
            </a:r>
            <a:r>
              <a:rPr sz="2000" spc="-10" dirty="0">
                <a:latin typeface="Carlito"/>
                <a:cs typeface="Carlito"/>
              </a:rPr>
              <a:t>России  </a:t>
            </a:r>
            <a:r>
              <a:rPr sz="2000" spc="-15" dirty="0">
                <a:latin typeface="Carlito"/>
                <a:cs typeface="Carlito"/>
              </a:rPr>
              <a:t>между Волгой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15" dirty="0">
                <a:latin typeface="Carlito"/>
                <a:cs typeface="Carlito"/>
              </a:rPr>
              <a:t>Уралом, </a:t>
            </a:r>
            <a:r>
              <a:rPr sz="2000" dirty="0">
                <a:latin typeface="Carlito"/>
                <a:cs typeface="Carlito"/>
              </a:rPr>
              <a:t>в  </a:t>
            </a:r>
            <a:r>
              <a:rPr sz="2000" spc="-10" dirty="0">
                <a:latin typeface="Carlito"/>
                <a:cs typeface="Carlito"/>
              </a:rPr>
              <a:t>междуречье </a:t>
            </a:r>
            <a:r>
              <a:rPr sz="2000" spc="-5" dirty="0">
                <a:latin typeface="Carlito"/>
                <a:cs typeface="Carlito"/>
              </a:rPr>
              <a:t>Камы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10" dirty="0">
                <a:latin typeface="Carlito"/>
                <a:cs typeface="Carlito"/>
              </a:rPr>
              <a:t>Вятки</a:t>
            </a:r>
            <a:r>
              <a:rPr sz="2000" spc="-10" dirty="0">
                <a:latin typeface="Arial"/>
                <a:cs typeface="Arial"/>
              </a:rPr>
              <a:t>.  </a:t>
            </a:r>
            <a:r>
              <a:rPr sz="2000" spc="-60" dirty="0">
                <a:latin typeface="Carlito"/>
                <a:cs typeface="Carlito"/>
              </a:rPr>
              <a:t>Город </a:t>
            </a:r>
            <a:r>
              <a:rPr sz="2000" spc="-10" dirty="0">
                <a:latin typeface="Carlito"/>
                <a:cs typeface="Carlito"/>
              </a:rPr>
              <a:t>общей </a:t>
            </a:r>
            <a:r>
              <a:rPr sz="2000" spc="-5" dirty="0">
                <a:latin typeface="Carlito"/>
                <a:cs typeface="Carlito"/>
              </a:rPr>
              <a:t>площадью </a:t>
            </a:r>
            <a:r>
              <a:rPr sz="2000" dirty="0">
                <a:latin typeface="Carlito"/>
                <a:cs typeface="Carlito"/>
              </a:rPr>
              <a:t>в </a:t>
            </a:r>
            <a:r>
              <a:rPr sz="2000" spc="-100" dirty="0">
                <a:latin typeface="Arial"/>
                <a:cs typeface="Arial"/>
              </a:rPr>
              <a:t>315  </a:t>
            </a:r>
            <a:r>
              <a:rPr sz="2000" dirty="0">
                <a:latin typeface="Carlito"/>
                <a:cs typeface="Carlito"/>
              </a:rPr>
              <a:t>ква</a:t>
            </a:r>
            <a:r>
              <a:rPr sz="2000" spc="-10" dirty="0">
                <a:latin typeface="Carlito"/>
                <a:cs typeface="Carlito"/>
              </a:rPr>
              <a:t>д</a:t>
            </a:r>
            <a:r>
              <a:rPr sz="2000" spc="-5" dirty="0">
                <a:latin typeface="Carlito"/>
                <a:cs typeface="Carlito"/>
              </a:rPr>
              <a:t>ра</a:t>
            </a:r>
            <a:r>
              <a:rPr sz="2000" spc="5" dirty="0">
                <a:latin typeface="Carlito"/>
                <a:cs typeface="Carlito"/>
              </a:rPr>
              <a:t>т</a:t>
            </a:r>
            <a:r>
              <a:rPr sz="2000" dirty="0">
                <a:latin typeface="Carlito"/>
                <a:cs typeface="Carlito"/>
              </a:rPr>
              <a:t>н</a:t>
            </a:r>
            <a:r>
              <a:rPr sz="2000" spc="-10" dirty="0">
                <a:latin typeface="Carlito"/>
                <a:cs typeface="Carlito"/>
              </a:rPr>
              <a:t>ы</a:t>
            </a:r>
            <a:r>
              <a:rPr sz="2000" dirty="0">
                <a:latin typeface="Carlito"/>
                <a:cs typeface="Carlito"/>
              </a:rPr>
              <a:t>х	к</a:t>
            </a:r>
            <a:r>
              <a:rPr sz="2000" spc="-10" dirty="0">
                <a:latin typeface="Carlito"/>
                <a:cs typeface="Carlito"/>
              </a:rPr>
              <a:t>и</a:t>
            </a:r>
            <a:r>
              <a:rPr sz="2000" spc="-5" dirty="0">
                <a:latin typeface="Carlito"/>
                <a:cs typeface="Carlito"/>
              </a:rPr>
              <a:t>л</a:t>
            </a:r>
            <a:r>
              <a:rPr sz="2000" spc="-15" dirty="0">
                <a:latin typeface="Carlito"/>
                <a:cs typeface="Carlito"/>
              </a:rPr>
              <a:t>о</a:t>
            </a:r>
            <a:r>
              <a:rPr sz="2000" spc="-5" dirty="0">
                <a:latin typeface="Carlito"/>
                <a:cs typeface="Carlito"/>
              </a:rPr>
              <a:t>м</a:t>
            </a:r>
            <a:r>
              <a:rPr sz="2000" spc="-15" dirty="0">
                <a:latin typeface="Carlito"/>
                <a:cs typeface="Carlito"/>
              </a:rPr>
              <a:t>е</a:t>
            </a:r>
            <a:r>
              <a:rPr sz="2000" spc="-5" dirty="0">
                <a:latin typeface="Carlito"/>
                <a:cs typeface="Carlito"/>
              </a:rPr>
              <a:t>т</a:t>
            </a:r>
            <a:r>
              <a:rPr sz="2000" spc="5" dirty="0">
                <a:latin typeface="Carlito"/>
                <a:cs typeface="Carlito"/>
              </a:rPr>
              <a:t>р</a:t>
            </a:r>
            <a:r>
              <a:rPr sz="2000" spc="-5" dirty="0">
                <a:latin typeface="Carlito"/>
                <a:cs typeface="Carlito"/>
              </a:rPr>
              <a:t>ов  </a:t>
            </a:r>
            <a:r>
              <a:rPr sz="2000" spc="-10" dirty="0">
                <a:latin typeface="Carlito"/>
                <a:cs typeface="Carlito"/>
              </a:rPr>
              <a:t>расположен </a:t>
            </a:r>
            <a:r>
              <a:rPr sz="2000" spc="-5" dirty="0">
                <a:latin typeface="Carlito"/>
                <a:cs typeface="Carlito"/>
              </a:rPr>
              <a:t>на </a:t>
            </a:r>
            <a:r>
              <a:rPr sz="2000" spc="-25" dirty="0">
                <a:latin typeface="Carlito"/>
                <a:cs typeface="Carlito"/>
              </a:rPr>
              <a:t>несудоходной  </a:t>
            </a:r>
            <a:r>
              <a:rPr sz="2000" spc="-10" dirty="0">
                <a:latin typeface="Carlito"/>
                <a:cs typeface="Carlito"/>
              </a:rPr>
              <a:t>реке </a:t>
            </a:r>
            <a:r>
              <a:rPr sz="2000" spc="-20" dirty="0">
                <a:latin typeface="Carlito"/>
                <a:cs typeface="Carlito"/>
              </a:rPr>
              <a:t>Иж</a:t>
            </a:r>
            <a:r>
              <a:rPr sz="2000" spc="-20" dirty="0">
                <a:latin typeface="Arial"/>
                <a:cs typeface="Arial"/>
              </a:rPr>
              <a:t>, </a:t>
            </a:r>
            <a:r>
              <a:rPr sz="2000" spc="-5" dirty="0">
                <a:latin typeface="Carlito"/>
                <a:cs typeface="Carlito"/>
              </a:rPr>
              <a:t>правом </a:t>
            </a:r>
            <a:r>
              <a:rPr sz="2000" spc="-15" dirty="0">
                <a:latin typeface="Carlito"/>
                <a:cs typeface="Carlito"/>
              </a:rPr>
              <a:t>притоке  Камы</a:t>
            </a:r>
            <a:r>
              <a:rPr sz="2000" spc="-15" dirty="0">
                <a:latin typeface="Arial"/>
                <a:cs typeface="Arial"/>
              </a:rPr>
              <a:t>. </a:t>
            </a:r>
            <a:r>
              <a:rPr sz="2000" spc="-40" dirty="0">
                <a:latin typeface="Carlito"/>
                <a:cs typeface="Carlito"/>
              </a:rPr>
              <a:t>Улицы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10" dirty="0">
                <a:latin typeface="Carlito"/>
                <a:cs typeface="Carlito"/>
              </a:rPr>
              <a:t>дома  </a:t>
            </a:r>
            <a:r>
              <a:rPr sz="2000" spc="-5" dirty="0">
                <a:latin typeface="Carlito"/>
                <a:cs typeface="Carlito"/>
              </a:rPr>
              <a:t>построены на </a:t>
            </a:r>
            <a:r>
              <a:rPr sz="2000" spc="-10" dirty="0">
                <a:latin typeface="Carlito"/>
                <a:cs typeface="Carlito"/>
              </a:rPr>
              <a:t>всхолмленной  </a:t>
            </a:r>
            <a:r>
              <a:rPr sz="2000" spc="-5" dirty="0">
                <a:latin typeface="Carlito"/>
                <a:cs typeface="Carlito"/>
              </a:rPr>
              <a:t>равнине,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5" dirty="0">
                <a:latin typeface="Carlito"/>
                <a:cs typeface="Carlito"/>
              </a:rPr>
              <a:t>особенности  </a:t>
            </a:r>
            <a:r>
              <a:rPr sz="2000" spc="-10" dirty="0">
                <a:latin typeface="Carlito"/>
                <a:cs typeface="Carlito"/>
              </a:rPr>
              <a:t>рельефа </a:t>
            </a:r>
            <a:r>
              <a:rPr sz="2000" dirty="0">
                <a:latin typeface="Carlito"/>
                <a:cs typeface="Carlito"/>
              </a:rPr>
              <a:t>нашли </a:t>
            </a:r>
            <a:r>
              <a:rPr sz="2000" spc="-10" dirty="0">
                <a:latin typeface="Carlito"/>
                <a:cs typeface="Carlito"/>
              </a:rPr>
              <a:t>отражение </a:t>
            </a:r>
            <a:r>
              <a:rPr sz="2000" dirty="0">
                <a:latin typeface="Carlito"/>
                <a:cs typeface="Carlito"/>
              </a:rPr>
              <a:t>в  старых названиях </a:t>
            </a:r>
            <a:r>
              <a:rPr sz="2000" spc="-5" dirty="0">
                <a:latin typeface="Carlito"/>
                <a:cs typeface="Carlito"/>
              </a:rPr>
              <a:t>ижевских  районов </a:t>
            </a:r>
            <a:r>
              <a:rPr sz="2000" dirty="0">
                <a:latin typeface="Carlito"/>
                <a:cs typeface="Carlito"/>
              </a:rPr>
              <a:t>и </a:t>
            </a:r>
            <a:r>
              <a:rPr sz="2000" spc="-20" dirty="0">
                <a:latin typeface="Carlito"/>
                <a:cs typeface="Carlito"/>
              </a:rPr>
              <a:t>улиц </a:t>
            </a:r>
            <a:r>
              <a:rPr sz="2000" dirty="0">
                <a:latin typeface="Carlito"/>
                <a:cs typeface="Carlito"/>
              </a:rPr>
              <a:t>– </a:t>
            </a:r>
            <a:r>
              <a:rPr sz="2000" spc="-45" dirty="0">
                <a:latin typeface="Carlito"/>
                <a:cs typeface="Carlito"/>
              </a:rPr>
              <a:t>Горка,  </a:t>
            </a:r>
            <a:r>
              <a:rPr sz="2000" dirty="0">
                <a:latin typeface="Carlito"/>
                <a:cs typeface="Carlito"/>
              </a:rPr>
              <a:t>Малиновая </a:t>
            </a:r>
            <a:r>
              <a:rPr sz="2000" spc="-10" dirty="0">
                <a:latin typeface="Carlito"/>
                <a:cs typeface="Carlito"/>
              </a:rPr>
              <a:t>гора, Нагорный </a:t>
            </a:r>
            <a:r>
              <a:rPr sz="2000" dirty="0">
                <a:latin typeface="Carlito"/>
                <a:cs typeface="Carlito"/>
              </a:rPr>
              <a:t>и  </a:t>
            </a:r>
            <a:r>
              <a:rPr sz="2000" spc="-5" dirty="0">
                <a:latin typeface="Carlito"/>
                <a:cs typeface="Carlito"/>
              </a:rPr>
              <a:t>Зарека</a:t>
            </a:r>
            <a:endParaRPr sz="20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3725036"/>
            <a:ext cx="301434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rlito"/>
                <a:cs typeface="Carlito"/>
              </a:rPr>
              <a:t>Ижевский</a:t>
            </a:r>
            <a:r>
              <a:rPr sz="3200" spc="-85" dirty="0">
                <a:latin typeface="Carlito"/>
                <a:cs typeface="Carlito"/>
              </a:rPr>
              <a:t> </a:t>
            </a:r>
            <a:r>
              <a:rPr sz="3200" spc="-35" dirty="0">
                <a:latin typeface="Carlito"/>
                <a:cs typeface="Carlito"/>
              </a:rPr>
              <a:t>пруд</a:t>
            </a:r>
            <a:endParaRPr sz="32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431534" y="2552954"/>
            <a:ext cx="313690" cy="1825625"/>
            <a:chOff x="6431534" y="2552954"/>
            <a:chExt cx="313690" cy="1825625"/>
          </a:xfrm>
        </p:grpSpPr>
        <p:sp>
          <p:nvSpPr>
            <p:cNvPr id="5" name="object 5"/>
            <p:cNvSpPr/>
            <p:nvPr/>
          </p:nvSpPr>
          <p:spPr>
            <a:xfrm>
              <a:off x="6444234" y="2565654"/>
              <a:ext cx="288290" cy="1800225"/>
            </a:xfrm>
            <a:custGeom>
              <a:avLst/>
              <a:gdLst/>
              <a:ahLst/>
              <a:cxnLst/>
              <a:rect l="l" t="t" r="r" b="b"/>
              <a:pathLst>
                <a:path w="288290" h="1800225">
                  <a:moveTo>
                    <a:pt x="216026" y="0"/>
                  </a:moveTo>
                  <a:lnTo>
                    <a:pt x="72009" y="0"/>
                  </a:lnTo>
                  <a:lnTo>
                    <a:pt x="72009" y="1655826"/>
                  </a:lnTo>
                  <a:lnTo>
                    <a:pt x="0" y="1655826"/>
                  </a:lnTo>
                  <a:lnTo>
                    <a:pt x="144017" y="1799844"/>
                  </a:lnTo>
                  <a:lnTo>
                    <a:pt x="288036" y="1655826"/>
                  </a:lnTo>
                  <a:lnTo>
                    <a:pt x="216026" y="1655826"/>
                  </a:lnTo>
                  <a:lnTo>
                    <a:pt x="21602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444234" y="2565654"/>
              <a:ext cx="288290" cy="1800225"/>
            </a:xfrm>
            <a:custGeom>
              <a:avLst/>
              <a:gdLst/>
              <a:ahLst/>
              <a:cxnLst/>
              <a:rect l="l" t="t" r="r" b="b"/>
              <a:pathLst>
                <a:path w="288290" h="1800225">
                  <a:moveTo>
                    <a:pt x="0" y="1655826"/>
                  </a:moveTo>
                  <a:lnTo>
                    <a:pt x="72009" y="1655826"/>
                  </a:lnTo>
                  <a:lnTo>
                    <a:pt x="72009" y="0"/>
                  </a:lnTo>
                  <a:lnTo>
                    <a:pt x="216026" y="0"/>
                  </a:lnTo>
                  <a:lnTo>
                    <a:pt x="216026" y="1655826"/>
                  </a:lnTo>
                  <a:lnTo>
                    <a:pt x="288036" y="1655826"/>
                  </a:lnTo>
                  <a:lnTo>
                    <a:pt x="144017" y="1799844"/>
                  </a:lnTo>
                  <a:lnTo>
                    <a:pt x="0" y="1655826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379845" y="2104770"/>
            <a:ext cx="4997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Carlito"/>
                <a:cs typeface="Carlito"/>
              </a:rPr>
              <a:t>Иж</a:t>
            </a:r>
            <a:endParaRPr sz="2800">
              <a:latin typeface="Carlito"/>
              <a:cs typeface="Carli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608074" y="2109470"/>
            <a:ext cx="385445" cy="1639570"/>
            <a:chOff x="1608074" y="2109470"/>
            <a:chExt cx="385445" cy="1639570"/>
          </a:xfrm>
        </p:grpSpPr>
        <p:sp>
          <p:nvSpPr>
            <p:cNvPr id="9" name="object 9"/>
            <p:cNvSpPr/>
            <p:nvPr/>
          </p:nvSpPr>
          <p:spPr>
            <a:xfrm>
              <a:off x="1620774" y="2122170"/>
              <a:ext cx="360045" cy="1614170"/>
            </a:xfrm>
            <a:custGeom>
              <a:avLst/>
              <a:gdLst/>
              <a:ahLst/>
              <a:cxnLst/>
              <a:rect l="l" t="t" r="r" b="b"/>
              <a:pathLst>
                <a:path w="360044" h="1614170">
                  <a:moveTo>
                    <a:pt x="179831" y="0"/>
                  </a:moveTo>
                  <a:lnTo>
                    <a:pt x="0" y="179831"/>
                  </a:lnTo>
                  <a:lnTo>
                    <a:pt x="89915" y="179831"/>
                  </a:lnTo>
                  <a:lnTo>
                    <a:pt x="89915" y="1613915"/>
                  </a:lnTo>
                  <a:lnTo>
                    <a:pt x="269748" y="1613915"/>
                  </a:lnTo>
                  <a:lnTo>
                    <a:pt x="269748" y="179831"/>
                  </a:lnTo>
                  <a:lnTo>
                    <a:pt x="359663" y="179831"/>
                  </a:lnTo>
                  <a:lnTo>
                    <a:pt x="17983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20774" y="2122170"/>
              <a:ext cx="360045" cy="1614170"/>
            </a:xfrm>
            <a:custGeom>
              <a:avLst/>
              <a:gdLst/>
              <a:ahLst/>
              <a:cxnLst/>
              <a:rect l="l" t="t" r="r" b="b"/>
              <a:pathLst>
                <a:path w="360044" h="1614170">
                  <a:moveTo>
                    <a:pt x="0" y="179831"/>
                  </a:moveTo>
                  <a:lnTo>
                    <a:pt x="179831" y="0"/>
                  </a:lnTo>
                  <a:lnTo>
                    <a:pt x="359663" y="179831"/>
                  </a:lnTo>
                  <a:lnTo>
                    <a:pt x="269748" y="179831"/>
                  </a:lnTo>
                  <a:lnTo>
                    <a:pt x="269748" y="1613915"/>
                  </a:lnTo>
                  <a:lnTo>
                    <a:pt x="89915" y="1613915"/>
                  </a:lnTo>
                  <a:lnTo>
                    <a:pt x="89915" y="179831"/>
                  </a:lnTo>
                  <a:lnTo>
                    <a:pt x="0" y="179831"/>
                  </a:lnTo>
                  <a:close/>
                </a:path>
              </a:pathLst>
            </a:custGeom>
            <a:ln w="254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46303" y="519429"/>
            <a:ext cx="7933690" cy="116698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55600" marR="5080" indent="-342900">
              <a:spcBef>
                <a:spcPts val="45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rlito"/>
                <a:cs typeface="Carlito"/>
              </a:rPr>
              <a:t>Географическое расположение Ижевска достаточно  удобное: имеющаяся инфраструктура позволяет  добраться практически до любой точки </a:t>
            </a:r>
            <a:r>
              <a:rPr dirty="0" err="1">
                <a:latin typeface="Carlito"/>
                <a:cs typeface="Carlito"/>
              </a:rPr>
              <a:t>России</a:t>
            </a:r>
            <a:r>
              <a:rPr dirty="0">
                <a:latin typeface="Carlito"/>
                <a:cs typeface="Carlito"/>
              </a:rPr>
              <a:t> </a:t>
            </a:r>
            <a:r>
              <a:rPr dirty="0" smtClean="0">
                <a:latin typeface="Carlito"/>
                <a:cs typeface="Carlito"/>
              </a:rPr>
              <a:t>—</a:t>
            </a:r>
            <a:r>
              <a:rPr lang="ru-RU" dirty="0" smtClean="0">
                <a:latin typeface="Carlito"/>
                <a:cs typeface="Carlito"/>
              </a:rPr>
              <a:t> </a:t>
            </a:r>
            <a:r>
              <a:rPr dirty="0" err="1" smtClean="0">
                <a:latin typeface="Carlito"/>
                <a:cs typeface="Carlito"/>
              </a:rPr>
              <a:t>самолетом</a:t>
            </a:r>
            <a:r>
              <a:rPr dirty="0">
                <a:latin typeface="Carlito"/>
                <a:cs typeface="Carlito"/>
              </a:rPr>
              <a:t>, поездом или автобусом. Например,</a:t>
            </a:r>
          </a:p>
          <a:p>
            <a:pPr marL="355600"/>
            <a:r>
              <a:rPr dirty="0">
                <a:latin typeface="Carlito"/>
                <a:cs typeface="Carlito"/>
              </a:rPr>
              <a:t>перелет до Москвы длится всего 2 часа.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73621" y="4114800"/>
            <a:ext cx="8417980" cy="20672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08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>
                <a:latin typeface="Carlito"/>
                <a:cs typeface="Carlito"/>
              </a:rPr>
              <a:t>К </a:t>
            </a:r>
            <a:r>
              <a:rPr spc="-10" dirty="0">
                <a:latin typeface="Carlito"/>
                <a:cs typeface="Carlito"/>
              </a:rPr>
              <a:t>сожалению, пока </a:t>
            </a:r>
            <a:r>
              <a:rPr dirty="0">
                <a:latin typeface="Carlito"/>
                <a:cs typeface="Carlito"/>
              </a:rPr>
              <a:t>аэропорт </a:t>
            </a:r>
            <a:r>
              <a:rPr spc="-20" dirty="0">
                <a:latin typeface="Carlito"/>
                <a:cs typeface="Carlito"/>
              </a:rPr>
              <a:t>города </a:t>
            </a:r>
            <a:r>
              <a:rPr dirty="0">
                <a:latin typeface="Carlito"/>
                <a:cs typeface="Carlito"/>
              </a:rPr>
              <a:t>не</a:t>
            </a:r>
            <a:r>
              <a:rPr spc="-55" dirty="0">
                <a:latin typeface="Carlito"/>
                <a:cs typeface="Carlito"/>
              </a:rPr>
              <a:t> </a:t>
            </a:r>
            <a:r>
              <a:rPr spc="-15" dirty="0">
                <a:latin typeface="Carlito"/>
                <a:cs typeface="Carlito"/>
              </a:rPr>
              <a:t>может</a:t>
            </a:r>
            <a:endParaRPr dirty="0">
              <a:latin typeface="Carlito"/>
              <a:cs typeface="Carlito"/>
            </a:endParaRPr>
          </a:p>
          <a:p>
            <a:pPr marL="355600" marR="458470">
              <a:lnSpc>
                <a:spcPct val="90000"/>
              </a:lnSpc>
              <a:spcBef>
                <a:spcPts val="160"/>
              </a:spcBef>
            </a:pPr>
            <a:r>
              <a:rPr spc="-10" dirty="0">
                <a:latin typeface="Carlito"/>
                <a:cs typeface="Carlito"/>
              </a:rPr>
              <a:t>похвастаться </a:t>
            </a:r>
            <a:r>
              <a:rPr spc="-5" dirty="0">
                <a:latin typeface="Carlito"/>
                <a:cs typeface="Carlito"/>
              </a:rPr>
              <a:t>статусом </a:t>
            </a:r>
            <a:r>
              <a:rPr spc="-15" dirty="0">
                <a:latin typeface="Carlito"/>
                <a:cs typeface="Carlito"/>
              </a:rPr>
              <a:t>международного </a:t>
            </a:r>
            <a:r>
              <a:rPr spc="-20" dirty="0">
                <a:latin typeface="Carlito"/>
                <a:cs typeface="Carlito"/>
              </a:rPr>
              <a:t>.Однако,  </a:t>
            </a:r>
            <a:r>
              <a:rPr dirty="0">
                <a:latin typeface="Carlito"/>
                <a:cs typeface="Carlito"/>
              </a:rPr>
              <a:t>если </a:t>
            </a:r>
            <a:r>
              <a:rPr spc="-10" dirty="0">
                <a:latin typeface="Carlito"/>
                <a:cs typeface="Carlito"/>
              </a:rPr>
              <a:t>рассматривать географическое </a:t>
            </a:r>
            <a:r>
              <a:rPr spc="-15" dirty="0">
                <a:latin typeface="Carlito"/>
                <a:cs typeface="Carlito"/>
              </a:rPr>
              <a:t>положение  </a:t>
            </a:r>
            <a:r>
              <a:rPr spc="-20" dirty="0">
                <a:latin typeface="Carlito"/>
                <a:cs typeface="Carlito"/>
              </a:rPr>
              <a:t>города </a:t>
            </a:r>
            <a:r>
              <a:rPr spc="-15" dirty="0">
                <a:latin typeface="Carlito"/>
                <a:cs typeface="Carlito"/>
              </a:rPr>
              <a:t>относительно </a:t>
            </a:r>
            <a:r>
              <a:rPr spc="-5" dirty="0">
                <a:latin typeface="Carlito"/>
                <a:cs typeface="Carlito"/>
              </a:rPr>
              <a:t>центра </a:t>
            </a:r>
            <a:r>
              <a:rPr spc="-15" dirty="0">
                <a:latin typeface="Carlito"/>
                <a:cs typeface="Carlito"/>
              </a:rPr>
              <a:t>(политического</a:t>
            </a:r>
            <a:r>
              <a:rPr spc="-30" dirty="0">
                <a:latin typeface="Carlito"/>
                <a:cs typeface="Carlito"/>
              </a:rPr>
              <a:t> </a:t>
            </a:r>
            <a:r>
              <a:rPr dirty="0">
                <a:latin typeface="Carlito"/>
                <a:cs typeface="Carlito"/>
              </a:rPr>
              <a:t>и</a:t>
            </a:r>
          </a:p>
          <a:p>
            <a:pPr marL="355600">
              <a:lnSpc>
                <a:spcPts val="2755"/>
              </a:lnSpc>
            </a:pPr>
            <a:r>
              <a:rPr spc="-25" dirty="0">
                <a:latin typeface="Carlito"/>
                <a:cs typeface="Carlito"/>
              </a:rPr>
              <a:t>культурного) </a:t>
            </a:r>
            <a:r>
              <a:rPr spc="-5" dirty="0">
                <a:latin typeface="Carlito"/>
                <a:cs typeface="Carlito"/>
              </a:rPr>
              <a:t>страны, </a:t>
            </a:r>
            <a:r>
              <a:rPr dirty="0">
                <a:latin typeface="Carlito"/>
                <a:cs typeface="Carlito"/>
              </a:rPr>
              <a:t>нужно </a:t>
            </a:r>
            <a:r>
              <a:rPr spc="-5" dirty="0">
                <a:latin typeface="Carlito"/>
                <a:cs typeface="Carlito"/>
              </a:rPr>
              <a:t>признать, </a:t>
            </a:r>
            <a:r>
              <a:rPr spc="-15" dirty="0">
                <a:latin typeface="Carlito"/>
                <a:cs typeface="Carlito"/>
              </a:rPr>
              <a:t>что</a:t>
            </a:r>
            <a:r>
              <a:rPr spc="-20" dirty="0">
                <a:latin typeface="Carlito"/>
                <a:cs typeface="Carlito"/>
              </a:rPr>
              <a:t> </a:t>
            </a:r>
            <a:r>
              <a:rPr spc="-5" dirty="0">
                <a:latin typeface="Carlito"/>
                <a:cs typeface="Carlito"/>
              </a:rPr>
              <a:t>он</a:t>
            </a:r>
            <a:endParaRPr dirty="0">
              <a:latin typeface="Carlito"/>
              <a:cs typeface="Carlito"/>
            </a:endParaRPr>
          </a:p>
          <a:p>
            <a:pPr marL="355600" marR="5080">
              <a:lnSpc>
                <a:spcPct val="90000"/>
              </a:lnSpc>
              <a:spcBef>
                <a:spcPts val="160"/>
              </a:spcBef>
            </a:pPr>
            <a:r>
              <a:rPr spc="-20" dirty="0">
                <a:latin typeface="Carlito"/>
                <a:cs typeface="Carlito"/>
              </a:rPr>
              <a:t>находится </a:t>
            </a:r>
            <a:r>
              <a:rPr dirty="0">
                <a:latin typeface="Carlito"/>
                <a:cs typeface="Carlito"/>
              </a:rPr>
              <a:t>весьма </a:t>
            </a:r>
            <a:r>
              <a:rPr spc="-10" dirty="0">
                <a:latin typeface="Carlito"/>
                <a:cs typeface="Carlito"/>
              </a:rPr>
              <a:t>далеко от </a:t>
            </a:r>
            <a:r>
              <a:rPr spc="-5" dirty="0">
                <a:latin typeface="Carlito"/>
                <a:cs typeface="Carlito"/>
              </a:rPr>
              <a:t>крупнейших </a:t>
            </a:r>
            <a:r>
              <a:rPr spc="-20" dirty="0">
                <a:latin typeface="Carlito"/>
                <a:cs typeface="Carlito"/>
              </a:rPr>
              <a:t>городов  </a:t>
            </a:r>
            <a:r>
              <a:rPr spc="-10" dirty="0">
                <a:latin typeface="Carlito"/>
                <a:cs typeface="Carlito"/>
              </a:rPr>
              <a:t>России. </a:t>
            </a:r>
            <a:r>
              <a:rPr spc="-30" dirty="0">
                <a:latin typeface="Carlito"/>
                <a:cs typeface="Carlito"/>
              </a:rPr>
              <a:t>Может, </a:t>
            </a:r>
            <a:r>
              <a:rPr spc="-15" dirty="0">
                <a:latin typeface="Carlito"/>
                <a:cs typeface="Carlito"/>
              </a:rPr>
              <a:t>поэтому </a:t>
            </a:r>
            <a:r>
              <a:rPr dirty="0">
                <a:latin typeface="Carlito"/>
                <a:cs typeface="Carlito"/>
              </a:rPr>
              <a:t>жизнь </a:t>
            </a:r>
            <a:r>
              <a:rPr spc="-10" dirty="0">
                <a:latin typeface="Carlito"/>
                <a:cs typeface="Carlito"/>
              </a:rPr>
              <a:t>здесь нетороплива </a:t>
            </a:r>
            <a:r>
              <a:rPr dirty="0">
                <a:latin typeface="Carlito"/>
                <a:cs typeface="Carlito"/>
              </a:rPr>
              <a:t>и  </a:t>
            </a:r>
            <a:r>
              <a:rPr spc="-5" dirty="0">
                <a:latin typeface="Carlito"/>
                <a:cs typeface="Carlito"/>
              </a:rPr>
              <a:t>размерена.</a:t>
            </a:r>
            <a:endParaRPr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43628" y="2836163"/>
            <a:ext cx="4465320" cy="4018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6334" y="201929"/>
            <a:ext cx="6844030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Carlito"/>
                <a:cs typeface="Carlito"/>
              </a:rPr>
              <a:t>Самое </a:t>
            </a:r>
            <a:r>
              <a:rPr sz="2400" spc="-10" dirty="0">
                <a:latin typeface="Carlito"/>
                <a:cs typeface="Carlito"/>
              </a:rPr>
              <a:t>высокое место </a:t>
            </a:r>
            <a:r>
              <a:rPr sz="2400" spc="-35" dirty="0">
                <a:latin typeface="Carlito"/>
                <a:cs typeface="Carlito"/>
              </a:rPr>
              <a:t>Удмуртской </a:t>
            </a:r>
            <a:r>
              <a:rPr sz="2400" spc="-20" dirty="0">
                <a:latin typeface="Carlito"/>
                <a:cs typeface="Carlito"/>
              </a:rPr>
              <a:t>столицы  находится </a:t>
            </a:r>
            <a:r>
              <a:rPr sz="2400" dirty="0">
                <a:latin typeface="Carlito"/>
                <a:cs typeface="Carlito"/>
              </a:rPr>
              <a:t>в </a:t>
            </a:r>
            <a:r>
              <a:rPr sz="2400" spc="-10" dirty="0">
                <a:latin typeface="Carlito"/>
                <a:cs typeface="Carlito"/>
              </a:rPr>
              <a:t>Восточном поселке </a:t>
            </a:r>
            <a:r>
              <a:rPr sz="2400" spc="-114" dirty="0">
                <a:latin typeface="Arial"/>
                <a:cs typeface="Arial"/>
              </a:rPr>
              <a:t>(208 </a:t>
            </a:r>
            <a:r>
              <a:rPr sz="2400" spc="-5" dirty="0">
                <a:latin typeface="Carlito"/>
                <a:cs typeface="Carlito"/>
              </a:rPr>
              <a:t>м), </a:t>
            </a:r>
            <a:r>
              <a:rPr sz="2400" dirty="0">
                <a:latin typeface="Carlito"/>
                <a:cs typeface="Carlito"/>
              </a:rPr>
              <a:t>а </a:t>
            </a:r>
            <a:r>
              <a:rPr sz="2400" spc="-10" dirty="0">
                <a:latin typeface="Carlito"/>
                <a:cs typeface="Carlito"/>
              </a:rPr>
              <a:t>южная  </a:t>
            </a:r>
            <a:r>
              <a:rPr sz="2400" dirty="0">
                <a:latin typeface="Carlito"/>
                <a:cs typeface="Carlito"/>
              </a:rPr>
              <a:t>часть </a:t>
            </a:r>
            <a:r>
              <a:rPr sz="2400" spc="-20" dirty="0">
                <a:latin typeface="Carlito"/>
                <a:cs typeface="Carlito"/>
              </a:rPr>
              <a:t>городской </a:t>
            </a:r>
            <a:r>
              <a:rPr sz="2400" spc="-5" dirty="0">
                <a:latin typeface="Carlito"/>
                <a:cs typeface="Carlito"/>
              </a:rPr>
              <a:t>застройки </a:t>
            </a:r>
            <a:r>
              <a:rPr sz="2400" spc="-10" dirty="0">
                <a:latin typeface="Carlito"/>
                <a:cs typeface="Carlito"/>
              </a:rPr>
              <a:t>лежит </a:t>
            </a:r>
            <a:r>
              <a:rPr sz="2400" dirty="0">
                <a:latin typeface="Carlito"/>
                <a:cs typeface="Carlito"/>
              </a:rPr>
              <a:t>в </a:t>
            </a:r>
            <a:r>
              <a:rPr sz="2400" spc="-10" dirty="0">
                <a:latin typeface="Carlito"/>
                <a:cs typeface="Carlito"/>
              </a:rPr>
              <a:t>низине</a:t>
            </a:r>
            <a:r>
              <a:rPr sz="2400" spc="-10" dirty="0">
                <a:latin typeface="Arial"/>
                <a:cs typeface="Arial"/>
              </a:rPr>
              <a:t>. </a:t>
            </a:r>
            <a:r>
              <a:rPr sz="2400" spc="-5" dirty="0">
                <a:latin typeface="Carlito"/>
                <a:cs typeface="Carlito"/>
              </a:rPr>
              <a:t>Самая  </a:t>
            </a:r>
            <a:r>
              <a:rPr sz="2400" spc="-10" dirty="0">
                <a:latin typeface="Carlito"/>
                <a:cs typeface="Carlito"/>
              </a:rPr>
              <a:t>низкая</a:t>
            </a:r>
            <a:r>
              <a:rPr sz="2400" spc="114" dirty="0">
                <a:latin typeface="Carlito"/>
                <a:cs typeface="Carlito"/>
              </a:rPr>
              <a:t> </a:t>
            </a:r>
            <a:r>
              <a:rPr sz="2400" spc="-20" dirty="0">
                <a:latin typeface="Carlito"/>
                <a:cs typeface="Carlito"/>
              </a:rPr>
              <a:t>точка</a:t>
            </a:r>
            <a:r>
              <a:rPr sz="2400" spc="125" dirty="0">
                <a:latin typeface="Carlito"/>
                <a:cs typeface="Carlito"/>
              </a:rPr>
              <a:t> </a:t>
            </a:r>
            <a:r>
              <a:rPr sz="2400" spc="-25" dirty="0">
                <a:latin typeface="Carlito"/>
                <a:cs typeface="Carlito"/>
              </a:rPr>
              <a:t>города</a:t>
            </a:r>
            <a:r>
              <a:rPr sz="2400" spc="120" dirty="0">
                <a:latin typeface="Carlito"/>
                <a:cs typeface="Carlito"/>
              </a:rPr>
              <a:t> </a:t>
            </a:r>
            <a:r>
              <a:rPr sz="2400" dirty="0">
                <a:latin typeface="Carlito"/>
                <a:cs typeface="Carlito"/>
              </a:rPr>
              <a:t>–</a:t>
            </a:r>
            <a:r>
              <a:rPr sz="2400" spc="110" dirty="0">
                <a:latin typeface="Carlito"/>
                <a:cs typeface="Carlito"/>
              </a:rPr>
              <a:t> </a:t>
            </a:r>
            <a:r>
              <a:rPr sz="2400" spc="-125" dirty="0">
                <a:latin typeface="Arial"/>
                <a:cs typeface="Arial"/>
              </a:rPr>
              <a:t>86</a:t>
            </a:r>
            <a:r>
              <a:rPr sz="2400" spc="-15" dirty="0">
                <a:latin typeface="Arial"/>
                <a:cs typeface="Arial"/>
              </a:rPr>
              <a:t> </a:t>
            </a:r>
            <a:r>
              <a:rPr sz="2400" spc="-5" dirty="0">
                <a:latin typeface="Carlito"/>
                <a:cs typeface="Carlito"/>
              </a:rPr>
              <a:t>метров</a:t>
            </a:r>
            <a:r>
              <a:rPr sz="2400" spc="120" dirty="0">
                <a:latin typeface="Carlito"/>
                <a:cs typeface="Carlito"/>
              </a:rPr>
              <a:t> </a:t>
            </a:r>
            <a:r>
              <a:rPr sz="2400" spc="-10" dirty="0">
                <a:latin typeface="Carlito"/>
                <a:cs typeface="Carlito"/>
              </a:rPr>
              <a:t>ниже</a:t>
            </a:r>
            <a:r>
              <a:rPr sz="2400" spc="114" dirty="0">
                <a:latin typeface="Carlito"/>
                <a:cs typeface="Carlito"/>
              </a:rPr>
              <a:t> </a:t>
            </a:r>
            <a:r>
              <a:rPr sz="2400" dirty="0">
                <a:latin typeface="Carlito"/>
                <a:cs typeface="Carlito"/>
              </a:rPr>
              <a:t>уровня</a:t>
            </a:r>
            <a:r>
              <a:rPr sz="2400" spc="114" dirty="0">
                <a:latin typeface="Carlito"/>
                <a:cs typeface="Carlito"/>
              </a:rPr>
              <a:t> </a:t>
            </a:r>
            <a:r>
              <a:rPr sz="2400" spc="-10" dirty="0">
                <a:latin typeface="Carlito"/>
                <a:cs typeface="Carlito"/>
              </a:rPr>
              <a:t>моря</a:t>
            </a:r>
            <a:endParaRPr sz="2400">
              <a:latin typeface="Carlito"/>
              <a:cs typeface="Carlito"/>
            </a:endParaRPr>
          </a:p>
          <a:p>
            <a:pPr marL="12700" marR="5715" algn="just">
              <a:lnSpc>
                <a:spcPct val="100000"/>
              </a:lnSpc>
              <a:buChar char="–"/>
              <a:tabLst>
                <a:tab pos="236854" algn="l"/>
              </a:tabLst>
            </a:pPr>
            <a:r>
              <a:rPr sz="2400" spc="-20" dirty="0">
                <a:latin typeface="Carlito"/>
                <a:cs typeface="Carlito"/>
              </a:rPr>
              <a:t>находится </a:t>
            </a:r>
            <a:r>
              <a:rPr sz="2400" dirty="0">
                <a:latin typeface="Carlito"/>
                <a:cs typeface="Carlito"/>
              </a:rPr>
              <a:t>на </a:t>
            </a:r>
            <a:r>
              <a:rPr sz="2400" spc="-10" dirty="0">
                <a:latin typeface="Carlito"/>
                <a:cs typeface="Carlito"/>
              </a:rPr>
              <a:t>территории Первомайского </a:t>
            </a:r>
            <a:r>
              <a:rPr sz="2400" spc="-5" dirty="0">
                <a:latin typeface="Carlito"/>
                <a:cs typeface="Carlito"/>
              </a:rPr>
              <a:t>района </a:t>
            </a:r>
            <a:r>
              <a:rPr sz="2400" dirty="0">
                <a:latin typeface="Carlito"/>
                <a:cs typeface="Carlito"/>
              </a:rPr>
              <a:t>в  </a:t>
            </a:r>
            <a:r>
              <a:rPr sz="2400" spc="-10" dirty="0">
                <a:latin typeface="Carlito"/>
                <a:cs typeface="Carlito"/>
              </a:rPr>
              <a:t>месте </a:t>
            </a:r>
            <a:r>
              <a:rPr sz="2400" spc="-5" dirty="0">
                <a:latin typeface="Carlito"/>
                <a:cs typeface="Carlito"/>
              </a:rPr>
              <a:t>впадения реки  Позимь </a:t>
            </a:r>
            <a:r>
              <a:rPr sz="2400" dirty="0">
                <a:latin typeface="Carlito"/>
                <a:cs typeface="Carlito"/>
              </a:rPr>
              <a:t>в реку </a:t>
            </a:r>
            <a:r>
              <a:rPr sz="2400" spc="-5" dirty="0">
                <a:latin typeface="Carlito"/>
                <a:cs typeface="Carlito"/>
              </a:rPr>
              <a:t>Иж </a:t>
            </a:r>
            <a:r>
              <a:rPr sz="2400" spc="-105" dirty="0">
                <a:latin typeface="Arial"/>
                <a:cs typeface="Arial"/>
              </a:rPr>
              <a:t>(98 </a:t>
            </a:r>
            <a:r>
              <a:rPr sz="2400" spc="140" dirty="0">
                <a:latin typeface="Arial"/>
                <a:cs typeface="Arial"/>
              </a:rPr>
              <a:t> </a:t>
            </a:r>
            <a:r>
              <a:rPr sz="2400" spc="-10" dirty="0">
                <a:latin typeface="Carlito"/>
                <a:cs typeface="Carlito"/>
              </a:rPr>
              <a:t>метров</a:t>
            </a:r>
            <a:endParaRPr sz="2400">
              <a:latin typeface="Carlito"/>
              <a:cs typeface="Carlito"/>
            </a:endParaRPr>
          </a:p>
          <a:p>
            <a:pPr marL="233679" indent="-220979" algn="just">
              <a:lnSpc>
                <a:spcPct val="100000"/>
              </a:lnSpc>
              <a:buChar char="–"/>
              <a:tabLst>
                <a:tab pos="233679" algn="l"/>
              </a:tabLst>
            </a:pPr>
            <a:r>
              <a:rPr sz="2400" dirty="0">
                <a:latin typeface="Carlito"/>
                <a:cs typeface="Carlito"/>
              </a:rPr>
              <a:t>уровень </a:t>
            </a:r>
            <a:r>
              <a:rPr sz="2400" spc="-20" dirty="0">
                <a:latin typeface="Carlito"/>
                <a:cs typeface="Carlito"/>
              </a:rPr>
              <a:t>воды </a:t>
            </a:r>
            <a:r>
              <a:rPr sz="2400" spc="-15" dirty="0">
                <a:latin typeface="Carlito"/>
                <a:cs typeface="Carlito"/>
              </a:rPr>
              <a:t>Ижевского</a:t>
            </a:r>
            <a:r>
              <a:rPr sz="2400" spc="-35" dirty="0">
                <a:latin typeface="Carlito"/>
                <a:cs typeface="Carlito"/>
              </a:rPr>
              <a:t> </a:t>
            </a:r>
            <a:r>
              <a:rPr sz="2400" spc="-30" dirty="0">
                <a:latin typeface="Carlito"/>
                <a:cs typeface="Carlito"/>
              </a:rPr>
              <a:t>пруда)</a:t>
            </a:r>
            <a:r>
              <a:rPr sz="2400" spc="-3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81955" y="1306067"/>
            <a:ext cx="4026534" cy="28270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6334" y="2046858"/>
            <a:ext cx="333629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440305" algn="l"/>
              </a:tabLst>
            </a:pPr>
            <a:r>
              <a:rPr sz="2800" spc="-5" dirty="0">
                <a:latin typeface="Times New Roman"/>
                <a:cs typeface="Times New Roman"/>
              </a:rPr>
              <a:t>тепл</a:t>
            </a:r>
            <a:r>
              <a:rPr sz="2800" spc="5" dirty="0">
                <a:latin typeface="Times New Roman"/>
                <a:cs typeface="Times New Roman"/>
              </a:rPr>
              <a:t>ы</a:t>
            </a:r>
            <a:r>
              <a:rPr sz="2800" spc="-5" dirty="0">
                <a:latin typeface="Times New Roman"/>
                <a:cs typeface="Times New Roman"/>
              </a:rPr>
              <a:t>м</a:t>
            </a:r>
            <a:r>
              <a:rPr sz="2800" dirty="0">
                <a:latin typeface="Times New Roman"/>
                <a:cs typeface="Times New Roman"/>
              </a:rPr>
              <a:t>	л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spc="-45" dirty="0">
                <a:latin typeface="Times New Roman"/>
                <a:cs typeface="Times New Roman"/>
              </a:rPr>
              <a:t>т</a:t>
            </a:r>
            <a:r>
              <a:rPr sz="2800" spc="-50" dirty="0">
                <a:latin typeface="Times New Roman"/>
                <a:cs typeface="Times New Roman"/>
              </a:rPr>
              <a:t>о</a:t>
            </a:r>
            <a:r>
              <a:rPr sz="2800" spc="-5" dirty="0">
                <a:latin typeface="Times New Roman"/>
                <a:cs typeface="Times New Roman"/>
              </a:rPr>
              <a:t>м  </a:t>
            </a:r>
            <a:r>
              <a:rPr sz="2800" spc="-15" dirty="0">
                <a:latin typeface="Times New Roman"/>
                <a:cs typeface="Times New Roman"/>
              </a:rPr>
              <a:t>продолжительной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334" y="2900298"/>
            <a:ext cx="324929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1672589" algn="l"/>
                <a:tab pos="1730375" algn="l"/>
                <a:tab pos="2901950" algn="l"/>
              </a:tabLst>
            </a:pPr>
            <a:r>
              <a:rPr sz="2800" spc="-5" dirty="0">
                <a:latin typeface="Times New Roman"/>
                <a:cs typeface="Times New Roman"/>
              </a:rPr>
              <a:t>Самым		</a:t>
            </a:r>
            <a:r>
              <a:rPr sz="2800" dirty="0">
                <a:latin typeface="Times New Roman"/>
                <a:cs typeface="Times New Roman"/>
              </a:rPr>
              <a:t>теплым  </a:t>
            </a:r>
            <a:r>
              <a:rPr sz="2800" spc="-5" dirty="0">
                <a:latin typeface="Times New Roman"/>
                <a:cs typeface="Times New Roman"/>
              </a:rPr>
              <a:t>я</a:t>
            </a:r>
            <a:r>
              <a:rPr sz="2800" spc="-45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л</a:t>
            </a:r>
            <a:r>
              <a:rPr sz="2800" spc="-5" dirty="0">
                <a:latin typeface="Times New Roman"/>
                <a:cs typeface="Times New Roman"/>
              </a:rPr>
              <a:t>яе</a:t>
            </a:r>
            <a:r>
              <a:rPr sz="2800" spc="20" dirty="0">
                <a:latin typeface="Times New Roman"/>
                <a:cs typeface="Times New Roman"/>
              </a:rPr>
              <a:t>т</a:t>
            </a:r>
            <a:r>
              <a:rPr sz="2800" spc="-5" dirty="0">
                <a:latin typeface="Times New Roman"/>
                <a:cs typeface="Times New Roman"/>
              </a:rPr>
              <a:t>ся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и</a:t>
            </a:r>
            <a:r>
              <a:rPr sz="2800" spc="-75" dirty="0">
                <a:latin typeface="Times New Roman"/>
                <a:cs typeface="Times New Roman"/>
              </a:rPr>
              <a:t>ю</a:t>
            </a:r>
            <a:r>
              <a:rPr sz="2800" spc="-10" dirty="0">
                <a:latin typeface="Times New Roman"/>
                <a:cs typeface="Times New Roman"/>
              </a:rPr>
              <a:t>ль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со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6334" y="3753992"/>
            <a:ext cx="211201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5" dirty="0">
                <a:latin typeface="Times New Roman"/>
                <a:cs typeface="Times New Roman"/>
              </a:rPr>
              <a:t>температурой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6334" y="4180713"/>
            <a:ext cx="112903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Самый  ян</a:t>
            </a:r>
            <a:r>
              <a:rPr sz="2800" spc="-45" dirty="0">
                <a:latin typeface="Times New Roman"/>
                <a:cs typeface="Times New Roman"/>
              </a:rPr>
              <a:t>в</a:t>
            </a:r>
            <a:r>
              <a:rPr sz="2800" spc="-5" dirty="0">
                <a:latin typeface="Times New Roman"/>
                <a:cs typeface="Times New Roman"/>
              </a:rPr>
              <a:t>арь,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26870" y="4180713"/>
            <a:ext cx="150876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35" dirty="0">
                <a:latin typeface="Times New Roman"/>
                <a:cs typeface="Times New Roman"/>
              </a:rPr>
              <a:t>холодный</a:t>
            </a:r>
            <a:endParaRPr sz="2800">
              <a:latin typeface="Times New Roman"/>
              <a:cs typeface="Times New Roman"/>
            </a:endParaRPr>
          </a:p>
          <a:p>
            <a:pPr marL="745490">
              <a:lnSpc>
                <a:spcPct val="100000"/>
              </a:lnSpc>
            </a:pPr>
            <a:r>
              <a:rPr sz="2800" spc="-15" dirty="0">
                <a:latin typeface="Times New Roman"/>
                <a:cs typeface="Times New Roman"/>
              </a:rPr>
              <a:t>со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29661" y="2046858"/>
            <a:ext cx="2368550" cy="3439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68705" marR="5080" indent="1092200" algn="r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latin typeface="Times New Roman"/>
                <a:cs typeface="Times New Roman"/>
              </a:rPr>
              <a:t>и  </a:t>
            </a:r>
            <a:r>
              <a:rPr sz="2800" spc="-10" dirty="0">
                <a:latin typeface="Times New Roman"/>
                <a:cs typeface="Times New Roman"/>
              </a:rPr>
              <a:t>зимо</a:t>
            </a:r>
            <a:r>
              <a:rPr sz="2800" dirty="0">
                <a:latin typeface="Times New Roman"/>
                <a:cs typeface="Times New Roman"/>
              </a:rPr>
              <a:t>й</a:t>
            </a:r>
            <a:r>
              <a:rPr sz="2800" spc="-5" dirty="0">
                <a:latin typeface="Times New Roman"/>
                <a:cs typeface="Times New Roman"/>
              </a:rPr>
              <a:t>.  м</a:t>
            </a:r>
            <a:r>
              <a:rPr sz="2800" spc="50" dirty="0">
                <a:latin typeface="Times New Roman"/>
                <a:cs typeface="Times New Roman"/>
              </a:rPr>
              <a:t>е</a:t>
            </a:r>
            <a:r>
              <a:rPr sz="2800" spc="-5" dirty="0">
                <a:latin typeface="Times New Roman"/>
                <a:cs typeface="Times New Roman"/>
              </a:rPr>
              <a:t>ся</a:t>
            </a:r>
            <a:r>
              <a:rPr sz="2800" dirty="0">
                <a:latin typeface="Times New Roman"/>
                <a:cs typeface="Times New Roman"/>
              </a:rPr>
              <a:t>ц</a:t>
            </a:r>
            <a:r>
              <a:rPr sz="2800" spc="-5" dirty="0">
                <a:latin typeface="Times New Roman"/>
                <a:cs typeface="Times New Roman"/>
              </a:rPr>
              <a:t>ем  ср</a:t>
            </a:r>
            <a:r>
              <a:rPr sz="2800" spc="-50" dirty="0">
                <a:latin typeface="Times New Roman"/>
                <a:cs typeface="Times New Roman"/>
              </a:rPr>
              <a:t>е</a:t>
            </a:r>
            <a:r>
              <a:rPr sz="2800" spc="-5" dirty="0">
                <a:latin typeface="Times New Roman"/>
                <a:cs typeface="Times New Roman"/>
              </a:rPr>
              <a:t>д</a:t>
            </a:r>
            <a:r>
              <a:rPr sz="2800" dirty="0">
                <a:latin typeface="Times New Roman"/>
                <a:cs typeface="Times New Roman"/>
              </a:rPr>
              <a:t>н</a:t>
            </a:r>
            <a:r>
              <a:rPr sz="2800" spc="-5" dirty="0">
                <a:latin typeface="Times New Roman"/>
                <a:cs typeface="Times New Roman"/>
              </a:rPr>
              <a:t>ей</a:t>
            </a:r>
            <a:endParaRPr sz="2800">
              <a:latin typeface="Times New Roman"/>
              <a:cs typeface="Times New Roman"/>
            </a:endParaRPr>
          </a:p>
          <a:p>
            <a:pPr marR="6350" algn="r">
              <a:lnSpc>
                <a:spcPct val="100000"/>
              </a:lnSpc>
              <a:tabLst>
                <a:tab pos="909319" algn="l"/>
              </a:tabLst>
            </a:pPr>
            <a:r>
              <a:rPr sz="2800" spc="-10" dirty="0">
                <a:latin typeface="Times New Roman"/>
                <a:cs typeface="Times New Roman"/>
              </a:rPr>
              <a:t>+</a:t>
            </a:r>
            <a:r>
              <a:rPr sz="2800" dirty="0">
                <a:latin typeface="Times New Roman"/>
                <a:cs typeface="Times New Roman"/>
              </a:rPr>
              <a:t>1</a:t>
            </a:r>
            <a:r>
              <a:rPr sz="2800" spc="-5" dirty="0">
                <a:latin typeface="Times New Roman"/>
                <a:cs typeface="Times New Roman"/>
              </a:rPr>
              <a:t>9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г</a:t>
            </a:r>
            <a:r>
              <a:rPr sz="2800" spc="5" dirty="0">
                <a:latin typeface="Times New Roman"/>
                <a:cs typeface="Times New Roman"/>
              </a:rPr>
              <a:t>р</a:t>
            </a:r>
            <a:r>
              <a:rPr sz="2800" spc="-5" dirty="0">
                <a:latin typeface="Times New Roman"/>
                <a:cs typeface="Times New Roman"/>
              </a:rPr>
              <a:t>ад</a:t>
            </a:r>
            <a:r>
              <a:rPr sz="2800" spc="5" dirty="0">
                <a:latin typeface="Times New Roman"/>
                <a:cs typeface="Times New Roman"/>
              </a:rPr>
              <a:t>у</a:t>
            </a:r>
            <a:r>
              <a:rPr sz="2800" spc="-5" dirty="0">
                <a:latin typeface="Times New Roman"/>
                <a:cs typeface="Times New Roman"/>
              </a:rPr>
              <a:t>со</a:t>
            </a:r>
            <a:r>
              <a:rPr sz="2800" spc="-25" dirty="0">
                <a:latin typeface="Times New Roman"/>
                <a:cs typeface="Times New Roman"/>
              </a:rPr>
              <a:t>в</a:t>
            </a:r>
            <a:r>
              <a:rPr sz="2800" spc="-5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  <a:p>
            <a:pPr marL="922019" marR="5080" indent="-38100" algn="r">
              <a:lnSpc>
                <a:spcPct val="100000"/>
              </a:lnSpc>
              <a:tabLst>
                <a:tab pos="2176780" algn="l"/>
              </a:tabLst>
            </a:pPr>
            <a:r>
              <a:rPr sz="2800" spc="-5" dirty="0">
                <a:latin typeface="Times New Roman"/>
                <a:cs typeface="Times New Roman"/>
              </a:rPr>
              <a:t>м</a:t>
            </a:r>
            <a:r>
              <a:rPr sz="2800" spc="55" dirty="0">
                <a:latin typeface="Times New Roman"/>
                <a:cs typeface="Times New Roman"/>
              </a:rPr>
              <a:t>е</a:t>
            </a:r>
            <a:r>
              <a:rPr sz="2800" spc="-5" dirty="0">
                <a:latin typeface="Times New Roman"/>
                <a:cs typeface="Times New Roman"/>
              </a:rPr>
              <a:t>сяц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–  ср</a:t>
            </a:r>
            <a:r>
              <a:rPr sz="2800" spc="-50" dirty="0">
                <a:latin typeface="Times New Roman"/>
                <a:cs typeface="Times New Roman"/>
              </a:rPr>
              <a:t>е</a:t>
            </a:r>
            <a:r>
              <a:rPr sz="2800" spc="-5" dirty="0">
                <a:latin typeface="Times New Roman"/>
                <a:cs typeface="Times New Roman"/>
              </a:rPr>
              <a:t>дней  </a:t>
            </a:r>
            <a:r>
              <a:rPr sz="2800" spc="-10" dirty="0">
                <a:latin typeface="Times New Roman"/>
                <a:cs typeface="Times New Roman"/>
              </a:rPr>
              <a:t>г</a:t>
            </a:r>
            <a:r>
              <a:rPr sz="2800" spc="5" dirty="0">
                <a:latin typeface="Times New Roman"/>
                <a:cs typeface="Times New Roman"/>
              </a:rPr>
              <a:t>р</a:t>
            </a:r>
            <a:r>
              <a:rPr sz="2800" spc="-5" dirty="0">
                <a:latin typeface="Times New Roman"/>
                <a:cs typeface="Times New Roman"/>
              </a:rPr>
              <a:t>ад</a:t>
            </a:r>
            <a:r>
              <a:rPr sz="2800" spc="5" dirty="0">
                <a:latin typeface="Times New Roman"/>
                <a:cs typeface="Times New Roman"/>
              </a:rPr>
              <a:t>у</a:t>
            </a:r>
            <a:r>
              <a:rPr sz="2800" spc="-5" dirty="0">
                <a:latin typeface="Times New Roman"/>
                <a:cs typeface="Times New Roman"/>
              </a:rPr>
              <a:t>со</a:t>
            </a:r>
            <a:r>
              <a:rPr sz="2800" spc="-15" dirty="0">
                <a:latin typeface="Times New Roman"/>
                <a:cs typeface="Times New Roman"/>
              </a:rPr>
              <a:t>в</a:t>
            </a:r>
            <a:r>
              <a:rPr sz="2800" spc="-5" dirty="0">
                <a:latin typeface="Times New Roman"/>
                <a:cs typeface="Times New Roman"/>
              </a:rPr>
              <a:t>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6334" y="5034533"/>
            <a:ext cx="3046730" cy="8782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95550" algn="l"/>
              </a:tabLst>
            </a:pPr>
            <a:r>
              <a:rPr sz="2800" spc="-15" dirty="0">
                <a:latin typeface="Times New Roman"/>
                <a:cs typeface="Times New Roman"/>
              </a:rPr>
              <a:t>температурой	</a:t>
            </a:r>
            <a:r>
              <a:rPr sz="2800" dirty="0">
                <a:latin typeface="Times New Roman"/>
                <a:cs typeface="Times New Roman"/>
              </a:rPr>
              <a:t>-12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dirty="0">
                <a:latin typeface="Times New Roman"/>
                <a:cs typeface="Times New Roman"/>
              </a:rPr>
              <a:t>Осадки 450-500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мм.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6334" y="497586"/>
            <a:ext cx="4812665" cy="1574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55900">
              <a:lnSpc>
                <a:spcPct val="100000"/>
              </a:lnSpc>
              <a:spcBef>
                <a:spcPts val="95"/>
              </a:spcBef>
            </a:pPr>
            <a:r>
              <a:rPr sz="2800" b="1" spc="-20" dirty="0">
                <a:latin typeface="Times New Roman"/>
                <a:cs typeface="Times New Roman"/>
              </a:rPr>
              <a:t>Климат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2115"/>
              </a:spcBef>
              <a:tabLst>
                <a:tab pos="1535430" algn="l"/>
                <a:tab pos="3001010" algn="l"/>
                <a:tab pos="3229610" algn="l"/>
                <a:tab pos="3369945" algn="l"/>
              </a:tabLst>
            </a:pPr>
            <a:r>
              <a:rPr sz="2800" spc="-5" dirty="0">
                <a:latin typeface="Times New Roman"/>
                <a:cs typeface="Times New Roman"/>
              </a:rPr>
              <a:t>Кли</a:t>
            </a:r>
            <a:r>
              <a:rPr sz="2800" spc="-30" dirty="0">
                <a:latin typeface="Times New Roman"/>
                <a:cs typeface="Times New Roman"/>
              </a:rPr>
              <a:t>м</a:t>
            </a:r>
            <a:r>
              <a:rPr sz="2800" spc="-85" dirty="0">
                <a:latin typeface="Times New Roman"/>
                <a:cs typeface="Times New Roman"/>
              </a:rPr>
              <a:t>а</a:t>
            </a:r>
            <a:r>
              <a:rPr sz="2800" spc="-5" dirty="0">
                <a:latin typeface="Times New Roman"/>
                <a:cs typeface="Times New Roman"/>
              </a:rPr>
              <a:t>т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Times New Roman"/>
                <a:cs typeface="Times New Roman"/>
              </a:rPr>
              <a:t>И</a:t>
            </a:r>
            <a:r>
              <a:rPr sz="2800" spc="-45" dirty="0">
                <a:latin typeface="Times New Roman"/>
                <a:cs typeface="Times New Roman"/>
              </a:rPr>
              <a:t>ж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spc="-25" dirty="0">
                <a:latin typeface="Times New Roman"/>
                <a:cs typeface="Times New Roman"/>
              </a:rPr>
              <a:t>в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spc="-40" dirty="0">
                <a:latin typeface="Times New Roman"/>
                <a:cs typeface="Times New Roman"/>
              </a:rPr>
              <a:t>к</a:t>
            </a:r>
            <a:r>
              <a:rPr sz="2800" spc="-5" dirty="0">
                <a:latin typeface="Times New Roman"/>
                <a:cs typeface="Times New Roman"/>
              </a:rPr>
              <a:t>а</a:t>
            </a:r>
            <a:r>
              <a:rPr sz="2800" dirty="0">
                <a:latin typeface="Times New Roman"/>
                <a:cs typeface="Times New Roman"/>
              </a:rPr>
              <a:t>		</a:t>
            </a:r>
            <a:r>
              <a:rPr sz="2800" spc="-40" dirty="0">
                <a:latin typeface="Times New Roman"/>
                <a:cs typeface="Times New Roman"/>
              </a:rPr>
              <a:t>у</a:t>
            </a:r>
            <a:r>
              <a:rPr sz="2800" spc="-5" dirty="0">
                <a:latin typeface="Times New Roman"/>
                <a:cs typeface="Times New Roman"/>
              </a:rPr>
              <a:t>м</a:t>
            </a:r>
            <a:r>
              <a:rPr sz="2800" spc="-15" dirty="0">
                <a:latin typeface="Times New Roman"/>
                <a:cs typeface="Times New Roman"/>
              </a:rPr>
              <a:t>е</a:t>
            </a:r>
            <a:r>
              <a:rPr sz="2800" spc="-5" dirty="0">
                <a:latin typeface="Times New Roman"/>
                <a:cs typeface="Times New Roman"/>
              </a:rPr>
              <a:t>ре</a:t>
            </a:r>
            <a:r>
              <a:rPr sz="2800" spc="5" dirty="0">
                <a:latin typeface="Times New Roman"/>
                <a:cs typeface="Times New Roman"/>
              </a:rPr>
              <a:t>н</a:t>
            </a:r>
            <a:r>
              <a:rPr sz="2800" spc="-10" dirty="0">
                <a:latin typeface="Times New Roman"/>
                <a:cs typeface="Times New Roman"/>
              </a:rPr>
              <a:t>н</a:t>
            </a:r>
            <a:r>
              <a:rPr sz="2800" spc="5" dirty="0">
                <a:latin typeface="Times New Roman"/>
                <a:cs typeface="Times New Roman"/>
              </a:rPr>
              <a:t>о</a:t>
            </a:r>
            <a:r>
              <a:rPr sz="2800" spc="-5" dirty="0">
                <a:latin typeface="Times New Roman"/>
                <a:cs typeface="Times New Roman"/>
              </a:rPr>
              <a:t>-  </a:t>
            </a:r>
            <a:r>
              <a:rPr sz="2800" spc="-155" dirty="0">
                <a:latin typeface="Times New Roman"/>
                <a:cs typeface="Times New Roman"/>
              </a:rPr>
              <a:t>к</a:t>
            </a:r>
            <a:r>
              <a:rPr sz="2800" spc="-5" dirty="0">
                <a:latin typeface="Times New Roman"/>
                <a:cs typeface="Times New Roman"/>
              </a:rPr>
              <a:t>он</a:t>
            </a:r>
            <a:r>
              <a:rPr sz="2800" dirty="0">
                <a:latin typeface="Times New Roman"/>
                <a:cs typeface="Times New Roman"/>
              </a:rPr>
              <a:t>т</a:t>
            </a:r>
            <a:r>
              <a:rPr sz="2800" spc="-10" dirty="0">
                <a:latin typeface="Times New Roman"/>
                <a:cs typeface="Times New Roman"/>
              </a:rPr>
              <a:t>ине</a:t>
            </a:r>
            <a:r>
              <a:rPr sz="2800" spc="5" dirty="0">
                <a:latin typeface="Times New Roman"/>
                <a:cs typeface="Times New Roman"/>
              </a:rPr>
              <a:t>н</a:t>
            </a:r>
            <a:r>
              <a:rPr sz="2800" spc="25" dirty="0">
                <a:latin typeface="Times New Roman"/>
                <a:cs typeface="Times New Roman"/>
              </a:rPr>
              <a:t>т</a:t>
            </a:r>
            <a:r>
              <a:rPr sz="2800" spc="5" dirty="0">
                <a:latin typeface="Times New Roman"/>
                <a:cs typeface="Times New Roman"/>
              </a:rPr>
              <a:t>а</a:t>
            </a:r>
            <a:r>
              <a:rPr sz="2800" spc="-10" dirty="0">
                <a:latin typeface="Times New Roman"/>
                <a:cs typeface="Times New Roman"/>
              </a:rPr>
              <a:t>л</a:t>
            </a:r>
            <a:r>
              <a:rPr sz="2800" spc="-15" dirty="0">
                <a:latin typeface="Times New Roman"/>
                <a:cs typeface="Times New Roman"/>
              </a:rPr>
              <a:t>ь</a:t>
            </a:r>
            <a:r>
              <a:rPr sz="2800" spc="-10" dirty="0">
                <a:latin typeface="Times New Roman"/>
                <a:cs typeface="Times New Roman"/>
              </a:rPr>
              <a:t>ны</a:t>
            </a:r>
            <a:r>
              <a:rPr sz="2800" spc="10" dirty="0">
                <a:latin typeface="Times New Roman"/>
                <a:cs typeface="Times New Roman"/>
              </a:rPr>
              <a:t>й</a:t>
            </a:r>
            <a:r>
              <a:rPr sz="2800" spc="-5" dirty="0">
                <a:latin typeface="Times New Roman"/>
                <a:cs typeface="Times New Roman"/>
              </a:rPr>
              <a:t>,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dirty="0">
                <a:latin typeface="Times New Roman"/>
                <a:cs typeface="Times New Roman"/>
              </a:rPr>
              <a:t>		</a:t>
            </a:r>
            <a:r>
              <a:rPr sz="2800" spc="-155" dirty="0">
                <a:latin typeface="Times New Roman"/>
                <a:cs typeface="Times New Roman"/>
              </a:rPr>
              <a:t>к</a:t>
            </a:r>
            <a:r>
              <a:rPr sz="2800" spc="-5" dirty="0">
                <a:latin typeface="Times New Roman"/>
                <a:cs typeface="Times New Roman"/>
              </a:rPr>
              <a:t>о</a:t>
            </a:r>
            <a:r>
              <a:rPr sz="2800" spc="5" dirty="0">
                <a:latin typeface="Times New Roman"/>
                <a:cs typeface="Times New Roman"/>
              </a:rPr>
              <a:t>р</a:t>
            </a:r>
            <a:r>
              <a:rPr sz="2800" spc="-35" dirty="0">
                <a:latin typeface="Times New Roman"/>
                <a:cs typeface="Times New Roman"/>
              </a:rPr>
              <a:t>о</a:t>
            </a:r>
            <a:r>
              <a:rPr sz="2800" spc="-5" dirty="0">
                <a:latin typeface="Times New Roman"/>
                <a:cs typeface="Times New Roman"/>
              </a:rPr>
              <a:t>тким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DC6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920</Words>
  <Application>Microsoft Office PowerPoint</Application>
  <PresentationFormat>Экран (4:3)</PresentationFormat>
  <Paragraphs>107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Carlito</vt:lpstr>
      <vt:lpstr>Times New Roman</vt:lpstr>
      <vt:lpstr>Office Theme</vt:lpstr>
      <vt:lpstr>Презентация по географии  Уральский экономический  район город Ижевск</vt:lpstr>
      <vt:lpstr>Ижевск – главный город  Удмуртской Республики</vt:lpstr>
      <vt:lpstr>Население</vt:lpstr>
      <vt:lpstr>Презентация PowerPoint</vt:lpstr>
      <vt:lpstr>Рельеф и географическое  положение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Почвы</vt:lpstr>
      <vt:lpstr>Александро –Невский Собор</vt:lpstr>
      <vt:lpstr>Михайло-Архангельская  церковь</vt:lpstr>
      <vt:lpstr>Разрушение  собора</vt:lpstr>
      <vt:lpstr>Архитектурные памятники</vt:lpstr>
      <vt:lpstr>Башня главного завода ОАО «Ижмаш»</vt:lpstr>
      <vt:lpstr>Значение завода для города</vt:lpstr>
      <vt:lpstr>Презентация PowerPoint</vt:lpstr>
      <vt:lpstr>Война 1941-1945</vt:lpstr>
      <vt:lpstr>После войны</vt:lpstr>
      <vt:lpstr>Забавные памятники</vt:lpstr>
      <vt:lpstr>Скульптура пельмень</vt:lpstr>
      <vt:lpstr>Презентация PowerPoint</vt:lpstr>
      <vt:lpstr>Современность</vt:lpstr>
      <vt:lpstr>Вопросы для класса</vt:lpstr>
      <vt:lpstr>Источники информации</vt:lpstr>
      <vt:lpstr>Спасибо за внимание 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географии  Уральский экономический  район город Ижевск</dc:title>
  <cp:lastModifiedBy>дом</cp:lastModifiedBy>
  <cp:revision>9</cp:revision>
  <dcterms:created xsi:type="dcterms:W3CDTF">2022-04-12T07:40:38Z</dcterms:created>
  <dcterms:modified xsi:type="dcterms:W3CDTF">2022-04-12T07:46:37Z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2022-04-12T00:00:00Z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2022-04-12T00:00:00Z</vt:filetime>
  </property>
</Properties>
</file>