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B3A63-683F-429A-ABED-7B75D8714877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88ADF7-77EC-4B0E-9F56-D0F5555073B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34;p23"/>
          <p:cNvSpPr txBox="1"/>
          <p:nvPr/>
        </p:nvSpPr>
        <p:spPr>
          <a:xfrm>
            <a:off x="571472" y="500042"/>
            <a:ext cx="8032778" cy="9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 dirty="0" smtClean="0">
                <a:solidFill>
                  <a:schemeClr val="dk1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КЛАССНЫЙ </a:t>
            </a:r>
            <a:r>
              <a:rPr lang="en-US" sz="1800" b="1" i="0" u="none" dirty="0">
                <a:solidFill>
                  <a:schemeClr val="dk1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РУКОВОДИТЕЛЬ </a:t>
            </a:r>
            <a:r>
              <a:rPr lang="en-US" sz="1800" b="0" i="0" u="none" dirty="0">
                <a:solidFill>
                  <a:schemeClr val="dk1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– </a:t>
            </a:r>
            <a:r>
              <a:rPr lang="ru-RU" sz="1800" b="0" i="0" u="none" dirty="0" smtClean="0">
                <a:solidFill>
                  <a:schemeClr val="dk1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самый важный человек в школе для ребенка, с первого класса и до получения аттестата.</a:t>
            </a:r>
            <a:endParaRPr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Классный руководитель рисунок (64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785786" y="2071678"/>
            <a:ext cx="3647854" cy="404094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Современный ученик должен быть: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творческим, активным,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востребованным, приспособленным к современному</a:t>
            </a:r>
            <a:r>
              <a:rPr kumimoji="0" lang="ru-RU" sz="2400" b="1" i="1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миру,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созидателем современного общества.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одержимое 5"/>
          <p:cNvSpPr txBox="1">
            <a:spLocks/>
          </p:cNvSpPr>
          <p:nvPr/>
        </p:nvSpPr>
        <p:spPr>
          <a:xfrm>
            <a:off x="4572000" y="2071678"/>
            <a:ext cx="4286280" cy="4090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руководитель- он: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</a:pPr>
            <a:r>
              <a:rPr lang="ru-RU" alt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учитель-предметник;</a:t>
            </a:r>
            <a:endParaRPr lang="ru-RU" alt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</a:pP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педагог-организатор;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</a:pP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</a:pP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</a:pP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интересный собеседник;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</a:pPr>
            <a:r>
              <a:rPr lang="ru-RU" alt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координатор;</a:t>
            </a:r>
          </a:p>
          <a:p>
            <a:r>
              <a:rPr lang="ru-RU" altLang="ru-RU" b="1" i="1" dirty="0" smtClean="0">
                <a:latin typeface="Times New Roman" pitchFamily="18" charset="0"/>
                <a:cs typeface="Times New Roman" pitchFamily="18" charset="0"/>
              </a:rPr>
              <a:t>ТЬЮТОР</a:t>
            </a:r>
            <a:endParaRPr lang="ru-RU" alt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642918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реализации ФГОС одной из основных задач школы является формирование ключевых компетенций обучающихся.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500042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00000"/>
              </a:buClr>
              <a:buSzPts val="1800"/>
              <a:defRPr/>
            </a:pPr>
            <a:r>
              <a:rPr lang="ru-RU" b="1" kern="0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Главное предназначение</a:t>
            </a:r>
            <a:r>
              <a:rPr lang="ru-RU" kern="0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 – сопровождение в становлении </a:t>
            </a:r>
            <a:endParaRPr lang="ru-RU" kern="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Clr>
                <a:srgbClr val="000000"/>
              </a:buClr>
              <a:buSzPts val="1800"/>
              <a:defRPr/>
            </a:pPr>
            <a:r>
              <a:rPr lang="ru-RU" kern="0" dirty="0" smtClean="0">
                <a:solidFill>
                  <a:srgbClr val="000000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личности современного гражданина.</a:t>
            </a:r>
            <a:endParaRPr lang="ru-RU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Google Shape;235;p23"/>
          <p:cNvSpPr txBox="1"/>
          <p:nvPr/>
        </p:nvSpPr>
        <p:spPr>
          <a:xfrm>
            <a:off x="500034" y="2000240"/>
            <a:ext cx="1997075" cy="1322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ru-RU" sz="1800" b="0" i="0" u="none" dirty="0" smtClean="0">
                <a:solidFill>
                  <a:schemeClr val="dk1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Организует и направляет воспитательный процесс в классе</a:t>
            </a:r>
            <a:endParaRPr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2071678"/>
            <a:ext cx="16430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chemeClr val="dk1"/>
              </a:buClr>
              <a:buSzPts val="1800"/>
            </a:pPr>
            <a:r>
              <a:rPr lang="ru-RU" dirty="0" smtClean="0">
                <a:solidFill>
                  <a:schemeClr val="dk1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Объединяет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Clr>
                <a:schemeClr val="dk1"/>
              </a:buClr>
              <a:buSzPts val="1800"/>
            </a:pPr>
            <a:r>
              <a:rPr lang="ru-RU" dirty="0" smtClean="0">
                <a:solidFill>
                  <a:schemeClr val="dk1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учителей,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Clr>
                <a:schemeClr val="dk1"/>
              </a:buClr>
              <a:buSzPts val="1800"/>
            </a:pPr>
            <a:r>
              <a:rPr lang="ru-RU" dirty="0" smtClean="0">
                <a:solidFill>
                  <a:schemeClr val="dk1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родителей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Clr>
                <a:schemeClr val="dk1"/>
              </a:buClr>
              <a:buSzPts val="1800"/>
            </a:pPr>
            <a:r>
              <a:rPr lang="ru-RU" dirty="0" smtClean="0">
                <a:solidFill>
                  <a:schemeClr val="dk1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и учащихся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2071678"/>
            <a:ext cx="20717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индивидуальную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работу по формированию познавательных интересов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00826" y="2071678"/>
            <a:ext cx="17859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chemeClr val="dk1"/>
              </a:buClr>
              <a:buSzPts val="1800"/>
            </a:pPr>
            <a:r>
              <a:rPr lang="ru-RU" dirty="0" smtClean="0">
                <a:solidFill>
                  <a:schemeClr val="dk1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Сопровождает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chemeClr val="dk1"/>
              </a:buClr>
              <a:buSzPts val="1800"/>
            </a:pPr>
            <a:r>
              <a:rPr lang="ru-RU" dirty="0" smtClean="0">
                <a:solidFill>
                  <a:schemeClr val="dk1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процесс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chemeClr val="dk1"/>
              </a:buClr>
              <a:buSzPts val="1800"/>
            </a:pPr>
            <a:r>
              <a:rPr lang="ru-RU" dirty="0" smtClean="0">
                <a:solidFill>
                  <a:schemeClr val="dk1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формирования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chemeClr val="dk1"/>
              </a:buClr>
              <a:buSzPts val="1800"/>
            </a:pPr>
            <a:r>
              <a:rPr lang="ru-RU" dirty="0" smtClean="0">
                <a:solidFill>
                  <a:schemeClr val="dk1"/>
                </a:solidFill>
                <a:latin typeface="Times New Roman" pitchFamily="18" charset="0"/>
                <a:ea typeface="Arial"/>
                <a:cs typeface="Times New Roman" pitchFamily="18" charset="0"/>
                <a:sym typeface="Arial"/>
              </a:rPr>
              <a:t>личности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6072198" y="1357298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4787108" y="1570818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3143240" y="1571612"/>
            <a:ext cx="64294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 flipV="1">
            <a:off x="1928794" y="1285860"/>
            <a:ext cx="107157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C:\Users\1\Desktop\Сигарева\фото для пз\SFOEBioEx9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000504"/>
            <a:ext cx="3214710" cy="2411033"/>
          </a:xfrm>
          <a:prstGeom prst="rect">
            <a:avLst/>
          </a:prstGeom>
          <a:noFill/>
        </p:spPr>
      </p:pic>
      <p:pic>
        <p:nvPicPr>
          <p:cNvPr id="3074" name="Picture 2" descr="C:\Users\1\Desktop\Сигарева\фото для пз\ZJYXzTxt0v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1" y="4000504"/>
            <a:ext cx="3143240" cy="2357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Отличия деятельности классного руководителя и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тьютора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одержимое 4"/>
          <p:cNvSpPr txBox="1">
            <a:spLocks/>
          </p:cNvSpPr>
          <p:nvPr/>
        </p:nvSpPr>
        <p:spPr>
          <a:xfrm>
            <a:off x="457200" y="1600200"/>
            <a:ext cx="3657600" cy="49720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Классный руководитель выполняет поставленные задачи образовательной системы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Помощник в усилении позиции учителя-предметника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«Начальник» над детьми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Стремится к высокой  успеваемости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Принимает меры, чтобы дети </a:t>
            </a:r>
            <a:r>
              <a:rPr kumimoji="0" lang="ru-RU" altLang="ru-RU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 мешали</a:t>
            </a:r>
            <a:r>
              <a:rPr kumimoji="0" lang="ru-RU" altLang="ru-RU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учебному</a:t>
            </a:r>
            <a:r>
              <a:rPr kumimoji="0" lang="ru-RU" altLang="ru-RU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процессу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5"/>
          <p:cNvSpPr txBox="1">
            <a:spLocks/>
          </p:cNvSpPr>
          <p:nvPr/>
        </p:nvSpPr>
        <p:spPr>
          <a:xfrm>
            <a:off x="4270375" y="1600200"/>
            <a:ext cx="3657600" cy="4572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Тьютор</a:t>
            </a:r>
            <a:r>
              <a:rPr kumimoji="0" lang="ru-RU" alt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для поддержки ученика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Помогает ребёнку выстраивать отношения с окружающими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Инициирует образовательные потребности учащихся и работает с индивидуальными образовательными программами учащихся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Анализирует </a:t>
            </a:r>
            <a:r>
              <a:rPr kumimoji="0" lang="ru-RU" alt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ситуацию и решает проблему вместе с детьми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85728"/>
            <a:ext cx="828680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Современный классный руководитель:</a:t>
            </a:r>
          </a:p>
          <a:p>
            <a:pPr marL="274320" indent="-274320" algn="ctr">
              <a:defRPr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Поддерживает учащихся, совмещающих учёбу и другие виды занятости</a:t>
            </a:r>
          </a:p>
          <a:p>
            <a:pPr marL="274320" indent="-27432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Выстраивает работу с обучающимися по индивидуальному плану</a:t>
            </a:r>
          </a:p>
          <a:p>
            <a:pPr marL="274320" indent="-27432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Сопровождает родителей в решении трудных вопросов воспитания</a:t>
            </a:r>
          </a:p>
          <a:p>
            <a:pPr marL="274320" indent="-27432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Создает ситуации успеха для каждого ребёнка</a:t>
            </a:r>
          </a:p>
          <a:p>
            <a:pPr marL="274320" indent="-274320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Оказывает помощь детям, испытывающим трудности в учёбе, в общении со сверстниками, в семье</a:t>
            </a:r>
          </a:p>
          <a:p>
            <a:pPr marL="274320" indent="-274320" algn="ctr">
              <a:buFont typeface="Wingdings"/>
              <a:buChar char="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https://papik.pro/uploads/posts/2021-11/1637217771_13-papik-pro-p-risunok-dlya-klassnoi-rukovoditelnitsi-1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928934"/>
            <a:ext cx="5000661" cy="3431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220</Words>
  <PresentationFormat>Экран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41</dc:creator>
  <cp:lastModifiedBy>41</cp:lastModifiedBy>
  <cp:revision>7</cp:revision>
  <dcterms:created xsi:type="dcterms:W3CDTF">2022-03-22T14:05:44Z</dcterms:created>
  <dcterms:modified xsi:type="dcterms:W3CDTF">2022-03-24T09:23:23Z</dcterms:modified>
</cp:coreProperties>
</file>