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96" r:id="rId2"/>
    <p:sldId id="297" r:id="rId3"/>
    <p:sldId id="277" r:id="rId4"/>
    <p:sldId id="323" r:id="rId5"/>
    <p:sldId id="275" r:id="rId6"/>
    <p:sldId id="285" r:id="rId7"/>
    <p:sldId id="260" r:id="rId8"/>
    <p:sldId id="308" r:id="rId9"/>
    <p:sldId id="316" r:id="rId10"/>
    <p:sldId id="310" r:id="rId11"/>
    <p:sldId id="281" r:id="rId12"/>
    <p:sldId id="283" r:id="rId13"/>
    <p:sldId id="311" r:id="rId14"/>
    <p:sldId id="312" r:id="rId15"/>
    <p:sldId id="319" r:id="rId16"/>
    <p:sldId id="313" r:id="rId17"/>
    <p:sldId id="321" r:id="rId18"/>
    <p:sldId id="301" r:id="rId19"/>
    <p:sldId id="279" r:id="rId20"/>
    <p:sldId id="295" r:id="rId21"/>
    <p:sldId id="302" r:id="rId22"/>
    <p:sldId id="303" r:id="rId23"/>
    <p:sldId id="315" r:id="rId24"/>
    <p:sldId id="314" r:id="rId25"/>
    <p:sldId id="306" r:id="rId26"/>
    <p:sldId id="307" r:id="rId27"/>
    <p:sldId id="304" r:id="rId28"/>
    <p:sldId id="322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A7A0FE"/>
    <a:srgbClr val="3366FF"/>
    <a:srgbClr val="003366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6" autoAdjust="0"/>
  </p:normalViewPr>
  <p:slideViewPr>
    <p:cSldViewPr>
      <p:cViewPr varScale="1">
        <p:scale>
          <a:sx n="69" d="100"/>
          <a:sy n="69" d="100"/>
        </p:scale>
        <p:origin x="852" y="4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84BFBB-5F69-4397-B869-E2AEBA3CAFB2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1EA56B-25AA-4A52-A541-00B96C179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768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Космос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Синее небо открыло</a:t>
            </a:r>
            <a:br>
              <a:rPr lang="ru-RU" dirty="0" smtClean="0"/>
            </a:br>
            <a:r>
              <a:rPr lang="ru-RU" dirty="0" smtClean="0"/>
              <a:t>Жёлто-оранжевый глаз</a:t>
            </a:r>
            <a:br>
              <a:rPr lang="ru-RU" dirty="0" smtClean="0"/>
            </a:br>
            <a:r>
              <a:rPr lang="ru-RU" dirty="0" smtClean="0"/>
              <a:t>Солнце - дневное светило</a:t>
            </a:r>
            <a:br>
              <a:rPr lang="ru-RU" dirty="0" smtClean="0"/>
            </a:br>
            <a:r>
              <a:rPr lang="ru-RU" dirty="0" smtClean="0"/>
              <a:t>Ласково смотрит на нас.</a:t>
            </a:r>
            <a:br>
              <a:rPr lang="ru-RU" dirty="0" smtClean="0"/>
            </a:br>
            <a:r>
              <a:rPr lang="ru-RU" dirty="0" smtClean="0"/>
              <a:t>Кружится плавно планета</a:t>
            </a:r>
            <a:br>
              <a:rPr lang="ru-RU" dirty="0" smtClean="0"/>
            </a:br>
            <a:r>
              <a:rPr lang="ru-RU" dirty="0" smtClean="0"/>
              <a:t>В зыбком мерцанье огней.</a:t>
            </a:r>
            <a:br>
              <a:rPr lang="ru-RU" dirty="0" smtClean="0"/>
            </a:br>
            <a:r>
              <a:rPr lang="ru-RU" dirty="0" smtClean="0"/>
              <a:t>В Космосе где-то комета</a:t>
            </a:r>
            <a:br>
              <a:rPr lang="ru-RU" dirty="0" smtClean="0"/>
            </a:br>
            <a:r>
              <a:rPr lang="ru-RU" dirty="0" smtClean="0"/>
              <a:t>Следом стремится за ней.</a:t>
            </a:r>
            <a:br>
              <a:rPr lang="ru-RU" dirty="0" smtClean="0"/>
            </a:br>
            <a:r>
              <a:rPr lang="ru-RU" dirty="0" smtClean="0"/>
              <a:t>Рвется с орбиты Меркурий,</a:t>
            </a:r>
            <a:br>
              <a:rPr lang="ru-RU" dirty="0" smtClean="0"/>
            </a:br>
            <a:r>
              <a:rPr lang="ru-RU" dirty="0" smtClean="0"/>
              <a:t>Хочет Венеру обнять.</a:t>
            </a:r>
            <a:br>
              <a:rPr lang="ru-RU" dirty="0" smtClean="0"/>
            </a:br>
            <a:r>
              <a:rPr lang="ru-RU" dirty="0" smtClean="0"/>
              <a:t>Этим магнитные бури</a:t>
            </a:r>
            <a:br>
              <a:rPr lang="ru-RU" dirty="0" smtClean="0"/>
            </a:br>
            <a:r>
              <a:rPr lang="ru-RU" dirty="0" smtClean="0"/>
              <a:t>Может Меркурий поднять.</a:t>
            </a:r>
            <a:br>
              <a:rPr lang="ru-RU" dirty="0" smtClean="0"/>
            </a:br>
            <a:r>
              <a:rPr lang="ru-RU" dirty="0" smtClean="0"/>
              <a:t>Дальние звёзды мигают,</a:t>
            </a:r>
            <a:br>
              <a:rPr lang="ru-RU" dirty="0" smtClean="0"/>
            </a:br>
            <a:r>
              <a:rPr lang="ru-RU" dirty="0" smtClean="0"/>
              <a:t>Что-то сигналя Земле.</a:t>
            </a:r>
            <a:br>
              <a:rPr lang="ru-RU" dirty="0" smtClean="0"/>
            </a:br>
            <a:r>
              <a:rPr lang="ru-RU" dirty="0" smtClean="0"/>
              <a:t>Чёрные дыры зияют</a:t>
            </a:r>
            <a:br>
              <a:rPr lang="ru-RU" dirty="0" smtClean="0"/>
            </a:br>
            <a:r>
              <a:rPr lang="ru-RU" dirty="0" smtClean="0"/>
              <a:t>Вечной загадкой во мгле.</a:t>
            </a:r>
            <a:br>
              <a:rPr lang="ru-RU" dirty="0" smtClean="0"/>
            </a:br>
            <a:r>
              <a:rPr lang="ru-RU" dirty="0" smtClean="0"/>
              <a:t>Братья по разуму. где вы?</a:t>
            </a:r>
            <a:br>
              <a:rPr lang="ru-RU" dirty="0" smtClean="0"/>
            </a:br>
            <a:r>
              <a:rPr lang="ru-RU" dirty="0" smtClean="0"/>
              <a:t>Где дожидаетесь нас?</a:t>
            </a:r>
            <a:br>
              <a:rPr lang="ru-RU" dirty="0" smtClean="0"/>
            </a:br>
            <a:r>
              <a:rPr lang="ru-RU" dirty="0" smtClean="0"/>
              <a:t>Может в созвездии Девы,</a:t>
            </a:r>
            <a:br>
              <a:rPr lang="ru-RU" dirty="0" smtClean="0"/>
            </a:br>
            <a:r>
              <a:rPr lang="ru-RU" dirty="0" smtClean="0"/>
              <a:t>Может в </a:t>
            </a:r>
            <a:r>
              <a:rPr lang="ru-RU" dirty="0" err="1" smtClean="0"/>
              <a:t>созвездьи</a:t>
            </a:r>
            <a:r>
              <a:rPr lang="ru-RU" dirty="0" smtClean="0"/>
              <a:t> Пегас?</a:t>
            </a:r>
            <a:br>
              <a:rPr lang="ru-RU" dirty="0" smtClean="0"/>
            </a:br>
            <a:r>
              <a:rPr lang="ru-RU" dirty="0" smtClean="0"/>
              <a:t>Н. Цветкова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EA56B-25AA-4A52-A541-00B96C17945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6933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Красной планетой Солнечной системы называют Марс. Подходящие для жизни условия – состав атмосферы, возможность наличия водоемов, температура – все это свидетельствует о том, что поиски живых существ на этой планете, хотя бы в примитивной форме,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небесперспективны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Было даже подтверждено наукой, что на Марсе есть лишайники и мхи. Это означает, что простейшие формы сложноорганизованных организмов существуют на этом небесном теле. Однако продвинуться в его изучении очень непросто. Возможно, основным проблемным фактором является большое расстояние от Земли до Марса, что является естественным препятствием для непосредственного изучения этой планеты – полеты космонавтов все еще очень ограничены из-за несовершенства техники.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EA56B-25AA-4A52-A541-00B96C179452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164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A3DE79-E295-4A3F-931E-4630B956E0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3411A8-428A-4392-9ABB-508A9AD2A5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32BC70-A01C-4211-BF9F-520FAB23D4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C82A0-1666-402A-919F-04B3747BEE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4922E1-F317-4E16-BA9D-232F1D2A46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331174-0191-4980-8797-A614F2D3C4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830F7D-E8DE-4746-BD26-4CD74FDCAD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BCB8E6-01B5-44B9-8E1E-D26924345B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0CA760-6831-4837-BBA7-E8EE0BA11B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90FBBD-22CD-45B5-AAC6-80F5FA72B5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36B6C-FCD6-480F-953B-FFD5425ACA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B66598D-B2B8-48C7-8F71-C485ABCE8E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v-kosmose.com/solntse-interesnyie-faktyi-i-osobennosti/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v-kosmose.com/karlikovyie-planetyi/" TargetMode="External"/><Relationship Id="rId4" Type="http://schemas.openxmlformats.org/officeDocument/2006/relationships/hyperlink" Target="http://v-kosmose.com/poyas-koypera-i-oblako-oorta/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nashydetky.com/prazdniki/den-kosmonavtiki-i-detskaya-lyuboznatelnost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type="subTitle" idx="1"/>
          </p:nvPr>
        </p:nvSpPr>
        <p:spPr>
          <a:xfrm>
            <a:off x="1547664" y="5589240"/>
            <a:ext cx="6400800" cy="936104"/>
          </a:xfrm>
        </p:spPr>
        <p:txBody>
          <a:bodyPr>
            <a:prstTxWarp prst="textArchUp">
              <a:avLst/>
            </a:prstTxWarp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Под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</a:t>
            </a: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       </a:t>
            </a: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</a:rPr>
              <a:t>Подготовила:  </a:t>
            </a:r>
            <a:r>
              <a:rPr 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</a:rPr>
              <a:t>Судницына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</a:rPr>
              <a:t> Л.В.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</a:rPr>
              <a:t>Воспитатель ГБДОУ  №90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9648" y="2255350"/>
            <a:ext cx="7772400" cy="2376263"/>
          </a:xfrm>
        </p:spPr>
        <p:txBody>
          <a:bodyPr>
            <a:prstTxWarp prst="textArchUp">
              <a:avLst>
                <a:gd name="adj" fmla="val 10829288"/>
              </a:avLst>
            </a:prstTxWarp>
          </a:bodyPr>
          <a:lstStyle/>
          <a:p>
            <a:r>
              <a:rPr lang="ru-RU" sz="80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FF0000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ПРЕЗЕНТАЦИЯ</a:t>
            </a:r>
            <a:br>
              <a:rPr lang="ru-RU" sz="80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FF0000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</a:br>
            <a:r>
              <a:rPr lang="ru-RU" sz="80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FF0000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 для детей   дошкольного возраста</a:t>
            </a:r>
            <a:br>
              <a:rPr lang="ru-RU" sz="80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FF0000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</a:br>
            <a:r>
              <a:rPr lang="ru-RU" sz="80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FF0000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«Путешествие в космос»</a:t>
            </a:r>
            <a:endParaRPr lang="ru-RU" sz="8000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rgbClr val="FF0000"/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5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solnve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-476"/>
            <a:ext cx="9144000" cy="6835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3843" y="658083"/>
            <a:ext cx="3960440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chemeClr val="bg1"/>
                </a:solidFill>
              </a:rPr>
              <a:t>Смотрите! Знаете, кто этот странник?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Зовётся именем бога – посланника.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Самая близкая к Солнцу планета -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Будем знакомиться – Меркурий это.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Он любит прятаться в лучах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Быстрее всех и очень сильно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От жара в солнечных печах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Раскалена поверхность за день длинный.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Из ветра Солнца только атмосфера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И там, где царство темной ночи,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Температура держится примерно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Под минус двести. Между прочим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На взгляд – двойник Луны, соседки.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Знакомые вокруг пейзажи,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Метеориты падают нередко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И грунт составом сходен даже.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/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</a:t>
            </a:r>
            <a:r>
              <a:rPr lang="ru-RU" sz="1800" dirty="0" smtClean="0">
                <a:solidFill>
                  <a:schemeClr val="bg1"/>
                </a:solidFill>
              </a:rPr>
              <a:t> </a:t>
            </a:r>
            <a:endParaRPr lang="ru-RU" sz="1800" dirty="0">
              <a:solidFill>
                <a:schemeClr val="bg1"/>
              </a:solidFill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85796" y="3198168"/>
            <a:ext cx="17724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 </a:t>
            </a:r>
            <a:r>
              <a:rPr lang="ru-RU" b="1" dirty="0"/>
              <a:t>Меркурий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1752"/>
            <a:ext cx="36724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sz="3600" b="1" dirty="0">
                <a:solidFill>
                  <a:schemeClr val="bg1"/>
                </a:solidFill>
              </a:rPr>
              <a:t>Меркурий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80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7" name="Содержимое 3" descr="01113a86132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8716" y="10637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WordArt 6"/>
          <p:cNvSpPr>
            <a:spLocks noChangeArrowheads="1" noChangeShapeType="1" noTextEdit="1"/>
          </p:cNvSpPr>
          <p:nvPr/>
        </p:nvSpPr>
        <p:spPr bwMode="auto">
          <a:xfrm>
            <a:off x="179512" y="332656"/>
            <a:ext cx="2448272" cy="43383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1192"/>
              </a:avLst>
            </a:prstTxWarp>
          </a:bodyPr>
          <a:lstStyle/>
          <a:p>
            <a:pPr algn="ctr"/>
            <a:r>
              <a:rPr lang="ru-RU" sz="3600" i="1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bg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cs typeface="Andalus"/>
              </a:rPr>
              <a:t> </a:t>
            </a:r>
            <a:r>
              <a:rPr lang="ru-RU" sz="3600" b="1" i="1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99330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cs typeface="Andalus"/>
              </a:rPr>
              <a:t> </a:t>
            </a:r>
            <a:r>
              <a:rPr lang="ru-RU" sz="3600" b="1" i="1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bg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cs typeface="Andalus"/>
              </a:rPr>
              <a:t> </a:t>
            </a:r>
            <a:endParaRPr lang="ru-RU" sz="3600" b="1" i="1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bg1">
                  <a:alpha val="50195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cs typeface="Andalu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281" y="551722"/>
            <a:ext cx="4572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ЗЕМЛЯ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Есть </a:t>
            </a:r>
            <a:r>
              <a:rPr lang="ru-RU" dirty="0">
                <a:solidFill>
                  <a:schemeClr val="bg1"/>
                </a:solidFill>
              </a:rPr>
              <a:t>одна планета-сад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В этом космосе холодном.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Только здесь леса шумят,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Птиц скликая перелётных,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Лишь на ней одной цветут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Ландыши в траве зелёной,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И стрекозы только тут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В речку смотрят удивлённо...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Береги свою планету -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Ведь другой, похожей, нету!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Автор: Роман </a:t>
            </a:r>
            <a:r>
              <a:rPr lang="ru-RU" dirty="0" err="1">
                <a:solidFill>
                  <a:schemeClr val="bg1"/>
                </a:solidFill>
              </a:rPr>
              <a:t>Сеф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4" descr="marteysussatelites_thumb.jpg"/>
          <p:cNvPicPr>
            <a:picLocks noChangeAspect="1"/>
          </p:cNvPicPr>
          <p:nvPr/>
        </p:nvPicPr>
        <p:blipFill>
          <a:blip r:embed="rId3">
            <a:lum bright="-6000" contrast="6000"/>
          </a:blip>
          <a:srcRect r="1962" b="2754"/>
          <a:stretch>
            <a:fillRect/>
          </a:stretch>
        </p:blipFill>
        <p:spPr bwMode="auto">
          <a:xfrm>
            <a:off x="-25591" y="-3628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WordArt 6"/>
          <p:cNvSpPr>
            <a:spLocks noChangeArrowheads="1" noChangeShapeType="1" noTextEdit="1"/>
          </p:cNvSpPr>
          <p:nvPr/>
        </p:nvSpPr>
        <p:spPr bwMode="auto">
          <a:xfrm>
            <a:off x="323850" y="260350"/>
            <a:ext cx="3744094" cy="577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640" b="1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bg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cs typeface="Andalus"/>
              </a:rPr>
              <a:t> </a:t>
            </a:r>
            <a:endParaRPr lang="ru-RU" sz="2640" b="1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bg1">
                  <a:alpha val="50195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cs typeface="Andalu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26768" cy="1143000"/>
          </a:xfrm>
        </p:spPr>
        <p:txBody>
          <a:bodyPr/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</a:t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-22033"/>
            <a:ext cx="4572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800" dirty="0">
                <a:solidFill>
                  <a:schemeClr val="bg1"/>
                </a:solidFill>
              </a:rPr>
              <a:t/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Четвёртый – Марс, красно – оранжевый,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Блуждает в небе по эклиптики созвездиям.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Два, крошки, спутника, открытые однажды,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Под именами: Фобос, </a:t>
            </a:r>
            <a:r>
              <a:rPr lang="ru-RU" sz="1800" dirty="0" err="1">
                <a:solidFill>
                  <a:schemeClr val="bg1"/>
                </a:solidFill>
              </a:rPr>
              <a:t>Деймос</a:t>
            </a:r>
            <a:r>
              <a:rPr lang="ru-RU" sz="1800" dirty="0">
                <a:solidFill>
                  <a:schemeClr val="bg1"/>
                </a:solidFill>
              </a:rPr>
              <a:t> – как возмездие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В два раза меньше, чем Венера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И сила тяготения мала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Составами похожи атмосферы,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Но очень разряжённая она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И редко полностью прозрачная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От долгих пыльных бурь и лёгких облаков.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Есть русла рек давно утраченных.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Вулканы спят, взметнулись горы высоко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Меньше тепла от Солнца – и вода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Застыла в вечной мерзлоте.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В два раза: путь его длинней, года.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Но суткам счёт как на Земле.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404659"/>
            <a:ext cx="157119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Марс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upi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08" y="0"/>
            <a:ext cx="6865548" cy="6865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27984" y="116632"/>
            <a:ext cx="4572000" cy="71096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800" dirty="0">
                <a:solidFill>
                  <a:schemeClr val="bg1"/>
                </a:solidFill>
              </a:rPr>
              <a:t>Пятую именем Вселенского владыки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И римского царя богов зовут Юпитер.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Юпитер очень, очень уж большой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И лун за шестьдесят уже открыто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Космический глотает мусор хорошо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Имеет три кольца элитных.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Массивней разом спутников, планет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Быстро вращается с цветными облаками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А иногда «</a:t>
            </a:r>
            <a:r>
              <a:rPr lang="ru-RU" sz="1800" dirty="0" err="1">
                <a:solidFill>
                  <a:schemeClr val="bg1"/>
                </a:solidFill>
              </a:rPr>
              <a:t>сверхмолнии</a:t>
            </a:r>
            <a:r>
              <a:rPr lang="ru-RU" sz="1800" dirty="0">
                <a:solidFill>
                  <a:schemeClr val="bg1"/>
                </a:solidFill>
              </a:rPr>
              <a:t>» прочертят след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Владеет сильными магнитными полями.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Построен, как слоеный шар из газов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И твердым внутренним ядром.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Посмотрим в телескоп, увидим сразу,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Столетних вихрей, Красный Дом.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А к спутникам, открытым Галилеем: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Каллисто, Ио, Ганимед, Европа,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Давно космические зонды долетели,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Через пространство, проложили тропы.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Всех ярче звёзд, после Венеры,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Юпитер в небе выглядит у нас.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Немного не добрал в размере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И стать звездой не выпал час.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260648"/>
            <a:ext cx="2592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</a:rPr>
              <a:t>Юпитер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76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satur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5559" y="0"/>
            <a:ext cx="9144000" cy="6851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188640"/>
            <a:ext cx="4608512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chemeClr val="bg1"/>
                </a:solidFill>
              </a:rPr>
              <a:t/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/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</a:t>
            </a:r>
            <a:r>
              <a:rPr lang="ru-RU" sz="2000" dirty="0">
                <a:solidFill>
                  <a:schemeClr val="bg1"/>
                </a:solidFill>
              </a:rPr>
              <a:t>У каждой планеты есть что-то своё,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 Что ярче всего отличает её.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/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 Сатурн непременно узнаешь в лицо -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 Его окружает большое кольцо.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/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 Оно не сплошное, из разных полос.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 Учёные вот как решили вопрос: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/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 Когда-то давно там замёрзла вода,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 И кольца Сатурна из снега и льда.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/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 Автор: Римма Алдонина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76939"/>
            <a:ext cx="20115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</a:rPr>
              <a:t>Сатурн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55360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dok.opredelim.com/pars_docs/refs/28/27219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" y="15674"/>
            <a:ext cx="9100935" cy="6825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778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neptu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116632"/>
            <a:ext cx="6741368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038" y="91951"/>
            <a:ext cx="4572000" cy="77559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800" dirty="0">
                <a:solidFill>
                  <a:schemeClr val="bg1"/>
                </a:solidFill>
              </a:rPr>
              <a:t> 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/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Нептун в сиянье голубом – “морское божество”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Нашёл, в координатах вычисленных, – Галле.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Расчетов Адамса и </a:t>
            </a:r>
            <a:r>
              <a:rPr lang="ru-RU" sz="1800" dirty="0" err="1">
                <a:solidFill>
                  <a:schemeClr val="bg1"/>
                </a:solidFill>
              </a:rPr>
              <a:t>Леверье</a:t>
            </a:r>
            <a:r>
              <a:rPr lang="ru-RU" sz="1800" dirty="0">
                <a:solidFill>
                  <a:schemeClr val="bg1"/>
                </a:solidFill>
              </a:rPr>
              <a:t> стал торжеством –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Всех, чьи труды законы неба открывали.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Восьмой от Солнца, дальше в тридцать раз нашей Земли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Значительно плотней, среди планет – гигантов.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Тринадцать спутников известно из его семьи,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Он в кольцах, из частичек пыли, элегантных.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Метановая атмосфера, ветры, облака,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Один из спутников, в движении обратном,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С поверхностью прикрытою азотом лишь слегка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 На что хватило тяготения понятно.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600" dirty="0"/>
              <a:t> </a:t>
            </a:r>
            <a:r>
              <a:rPr lang="ru-RU" sz="1600" dirty="0" smtClean="0"/>
              <a:t> </a:t>
            </a:r>
            <a:endParaRPr lang="ru-RU" sz="1600" dirty="0"/>
          </a:p>
          <a:p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91951"/>
            <a:ext cx="227780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 </a:t>
            </a:r>
            <a:r>
              <a:rPr lang="ru-RU" sz="4400" b="1" dirty="0">
                <a:solidFill>
                  <a:schemeClr val="bg1"/>
                </a:solidFill>
              </a:rPr>
              <a:t>Нептун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26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ликовая планета Плутон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2636912"/>
            <a:ext cx="6444208" cy="419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44624"/>
            <a:ext cx="8964488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Карликовая планета Плутон</a:t>
            </a:r>
            <a:r>
              <a:rPr lang="ru-RU" sz="1800" dirty="0">
                <a:solidFill>
                  <a:schemeClr val="bg1"/>
                </a:solidFill>
              </a:rPr>
              <a:t> является единственной планетой-карликом в Солнечной системе, которая стояла в ряду основных планет. Не так давно Плутон считался полноценной девятой планетой, наиболее удалённой </a:t>
            </a:r>
            <a:r>
              <a:rPr lang="ru-RU" sz="1800" dirty="0" err="1">
                <a:solidFill>
                  <a:schemeClr val="bg1"/>
                </a:solidFill>
              </a:rPr>
              <a:t>от</a:t>
            </a:r>
            <a:r>
              <a:rPr lang="ru-RU" sz="1800" u="sng" dirty="0" err="1">
                <a:solidFill>
                  <a:schemeClr val="bg1"/>
                </a:solidFill>
                <a:hlinkClick r:id="rId3" tooltip="Солнце"/>
              </a:rPr>
              <a:t>Солнца</a:t>
            </a:r>
            <a:r>
              <a:rPr lang="ru-RU" sz="1800" dirty="0">
                <a:solidFill>
                  <a:schemeClr val="bg1"/>
                </a:solidFill>
              </a:rPr>
              <a:t>. Теперь же он рассматривается, как один из самых крупных объектов </a:t>
            </a:r>
            <a:r>
              <a:rPr lang="ru-RU" sz="1800" u="sng" dirty="0">
                <a:solidFill>
                  <a:schemeClr val="bg1"/>
                </a:solidFill>
                <a:hlinkClick r:id="rId4" tooltip="Пояс Койпера и Облако Оорта"/>
              </a:rPr>
              <a:t>пояса </a:t>
            </a:r>
            <a:r>
              <a:rPr lang="ru-RU" sz="1800" u="sng" dirty="0" err="1">
                <a:solidFill>
                  <a:schemeClr val="bg1"/>
                </a:solidFill>
                <a:hlinkClick r:id="rId4" tooltip="Пояс Койпера и Облако Оорта"/>
              </a:rPr>
              <a:t>Койпера</a:t>
            </a:r>
            <a:r>
              <a:rPr lang="ru-RU" sz="1800" dirty="0">
                <a:solidFill>
                  <a:schemeClr val="bg1"/>
                </a:solidFill>
              </a:rPr>
              <a:t> – тёмной дискообразной зоны, за пределами орбиты Ньютона, содержащий триллионы комет. Плутон причислили к </a:t>
            </a:r>
            <a:r>
              <a:rPr lang="ru-RU" sz="1800" u="sng" dirty="0">
                <a:solidFill>
                  <a:schemeClr val="bg1"/>
                </a:solidFill>
                <a:hlinkClick r:id="rId5" tooltip="Карликовые планеты"/>
              </a:rPr>
              <a:t>планетам-карликам</a:t>
            </a:r>
            <a:r>
              <a:rPr lang="ru-RU" sz="1800" dirty="0">
                <a:solidFill>
                  <a:schemeClr val="bg1"/>
                </a:solidFill>
              </a:rPr>
              <a:t> в 2006 году. Это событие рассматривалось, как понижение в статусе и вызвало бурные споры и дискуссии в научных и общественных кругах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0909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Физкультминутка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4525963"/>
          </a:xfrm>
        </p:spPr>
        <p:txBody>
          <a:bodyPr/>
          <a:lstStyle/>
          <a:p>
            <a:r>
              <a:rPr lang="ru-RU" sz="2800" dirty="0">
                <a:solidFill>
                  <a:schemeClr val="bg1"/>
                </a:solidFill>
              </a:rPr>
              <a:t>Мы по глобусу шагаем,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Пальцы дружно поднимаем.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Перепрыгнули лесок,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На гору забрались,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Оказались в океане –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Вместе покупались.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Пошагали в Антарктиду,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Холодно, замерзли.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Сели все мы на ракету –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В </a:t>
            </a:r>
            <a:r>
              <a:rPr lang="ru-RU" sz="2800" dirty="0">
                <a:solidFill>
                  <a:schemeClr val="bg1"/>
                </a:solidFill>
                <a:hlinkClick r:id="rId2"/>
              </a:rPr>
              <a:t>космос</a:t>
            </a:r>
            <a:r>
              <a:rPr lang="ru-RU" sz="2800" dirty="0">
                <a:solidFill>
                  <a:schemeClr val="bg1"/>
                </a:solidFill>
              </a:rPr>
              <a:t> улетели (поднимаем ручку вверх).</a:t>
            </a:r>
          </a:p>
        </p:txBody>
      </p:sp>
    </p:spTree>
    <p:extLst>
      <p:ext uri="{BB962C8B-B14F-4D97-AF65-F5344CB8AC3E}">
        <p14:creationId xmlns:p14="http://schemas.microsoft.com/office/powerpoint/2010/main" val="236919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19" name="Содержимое 5" descr="f_9249719.jpg"/>
          <p:cNvPicPr>
            <a:picLocks noGrp="1" noChangeAspect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3298" y="0"/>
            <a:ext cx="9144000" cy="6858000"/>
          </a:xfrm>
          <a:noFill/>
        </p:spPr>
      </p:pic>
      <p:sp>
        <p:nvSpPr>
          <p:cNvPr id="9220" name="WordArt 8"/>
          <p:cNvSpPr>
            <a:spLocks noChangeArrowheads="1" noChangeShapeType="1" noTextEdit="1"/>
          </p:cNvSpPr>
          <p:nvPr/>
        </p:nvSpPr>
        <p:spPr bwMode="auto">
          <a:xfrm>
            <a:off x="179511" y="296150"/>
            <a:ext cx="3097213" cy="64907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058"/>
              </a:avLst>
            </a:prstTxWarp>
          </a:bodyPr>
          <a:lstStyle/>
          <a:p>
            <a:pPr algn="ctr"/>
            <a:r>
              <a:rPr lang="ru-RU" sz="3600" dirty="0">
                <a:solidFill>
                  <a:schemeClr val="bg1"/>
                </a:solidFill>
                <a:latin typeface="+mj-lt"/>
              </a:rPr>
              <a:t>Луна</a:t>
            </a:r>
            <a:r>
              <a:rPr lang="ru-RU" sz="3600" b="1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99330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cs typeface="Andalus"/>
              </a:rPr>
              <a:t> </a:t>
            </a:r>
            <a:endParaRPr lang="ru-RU" sz="3600" b="1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993300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cs typeface="Andalu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988840"/>
            <a:ext cx="47342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dirty="0">
                <a:solidFill>
                  <a:schemeClr val="bg1"/>
                </a:solidFill>
              </a:rPr>
              <a:t>Верный спутник, ночей украшенье,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Дополнительное освещенье.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Мы, конечно, признаться должны: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Было б скучно Земле без Луны!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>
                    <a:lumMod val="85000"/>
                  </a:schemeClr>
                </a:solidFill>
                <a:latin typeface="Calibri" panose="020F0502020204030204" pitchFamily="34" charset="0"/>
                <a:cs typeface="Angsana New" panose="02020603050405020304" pitchFamily="18" charset="-34"/>
              </a:rPr>
              <a:t>Цель презентации:</a:t>
            </a:r>
            <a:endParaRPr lang="ru-RU" b="1" dirty="0">
              <a:solidFill>
                <a:schemeClr val="bg1">
                  <a:lumMod val="85000"/>
                </a:schemeClr>
              </a:solidFill>
              <a:latin typeface="Calibri" panose="020F0502020204030204" pitchFamily="34" charset="0"/>
              <a:cs typeface="Angsana New" panose="02020603050405020304" pitchFamily="18" charset="-34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984979" y="1196752"/>
            <a:ext cx="7776864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познакомить детей с  небесными светилами – соседями планеты «</a:t>
            </a: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солнце» 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и их особенностями;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дать представление об оборудовании  для полета в космос и за слежением планет;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пополнить словарь детей новыми терминами (телескоп,  космос, планета, орбита, космический корабль, лунное море, космонавт, луноход, метеорит)</a:t>
            </a:r>
            <a:endParaRPr lang="ru-RU" sz="2800" dirty="0">
              <a:solidFill>
                <a:schemeClr val="accent3">
                  <a:lumMod val="75000"/>
                </a:schemeClr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5-конечная звезда 6"/>
          <p:cNvSpPr/>
          <p:nvPr/>
        </p:nvSpPr>
        <p:spPr>
          <a:xfrm>
            <a:off x="242773" y="2780928"/>
            <a:ext cx="720080" cy="62636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292367" y="3875137"/>
            <a:ext cx="673224" cy="62636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208180" y="1234927"/>
            <a:ext cx="720080" cy="62636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6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5178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7058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0" y="260648"/>
            <a:ext cx="5796136" cy="792088"/>
          </a:xfrm>
        </p:spPr>
        <p:txBody>
          <a:bodyPr/>
          <a:lstStyle/>
          <a:p>
            <a:r>
              <a:rPr lang="ru-RU" b="1" dirty="0">
                <a:solidFill>
                  <a:srgbClr val="FFFF00"/>
                </a:solidFill>
              </a:rPr>
              <a:t>Лунное море</a:t>
            </a:r>
            <a:r>
              <a:rPr lang="ru-RU" dirty="0">
                <a:solidFill>
                  <a:srgbClr val="FFFF00"/>
                </a:solidFill>
              </a:rPr>
              <a:t> 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788024" y="-171400"/>
            <a:ext cx="4328918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</a:t>
            </a:r>
            <a:r>
              <a:rPr lang="ru-RU" dirty="0">
                <a:solidFill>
                  <a:srgbClr val="FFFF00"/>
                </a:solidFill>
              </a:rPr>
              <a:t>У лунного моря</a:t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> Особый секрет -</a:t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> На море оно не похоже.</a:t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> Воды в этом море </a:t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> Ни капельки нет</a:t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> И рыба не водится тоже.</a:t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> В волны его </a:t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> Невозможно нырнуть,</a:t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> Нельзя в нём плескаться, </a:t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> Нельзя утонуть.</a:t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> Купаться в том море</a:t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> Удобно лишь тем,</a:t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> Кто плавать</a:t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> Ещё не умеет совсем!</a:t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> Автор: Валентин Берестов</a:t>
            </a:r>
          </a:p>
          <a:p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49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kome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932040" y="188640"/>
            <a:ext cx="3960440" cy="5450160"/>
          </a:xfrm>
        </p:spPr>
        <p:txBody>
          <a:bodyPr/>
          <a:lstStyle/>
          <a:p>
            <a:r>
              <a:rPr lang="ru-RU" sz="2400" dirty="0">
                <a:solidFill>
                  <a:schemeClr val="bg1"/>
                </a:solidFill>
              </a:rPr>
              <a:t>Сверкая огромным хвостом в темноте,</a:t>
            </a:r>
            <a:br>
              <a:rPr lang="ru-RU" sz="2400" dirty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>Несется среди ярких звезд в пустоте.</a:t>
            </a:r>
            <a:br>
              <a:rPr lang="ru-RU" sz="2400" dirty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>Она не звезда, не планета,</a:t>
            </a:r>
            <a:br>
              <a:rPr lang="ru-RU" sz="2400" dirty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>Загадка Вселенной — …</a:t>
            </a:r>
            <a:br>
              <a:rPr lang="ru-RU" sz="2400" dirty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>(Комета)</a:t>
            </a:r>
          </a:p>
        </p:txBody>
      </p:sp>
    </p:spTree>
    <p:extLst>
      <p:ext uri="{BB962C8B-B14F-4D97-AF65-F5344CB8AC3E}">
        <p14:creationId xmlns:p14="http://schemas.microsoft.com/office/powerpoint/2010/main" val="162663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duremar.ru/imaginator/uploads/502e11c374777_kosmi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890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sputni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45" y="14557"/>
            <a:ext cx="9027830" cy="6843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60032" y="1628800"/>
            <a:ext cx="421123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- Что там за родственник Луны,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Племянник или внучек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Мелькает между тучек?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- Да это спутник!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- Вот те раз!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- Он спутник каждого из нас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И в целом - всей Земли.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Руками спутник сотворён,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А после на ракете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Доставлен в дали эти.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107468" y="692696"/>
            <a:ext cx="237424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 </a:t>
            </a:r>
            <a:r>
              <a:rPr lang="ru-RU" sz="4000" b="1" dirty="0">
                <a:solidFill>
                  <a:schemeClr val="bg1"/>
                </a:solidFill>
              </a:rPr>
              <a:t>Спутник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53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lunokho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1" y="18920"/>
            <a:ext cx="6804249" cy="6839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633" y="2333685"/>
            <a:ext cx="421195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r>
              <a:rPr lang="ru-RU" dirty="0">
                <a:solidFill>
                  <a:srgbClr val="FFFF00"/>
                </a:solidFill>
              </a:rPr>
              <a:t>Прилунился </a:t>
            </a:r>
            <a:r>
              <a:rPr lang="ru-RU" dirty="0" err="1">
                <a:solidFill>
                  <a:srgbClr val="FFFF00"/>
                </a:solidFill>
              </a:rPr>
              <a:t>лунолёт</a:t>
            </a:r>
            <a:r>
              <a:rPr lang="ru-RU" dirty="0">
                <a:solidFill>
                  <a:srgbClr val="FFFF00"/>
                </a:solidFill>
              </a:rPr>
              <a:t>. </a:t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> В </a:t>
            </a:r>
            <a:r>
              <a:rPr lang="ru-RU" dirty="0" err="1">
                <a:solidFill>
                  <a:srgbClr val="FFFF00"/>
                </a:solidFill>
              </a:rPr>
              <a:t>лунолёте</a:t>
            </a:r>
            <a:r>
              <a:rPr lang="ru-RU" dirty="0">
                <a:solidFill>
                  <a:srgbClr val="FFFF00"/>
                </a:solidFill>
              </a:rPr>
              <a:t> - луноход. </a:t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> Цирки, кратеры и лунки </a:t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> Луноходу не страшны. </a:t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> Оставляет он рисунки </a:t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> На поверхности Луны. </a:t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> Пыли много, ветра нет. </a:t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> Жить рисункам </a:t>
            </a:r>
            <a:r>
              <a:rPr lang="ru-RU" dirty="0" err="1">
                <a:solidFill>
                  <a:srgbClr val="FFFF00"/>
                </a:solidFill>
              </a:rPr>
              <a:t>тыщу</a:t>
            </a:r>
            <a:r>
              <a:rPr lang="ru-RU" dirty="0">
                <a:solidFill>
                  <a:srgbClr val="FFFF00"/>
                </a:solidFill>
              </a:rPr>
              <a:t> лет! </a:t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> Автор: Аркадий Хайт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692696"/>
            <a:ext cx="21289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FF00"/>
                </a:solidFill>
              </a:rPr>
              <a:t>Луноход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35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zvezd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1536174"/>
            <a:ext cx="374441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Что такое звёзды?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Если спросят вас - 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Отвечайте смело: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Раскалённый газ.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И ещё добавьте,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Что притом всегда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Ядерный реактор -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Каждая звезда!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Автор: Римма Алдонина</a:t>
            </a:r>
          </a:p>
        </p:txBody>
      </p:sp>
    </p:spTree>
    <p:extLst>
      <p:ext uri="{BB962C8B-B14F-4D97-AF65-F5344CB8AC3E}">
        <p14:creationId xmlns:p14="http://schemas.microsoft.com/office/powerpoint/2010/main" val="209449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meteori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982177"/>
            <a:ext cx="28803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Где-то в космосе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Летит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Голубой метеорит.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Ты идёшь,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А он летит.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Ты лежишь,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А он летит.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Ты заснул,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Но всё летит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В космосе 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Метеорит.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310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mistery.my1.ru/_fr/7/98164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87" y="0"/>
            <a:ext cx="9121013" cy="681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20350"/>
            <a:ext cx="4572000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ЮРИЙ ГАГАРИН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 </a:t>
            </a:r>
          </a:p>
          <a:p>
            <a:r>
              <a:rPr lang="ru-RU" b="1" dirty="0">
                <a:solidFill>
                  <a:schemeClr val="bg1"/>
                </a:solidFill>
              </a:rPr>
              <a:t>В. СТЕПАНОВ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 </a:t>
            </a:r>
          </a:p>
          <a:p>
            <a:r>
              <a:rPr lang="ru-RU" dirty="0">
                <a:solidFill>
                  <a:schemeClr val="bg1"/>
                </a:solidFill>
              </a:rPr>
              <a:t>В космической ракете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С название «Восток»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Он первым на планете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Подняться к звёздам смог.</a:t>
            </a:r>
          </a:p>
          <a:p>
            <a:r>
              <a:rPr lang="ru-RU" dirty="0">
                <a:solidFill>
                  <a:schemeClr val="bg1"/>
                </a:solidFill>
              </a:rPr>
              <a:t> </a:t>
            </a:r>
          </a:p>
          <a:p>
            <a:r>
              <a:rPr lang="ru-RU" dirty="0">
                <a:solidFill>
                  <a:schemeClr val="bg1"/>
                </a:solidFill>
              </a:rPr>
              <a:t>Поёт об этом песни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Весенняя капель: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Навеки будут вместе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Гагарин и апрель</a:t>
            </a:r>
          </a:p>
        </p:txBody>
      </p:sp>
    </p:spTree>
    <p:extLst>
      <p:ext uri="{BB962C8B-B14F-4D97-AF65-F5344CB8AC3E}">
        <p14:creationId xmlns:p14="http://schemas.microsoft.com/office/powerpoint/2010/main" val="368079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348880"/>
            <a:ext cx="7772400" cy="1470025"/>
          </a:xfrm>
        </p:spPr>
        <p:txBody>
          <a:bodyPr/>
          <a:lstStyle/>
          <a:p>
            <a:r>
              <a:rPr lang="ru-RU" sz="5400" dirty="0" smtClean="0">
                <a:solidFill>
                  <a:schemeClr val="bg1"/>
                </a:solidFill>
              </a:rPr>
              <a:t>КОНЕЦ</a:t>
            </a:r>
            <a:endParaRPr lang="ru-RU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13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type="title"/>
          </p:nvPr>
        </p:nvPicPr>
        <p:blipFill>
          <a:blip r:embed="rId2"/>
          <a:srcRect r="1962"/>
          <a:stretch>
            <a:fillRect/>
          </a:stretch>
        </p:blipFill>
        <p:spPr>
          <a:xfrm>
            <a:off x="0" y="18273"/>
            <a:ext cx="9144000" cy="6858000"/>
          </a:xfrm>
        </p:spPr>
      </p:pic>
      <p:pic>
        <p:nvPicPr>
          <p:cNvPr id="614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 l="14648" t="23466" r="4211"/>
          <a:stretch>
            <a:fillRect/>
          </a:stretch>
        </p:blipFill>
        <p:spPr>
          <a:xfrm>
            <a:off x="5508625" y="4005263"/>
            <a:ext cx="3635375" cy="2852737"/>
          </a:xfrm>
        </p:spPr>
      </p:pic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255963" y="404813"/>
            <a:ext cx="5888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Т</a:t>
            </a:r>
            <a:r>
              <a:rPr lang="ru-RU" sz="3200" b="1" dirty="0" smtClean="0">
                <a:solidFill>
                  <a:schemeClr val="bg1"/>
                </a:solidFill>
              </a:rPr>
              <a:t>ЕЛЕСКОП </a:t>
            </a:r>
            <a:r>
              <a:rPr lang="ru-RU" sz="3200" b="1" dirty="0">
                <a:solidFill>
                  <a:schemeClr val="bg1"/>
                </a:solidFill>
              </a:rPr>
              <a:t>– </a:t>
            </a:r>
            <a:r>
              <a:rPr lang="ru-RU" sz="3200" b="1" dirty="0" smtClean="0">
                <a:solidFill>
                  <a:schemeClr val="bg1"/>
                </a:solidFill>
              </a:rPr>
              <a:t>означает «далеко </a:t>
            </a:r>
            <a:r>
              <a:rPr lang="ru-RU" sz="3200" b="1" dirty="0">
                <a:solidFill>
                  <a:schemeClr val="bg1"/>
                </a:solidFill>
              </a:rPr>
              <a:t>рассматриваю»</a:t>
            </a: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179388" y="3284538"/>
            <a:ext cx="5292725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 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4398496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Есть специальная труба,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В ней Вселенная видна,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Видят звезд калейдоскоп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Астрономы в …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(Телескоп)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115616" y="1556792"/>
            <a:ext cx="7776864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800" dirty="0">
              <a:solidFill>
                <a:schemeClr val="accent3">
                  <a:lumMod val="75000"/>
                </a:schemeClr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2" descr="http://uslide.ru/images/5/11731/960/img1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787" t="34393" r="5253" b="21647"/>
          <a:stretch/>
        </p:blipFill>
        <p:spPr bwMode="auto">
          <a:xfrm>
            <a:off x="4211960" y="1484784"/>
            <a:ext cx="4730899" cy="4220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uslide.ru/images/5/11731/960/img1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098" b="79652"/>
          <a:stretch/>
        </p:blipFill>
        <p:spPr bwMode="auto">
          <a:xfrm>
            <a:off x="899592" y="332656"/>
            <a:ext cx="7488832" cy="912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uslide.ru/images/5/11731/960/img1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563" t="20903" r="50311" b="13957"/>
          <a:stretch/>
        </p:blipFill>
        <p:spPr bwMode="auto">
          <a:xfrm>
            <a:off x="251520" y="1988840"/>
            <a:ext cx="3683893" cy="446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254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5" name="Picture 5" descr="планет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5852" y="-34925"/>
            <a:ext cx="9144000" cy="689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251520" y="116632"/>
            <a:ext cx="849694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4400" b="1" dirty="0" smtClean="0">
                <a:solidFill>
                  <a:schemeClr val="bg1"/>
                </a:solidFill>
              </a:rPr>
              <a:t>КОСМОС  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268760"/>
            <a:ext cx="4572000" cy="517064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 к</a:t>
            </a:r>
            <a:r>
              <a:rPr lang="ru-RU" sz="1800" dirty="0">
                <a:solidFill>
                  <a:schemeClr val="bg1"/>
                </a:solidFill>
              </a:rPr>
              <a:t>осмосе так здорово!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Звёзды и планеты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В чёрной невесомости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Медленно плывут!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В космосе так здорово!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Острые ракеты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На огромной скорости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Мчатся там и тут!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Так чудесно в космосе!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Так волшебно в космосе!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В настоящем космосе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Побывал однажды!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В настоящем космосе!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В том, который видел сквозь,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В том, который видел сквозь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Телескоп бумажный!</a:t>
            </a:r>
            <a:br>
              <a:rPr lang="ru-RU" sz="1800" dirty="0">
                <a:solidFill>
                  <a:schemeClr val="bg1"/>
                </a:solidFill>
              </a:rPr>
            </a:br>
            <a:r>
              <a:rPr lang="ru-RU" sz="1800" dirty="0">
                <a:solidFill>
                  <a:schemeClr val="bg1"/>
                </a:solidFill>
              </a:rPr>
              <a:t>О. Ахметова</a:t>
            </a:r>
          </a:p>
          <a:p>
            <a:r>
              <a:rPr lang="ru-RU" sz="1800" dirty="0">
                <a:solidFill>
                  <a:schemeClr val="bg1"/>
                </a:solidFill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40" name="Рисунок 5" descr="planeta1.jpg"/>
          <p:cNvPicPr>
            <a:picLocks noChangeAspect="1"/>
          </p:cNvPicPr>
          <p:nvPr/>
        </p:nvPicPr>
        <p:blipFill>
          <a:blip r:embed="rId2"/>
          <a:srcRect t="3778"/>
          <a:stretch>
            <a:fillRect/>
          </a:stretch>
        </p:blipFill>
        <p:spPr bwMode="auto">
          <a:xfrm>
            <a:off x="-19655" y="0"/>
            <a:ext cx="9144000" cy="6841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220072" y="1700808"/>
            <a:ext cx="3672408" cy="936104"/>
          </a:xfrm>
          <a:noFill/>
        </p:spPr>
        <p:txBody>
          <a:bodyPr/>
          <a:lstStyle/>
          <a:p>
            <a:pPr eaLnBrk="1" hangingPunct="1"/>
            <a:endParaRPr lang="ru-RU" sz="1600" b="1" dirty="0" smtClean="0">
              <a:solidFill>
                <a:schemeClr val="bg1"/>
              </a:solidFill>
            </a:endParaRPr>
          </a:p>
          <a:p>
            <a:r>
              <a:rPr lang="ru-RU" sz="1600" dirty="0" smtClean="0">
                <a:solidFill>
                  <a:schemeClr val="bg1"/>
                </a:solidFill>
              </a:rPr>
              <a:t>   </a:t>
            </a:r>
            <a:r>
              <a:rPr lang="ru-RU" sz="1800" dirty="0" smtClean="0">
                <a:solidFill>
                  <a:schemeClr val="bg1"/>
                </a:solidFill>
              </a:rPr>
              <a:t>По порядку все планеты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Назовет любой из нас: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Раз - Меркурий,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Два - Венера,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Три - Земля,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Четыре - Марс.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Пять - Юпитер,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Шесть - Сатурн,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Семь - Уран,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За ним - Нептун.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Он восьмым идёт по счёту.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А за ним уже, потом,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И девятая планета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Под названием Плутон.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А. Хайт</a:t>
            </a:r>
          </a:p>
          <a:p>
            <a:pPr eaLnBrk="1" hangingPunct="1"/>
            <a:endParaRPr lang="ru-RU" sz="16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22_sols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6"/>
          <p:cNvSpPr>
            <a:spLocks noGrp="1" noChangeArrowheads="1"/>
          </p:cNvSpPr>
          <p:nvPr>
            <p:ph type="title"/>
          </p:nvPr>
        </p:nvSpPr>
        <p:spPr>
          <a:xfrm>
            <a:off x="395288" y="5516563"/>
            <a:ext cx="8435975" cy="922337"/>
          </a:xfrm>
        </p:spPr>
        <p:txBody>
          <a:bodyPr/>
          <a:lstStyle/>
          <a:p>
            <a:pPr algn="r" eaLnBrk="1" hangingPunct="1"/>
            <a:r>
              <a:rPr lang="ru-RU" sz="2800" b="1" smtClean="0">
                <a:solidFill>
                  <a:schemeClr val="bg1"/>
                </a:solidFill>
              </a:rPr>
              <a:t>Путь  движения  планет  называется - ОРБИТОЙ</a:t>
            </a:r>
            <a:r>
              <a:rPr lang="ru-RU" sz="2400" smtClean="0"/>
              <a:t> </a:t>
            </a:r>
          </a:p>
        </p:txBody>
      </p:sp>
      <p:sp>
        <p:nvSpPr>
          <p:cNvPr id="5124" name="Rectangle 9"/>
          <p:cNvSpPr>
            <a:spLocks noChangeArrowheads="1"/>
          </p:cNvSpPr>
          <p:nvPr/>
        </p:nvSpPr>
        <p:spPr bwMode="auto">
          <a:xfrm>
            <a:off x="323850" y="260350"/>
            <a:ext cx="8435975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b="1" dirty="0">
                <a:solidFill>
                  <a:schemeClr val="bg1"/>
                </a:solidFill>
              </a:rPr>
              <a:t>ПЛАНЕТА -  </a:t>
            </a:r>
            <a:r>
              <a:rPr lang="ru-RU" sz="2800" b="1" dirty="0" smtClean="0">
                <a:solidFill>
                  <a:schemeClr val="bg1"/>
                </a:solidFill>
              </a:rPr>
              <a:t>синоним  «блуждающая</a:t>
            </a:r>
            <a:r>
              <a:rPr lang="ru-RU" sz="2800" b="1" dirty="0">
                <a:solidFill>
                  <a:schemeClr val="bg1"/>
                </a:solidFill>
              </a:rPr>
              <a:t>»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sol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22124" cy="6855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1268760"/>
            <a:ext cx="424847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Солнце - монетка, - скупой проворчал.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Нет, сковородка! - обжора вскричал.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Нет, каравай, - хлебопёк произнёс.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Компас, - сказал убеждённо матрос.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Солнце- звезда, - астроном объявил.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Доброе сердце, - мечтатель решил.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 Автор: Аня Еськова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354215"/>
            <a:ext cx="198541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Солнце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92844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venus2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5" y="798986"/>
            <a:ext cx="5471667" cy="6034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836712"/>
            <a:ext cx="385192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</a:rPr>
              <a:t>Венера — </a:t>
            </a:r>
            <a:r>
              <a:rPr lang="ru-RU" sz="2000" dirty="0" smtClean="0">
                <a:solidFill>
                  <a:schemeClr val="bg1"/>
                </a:solidFill>
              </a:rPr>
              <a:t>планета  </a:t>
            </a:r>
            <a:r>
              <a:rPr lang="ru-RU" sz="2000" dirty="0">
                <a:solidFill>
                  <a:schemeClr val="bg1"/>
                </a:solidFill>
              </a:rPr>
              <a:t>очень </a:t>
            </a:r>
            <a:r>
              <a:rPr lang="ru-RU" sz="2000" dirty="0" smtClean="0">
                <a:solidFill>
                  <a:schemeClr val="bg1"/>
                </a:solidFill>
              </a:rPr>
              <a:t>горячая</a:t>
            </a:r>
            <a:r>
              <a:rPr lang="ru-RU" sz="2000" dirty="0">
                <a:solidFill>
                  <a:schemeClr val="bg1"/>
                </a:solidFill>
              </a:rPr>
              <a:t>.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 Хочешь 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>
                <a:solidFill>
                  <a:schemeClr val="bg1"/>
                </a:solidFill>
              </a:rPr>
              <a:t>точнее? </a:t>
            </a:r>
            <a:r>
              <a:rPr lang="ru-RU" sz="2000" dirty="0" smtClean="0">
                <a:solidFill>
                  <a:schemeClr val="bg1"/>
                </a:solidFill>
              </a:rPr>
              <a:t>Скажу </a:t>
            </a:r>
            <a:r>
              <a:rPr lang="ru-RU" sz="2000" dirty="0">
                <a:solidFill>
                  <a:schemeClr val="bg1"/>
                </a:solidFill>
              </a:rPr>
              <a:t>иначе.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 </a:t>
            </a:r>
            <a:r>
              <a:rPr lang="ru-RU" sz="2000" dirty="0" smtClean="0">
                <a:solidFill>
                  <a:schemeClr val="bg1"/>
                </a:solidFill>
              </a:rPr>
              <a:t>Четыреста  семьдесят  пять по </a:t>
            </a:r>
            <a:r>
              <a:rPr lang="ru-RU" sz="2000" dirty="0">
                <a:solidFill>
                  <a:schemeClr val="bg1"/>
                </a:solidFill>
              </a:rPr>
              <a:t>Цельсию.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>
                <a:solidFill>
                  <a:schemeClr val="bg1"/>
                </a:solidFill>
              </a:rPr>
              <a:t>Короче, так жарко, 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>
                <a:solidFill>
                  <a:schemeClr val="bg1"/>
                </a:solidFill>
              </a:rPr>
              <a:t>что можно повеситься.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 Да и </a:t>
            </a:r>
            <a:r>
              <a:rPr lang="ru-RU" sz="2000" dirty="0" smtClean="0">
                <a:solidFill>
                  <a:schemeClr val="bg1"/>
                </a:solidFill>
              </a:rPr>
              <a:t>не </a:t>
            </a:r>
            <a:r>
              <a:rPr lang="ru-RU" sz="2000" dirty="0">
                <a:solidFill>
                  <a:schemeClr val="bg1"/>
                </a:solidFill>
              </a:rPr>
              <a:t>может  </a:t>
            </a:r>
            <a:r>
              <a:rPr lang="ru-RU" sz="2000" dirty="0" smtClean="0">
                <a:solidFill>
                  <a:schemeClr val="bg1"/>
                </a:solidFill>
              </a:rPr>
              <a:t>там </a:t>
            </a:r>
            <a:r>
              <a:rPr lang="ru-RU" sz="2000" dirty="0">
                <a:solidFill>
                  <a:schemeClr val="bg1"/>
                </a:solidFill>
              </a:rPr>
              <a:t>быть </a:t>
            </a:r>
            <a:r>
              <a:rPr lang="ru-RU" sz="2000" dirty="0" smtClean="0">
                <a:solidFill>
                  <a:schemeClr val="bg1"/>
                </a:solidFill>
              </a:rPr>
              <a:t>по-другому</a:t>
            </a:r>
            <a:r>
              <a:rPr lang="ru-RU" sz="2000" dirty="0">
                <a:solidFill>
                  <a:schemeClr val="bg1"/>
                </a:solidFill>
              </a:rPr>
              <a:t>.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 Это  </a:t>
            </a:r>
            <a:r>
              <a:rPr lang="ru-RU" sz="2000" dirty="0" smtClean="0">
                <a:solidFill>
                  <a:schemeClr val="bg1"/>
                </a:solidFill>
              </a:rPr>
              <a:t>походу  </a:t>
            </a:r>
            <a:r>
              <a:rPr lang="ru-RU" sz="2000" dirty="0">
                <a:solidFill>
                  <a:schemeClr val="bg1"/>
                </a:solidFill>
              </a:rPr>
              <a:t>известно </a:t>
            </a:r>
            <a:r>
              <a:rPr lang="ru-RU" sz="2000" dirty="0" smtClean="0">
                <a:solidFill>
                  <a:schemeClr val="bg1"/>
                </a:solidFill>
              </a:rPr>
              <a:t>любому</a:t>
            </a:r>
            <a:r>
              <a:rPr lang="ru-RU" sz="2000" dirty="0">
                <a:solidFill>
                  <a:schemeClr val="bg1"/>
                </a:solidFill>
              </a:rPr>
              <a:t>: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 Венера  </a:t>
            </a:r>
            <a:r>
              <a:rPr lang="ru-RU" sz="2000" dirty="0" smtClean="0">
                <a:solidFill>
                  <a:schemeClr val="bg1"/>
                </a:solidFill>
              </a:rPr>
              <a:t>вторая  </a:t>
            </a:r>
            <a:r>
              <a:rPr lang="ru-RU" sz="2000" dirty="0">
                <a:solidFill>
                  <a:schemeClr val="bg1"/>
                </a:solidFill>
              </a:rPr>
              <a:t>от Солнца </a:t>
            </a:r>
            <a:r>
              <a:rPr lang="ru-RU" sz="2000" dirty="0" smtClean="0">
                <a:solidFill>
                  <a:schemeClr val="bg1"/>
                </a:solidFill>
              </a:rPr>
              <a:t>планета</a:t>
            </a:r>
            <a:r>
              <a:rPr lang="ru-RU" sz="2000" dirty="0">
                <a:solidFill>
                  <a:schemeClr val="bg1"/>
                </a:solidFill>
              </a:rPr>
              <a:t>.</a:t>
            </a:r>
            <a:br>
              <a:rPr lang="ru-RU" sz="2000" dirty="0">
                <a:solidFill>
                  <a:schemeClr val="bg1"/>
                </a:solidFill>
              </a:rPr>
            </a:br>
            <a:r>
              <a:rPr lang="ru-RU" sz="2000" dirty="0">
                <a:solidFill>
                  <a:schemeClr val="bg1"/>
                </a:solidFill>
              </a:rPr>
              <a:t> С Земли она — 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>
                <a:solidFill>
                  <a:schemeClr val="bg1"/>
                </a:solidFill>
              </a:rPr>
              <a:t>ярко-белого цвета.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16400"/>
            <a:ext cx="19511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Венера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62440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1321</TotalTime>
  <Words>297</Words>
  <Application>Microsoft Office PowerPoint</Application>
  <PresentationFormat>Экран (4:3)</PresentationFormat>
  <Paragraphs>77</Paragraphs>
  <Slides>28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3" baseType="lpstr">
      <vt:lpstr>Andalus</vt:lpstr>
      <vt:lpstr>Angsana New</vt:lpstr>
      <vt:lpstr>Arial</vt:lpstr>
      <vt:lpstr>Calibri</vt:lpstr>
      <vt:lpstr>Оформление по умолчанию</vt:lpstr>
      <vt:lpstr>ПРЕЗЕНТАЦИЯ  для детей   дошкольного возраста «Путешествие в космос»</vt:lpstr>
      <vt:lpstr>Цель презентации:</vt:lpstr>
      <vt:lpstr>Презентация PowerPoint</vt:lpstr>
      <vt:lpstr>Презентация PowerPoint</vt:lpstr>
      <vt:lpstr>Презентация PowerPoint</vt:lpstr>
      <vt:lpstr>Презентация PowerPoint</vt:lpstr>
      <vt:lpstr>Путь  движения  планет  называется - ОРБИТОЙ 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Физкультминутка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КОНЕЦ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Богачева</cp:lastModifiedBy>
  <cp:revision>82</cp:revision>
  <dcterms:created xsi:type="dcterms:W3CDTF">2011-06-25T08:56:52Z</dcterms:created>
  <dcterms:modified xsi:type="dcterms:W3CDTF">2022-04-12T15:36:32Z</dcterms:modified>
</cp:coreProperties>
</file>