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804" r:id="rId9"/>
    <p:sldMasterId id="2147483816" r:id="rId10"/>
    <p:sldMasterId id="2147483828" r:id="rId11"/>
  </p:sldMasterIdLst>
  <p:sldIdLst>
    <p:sldId id="256" r:id="rId12"/>
    <p:sldId id="278" r:id="rId13"/>
    <p:sldId id="279" r:id="rId14"/>
    <p:sldId id="277" r:id="rId15"/>
    <p:sldId id="276" r:id="rId16"/>
    <p:sldId id="274" r:id="rId17"/>
    <p:sldId id="257" r:id="rId18"/>
    <p:sldId id="258" r:id="rId19"/>
    <p:sldId id="259" r:id="rId20"/>
    <p:sldId id="260" r:id="rId21"/>
    <p:sldId id="261" r:id="rId22"/>
    <p:sldId id="262" r:id="rId23"/>
    <p:sldId id="267" r:id="rId24"/>
    <p:sldId id="268" r:id="rId25"/>
    <p:sldId id="269" r:id="rId26"/>
    <p:sldId id="263" r:id="rId27"/>
    <p:sldId id="26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17"/>
    <a:srgbClr val="009A46"/>
    <a:srgbClr val="007A37"/>
    <a:srgbClr val="64CE3A"/>
    <a:srgbClr val="87CB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58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8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18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79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1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56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35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6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0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37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9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9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9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23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7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48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5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1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60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3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16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95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8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9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5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0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0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22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38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3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7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54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3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8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9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5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0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0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22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38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3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7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54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3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8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9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5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0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0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22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38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3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7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54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6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32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6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0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59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4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57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3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92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93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7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50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9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99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1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0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7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0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9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73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1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78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50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9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99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1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0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7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0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9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73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1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78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50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9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99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1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0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7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0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9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73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1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78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58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8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18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79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1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56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35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64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0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37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9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0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58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493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493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493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9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51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51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51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0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9.gif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11.png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gif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gif"/><Relationship Id="rId4" Type="http://schemas.openxmlformats.org/officeDocument/2006/relationships/image" Target="../media/image29.jpeg"/><Relationship Id="rId9" Type="http://schemas.openxmlformats.org/officeDocument/2006/relationships/image" Target="../media/image34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png"/><Relationship Id="rId7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gif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5552" y="1916832"/>
            <a:ext cx="8640960" cy="224139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Шумовой оркестр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шумим, звеним, играем»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877272"/>
            <a:ext cx="3096344" cy="910952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</a:t>
            </a:r>
          </a:p>
          <a:p>
            <a:pPr algn="r">
              <a:spcBef>
                <a:spcPts val="0"/>
              </a:spcBef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Балакина Р.А.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5046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днс\Desktop\Учитель года 2017\Мастер - класс\металлофо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7940" y="877628"/>
            <a:ext cx="2648198" cy="174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днс\Desktop\Учитель года 2017\Мастер - класс\6 кад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223" y="220220"/>
            <a:ext cx="3240360" cy="306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нс\Desktop\Учитель года 2017\Мастер - класс\7 кад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089" y="3487800"/>
            <a:ext cx="3071409" cy="289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днс\Desktop\Учитель года 2017\Мастер - класс\кр валдай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367941" y="3933056"/>
            <a:ext cx="1686505" cy="16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днс\Desktop\Учитель года 2017\Мастер - класс\вал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300192" y="3713861"/>
            <a:ext cx="958962" cy="1917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48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нс\Desktop\Учитель года 2017\Мастер - класс\8 кад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17332"/>
            <a:ext cx="3168352" cy="310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днс\Desktop\Учитель года 2017\Мастер - класс\металлофон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295185"/>
            <a:ext cx="2648198" cy="174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днс\Desktop\Учитель года 2017\Мастер - класс\ложки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4271" y="1882035"/>
            <a:ext cx="13335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днс\Desktop\Учитель года 2017\Мастер - класс\треуг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872" y="2295185"/>
            <a:ext cx="1643419" cy="15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88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306" y="4324252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605" y="4340915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916" y="4366457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нс\Desktop\Учитель года 2017\Мастер - класс\г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49992"/>
            <a:ext cx="421957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502933" y="2778281"/>
            <a:ext cx="1821207" cy="1752807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080989" y="2751870"/>
            <a:ext cx="1803653" cy="1754535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653472" y="2741650"/>
            <a:ext cx="1752425" cy="1789438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699792" y="3406636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520573" y="3194003"/>
            <a:ext cx="924483" cy="884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413536" y="3387703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582608" y="3336610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894888" y="3348303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104385" y="2759965"/>
            <a:ext cx="1821207" cy="1752807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552746" y="3186771"/>
            <a:ext cx="924483" cy="884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29484" y="149827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Музыкально-двигательные упражнения</a:t>
            </a:r>
          </a:p>
        </p:txBody>
      </p:sp>
    </p:spTree>
    <p:extLst>
      <p:ext uri="{BB962C8B-B14F-4D97-AF65-F5344CB8AC3E}">
        <p14:creationId xmlns:p14="http://schemas.microsoft.com/office/powerpoint/2010/main" val="11494854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  <p:bldP spid="3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306" y="4324252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605" y="4340915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916" y="4366457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нс\Desktop\Учитель года 2017\Мастер - класс\г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49992"/>
            <a:ext cx="421957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502933" y="2778281"/>
            <a:ext cx="1821207" cy="1752807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080989" y="2751870"/>
            <a:ext cx="1803653" cy="1754535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653472" y="2741650"/>
            <a:ext cx="1752425" cy="1789438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699792" y="3406636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072913" y="3175585"/>
            <a:ext cx="924483" cy="884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413536" y="3387703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034527" y="3369386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291577" y="3369386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104385" y="2759965"/>
            <a:ext cx="1821207" cy="1752807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7552746" y="3186771"/>
            <a:ext cx="924483" cy="884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85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306" y="4324252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Овал 27"/>
          <p:cNvSpPr/>
          <p:nvPr/>
        </p:nvSpPr>
        <p:spPr>
          <a:xfrm>
            <a:off x="7104385" y="2759965"/>
            <a:ext cx="1821207" cy="1752807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605" y="4340915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916" y="4366457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нс\Desktop\Учитель года 2017\Мастер - класс\г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49992"/>
            <a:ext cx="421957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502933" y="2778281"/>
            <a:ext cx="1821207" cy="1752807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080989" y="2751870"/>
            <a:ext cx="1803653" cy="1754535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653472" y="2741650"/>
            <a:ext cx="1752425" cy="1789438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226403" y="3345387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520573" y="3194003"/>
            <a:ext cx="924483" cy="884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7510932" y="3335856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582608" y="3336610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894888" y="3348303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2951294" y="3160472"/>
            <a:ext cx="924483" cy="884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85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306" y="4324252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605" y="4340915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днс\Desktop\Учитель года 2017\Мастер - класс\г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916" y="4366457"/>
            <a:ext cx="14859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днс\Desktop\Учитель года 2017\Мастер - класс\г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49992"/>
            <a:ext cx="421957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502933" y="2778281"/>
            <a:ext cx="1821207" cy="1752807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080989" y="2751870"/>
            <a:ext cx="1803653" cy="1754535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653472" y="2741650"/>
            <a:ext cx="1752425" cy="1789438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034527" y="3336610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951294" y="3153096"/>
            <a:ext cx="924483" cy="884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291577" y="3328480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582608" y="3336610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894888" y="3348303"/>
            <a:ext cx="504056" cy="53396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104385" y="2759965"/>
            <a:ext cx="1821207" cy="1752807"/>
          </a:xfrm>
          <a:prstGeom prst="ellipse">
            <a:avLst/>
          </a:prstGeom>
          <a:solidFill>
            <a:srgbClr val="64CE3A"/>
          </a:solidFill>
          <a:ln>
            <a:solidFill>
              <a:srgbClr val="003217">
                <a:alpha val="4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7552746" y="3186771"/>
            <a:ext cx="924483" cy="884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853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нс\Desktop\Учитель года 2017\Мастер - класс\черный ко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6840760" cy="359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7" name="Picture 3" descr="C:\Users\днс\Desktop\Учитель года 2017\Мастер - класс\мар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816" y="3729321"/>
            <a:ext cx="2309731" cy="230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днс\Desktop\Учитель года 2017\Мастер - класс\Дудочка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4092">
            <a:off x="3181234" y="3882688"/>
            <a:ext cx="1667803" cy="1205442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днс\Desktop\Учитель года 2017\Мастер - класс\тамбурин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219212"/>
            <a:ext cx="1123711" cy="120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днс\Desktop\Учитель года 2017\Мастер - класс\металлофон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770679"/>
            <a:ext cx="3132348" cy="171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днс\Desktop\Учитель года 2017\Мастер - класс\Дудочка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4092">
            <a:off x="478383" y="3817210"/>
            <a:ext cx="1736760" cy="1255282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днс\Desktop\Учитель года 2017\Мастер - класс\Дудочка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4092">
            <a:off x="1917705" y="3900171"/>
            <a:ext cx="1619424" cy="1170475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нс\Desktop\Учитель года 2017\Мастер - класс\б.g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92403">
            <a:off x="6784518" y="3635963"/>
            <a:ext cx="1989884" cy="198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" y="35913"/>
            <a:ext cx="8892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музыкальных инструментах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4854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564904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ea typeface="+mj-ea"/>
                <a:cs typeface="+mj-cs"/>
              </a:rPr>
              <a:t>Любителями и знатоками музыки не рождаются, </a:t>
            </a:r>
            <a:r>
              <a:rPr lang="ru-RU" sz="3600" b="1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ea typeface="+mj-ea"/>
                <a:cs typeface="+mj-cs"/>
              </a:rPr>
              <a:t>а </a:t>
            </a:r>
            <a:r>
              <a:rPr lang="ru-RU" sz="3600" b="1" kern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ea typeface="+mj-ea"/>
                <a:cs typeface="+mj-cs"/>
              </a:rPr>
              <a:t>становятся</a:t>
            </a:r>
            <a:r>
              <a:rPr lang="ru-RU" sz="3600" b="1" kern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ea typeface="+mj-ea"/>
                <a:cs typeface="+mj-cs"/>
              </a:rPr>
              <a:t>… </a:t>
            </a:r>
          </a:p>
          <a:p>
            <a:pPr algn="r"/>
            <a:r>
              <a:rPr lang="ru-RU" sz="4000" b="1" kern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ea typeface="+mj-ea"/>
                <a:cs typeface="+mj-cs"/>
              </a:rPr>
              <a:t/>
            </a:r>
            <a:br>
              <a:rPr lang="ru-RU" sz="4000" b="1" kern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ea typeface="+mj-ea"/>
                <a:cs typeface="+mj-cs"/>
              </a:rPr>
            </a:br>
            <a:r>
              <a:rPr lang="ru-RU" sz="3200" b="1" kern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  <a:ea typeface="+mj-ea"/>
                <a:cs typeface="+mj-cs"/>
              </a:rPr>
              <a:t>Д. Шостакович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494854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188640"/>
            <a:ext cx="3240360" cy="122413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24936" cy="3888432"/>
          </a:xfrm>
        </p:spPr>
        <p:txBody>
          <a:bodyPr>
            <a:noAutofit/>
          </a:bodyPr>
          <a:lstStyle/>
          <a:p>
            <a:pPr marL="342900" lvl="0" indent="-3429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Познакомить </a:t>
            </a:r>
            <a:r>
              <a:rPr lang="ru-RU" sz="2400" dirty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участников мастер-класса с методами и приёмами, применяемыми на музыкальных </a:t>
            </a:r>
            <a:r>
              <a:rPr lang="ru-RU" sz="2400" dirty="0" smtClean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занятиях.</a:t>
            </a:r>
          </a:p>
          <a:p>
            <a:pPr lvl="0" algn="just">
              <a:spcBef>
                <a:spcPts val="0"/>
              </a:spcBef>
            </a:pPr>
            <a:endParaRPr lang="ru-RU" sz="2400" dirty="0" smtClean="0">
              <a:solidFill>
                <a:srgbClr val="002060"/>
              </a:solidFill>
              <a:latin typeface="Arial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Helvetica Neue"/>
              </a:rPr>
              <a:t>Убедить </a:t>
            </a:r>
            <a:r>
              <a:rPr lang="ru-RU" sz="2400" dirty="0">
                <a:solidFill>
                  <a:srgbClr val="002060"/>
                </a:solidFill>
                <a:latin typeface="Helvetica Neue"/>
              </a:rPr>
              <a:t>педагогов в важности и целесообразности развития ритмического чувства у детей дошкольного </a:t>
            </a:r>
            <a:r>
              <a:rPr lang="ru-RU" sz="2400" dirty="0" smtClean="0">
                <a:solidFill>
                  <a:srgbClr val="002060"/>
                </a:solidFill>
                <a:latin typeface="Helvetica Neue"/>
              </a:rPr>
              <a:t>возраста.</a:t>
            </a:r>
          </a:p>
          <a:p>
            <a:pPr lvl="0" algn="just">
              <a:spcBef>
                <a:spcPts val="0"/>
              </a:spcBef>
            </a:pPr>
            <a:endParaRPr lang="ru-RU" sz="2400" dirty="0" smtClean="0">
              <a:solidFill>
                <a:srgbClr val="002060"/>
              </a:solidFill>
              <a:latin typeface="Arial"/>
              <a:ea typeface="Times New Roman"/>
              <a:cs typeface="Times New Roman"/>
            </a:endParaRPr>
          </a:p>
          <a:p>
            <a:pPr marL="342900" lvl="0" indent="-342900" algn="just"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Повысить </a:t>
            </a:r>
            <a:r>
              <a:rPr lang="ru-RU" sz="2400" dirty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уровень профессиональной компетентности педагогов, их мотивацию на системное </a:t>
            </a:r>
            <a:r>
              <a:rPr lang="ru-RU" sz="2400" dirty="0" smtClean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использование   элементарного </a:t>
            </a:r>
            <a:r>
              <a:rPr lang="ru-RU" sz="2400" dirty="0" err="1" smtClean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музицирования</a:t>
            </a:r>
            <a:r>
              <a:rPr lang="ru-RU" sz="2400" dirty="0" smtClean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 в </a:t>
            </a:r>
            <a:r>
              <a:rPr lang="ru-RU" sz="2400" dirty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практике. </a:t>
            </a:r>
            <a:r>
              <a:rPr lang="ru-RU" sz="2400" dirty="0">
                <a:solidFill>
                  <a:srgbClr val="002060"/>
                </a:solidFill>
                <a:latin typeface="Helvetica Neue"/>
              </a:rPr>
              <a:t>  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57638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нс\Desktop\К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75375">
            <a:off x="1339047" y="575921"/>
            <a:ext cx="2994791" cy="429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нс\Desktop\Учитель года 2017\Мастер - класс\Ритм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92479">
            <a:off x="4269187" y="1242289"/>
            <a:ext cx="2905482" cy="412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8050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8765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уголки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207" y="4290429"/>
            <a:ext cx="3525468" cy="24723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248" y="1850390"/>
            <a:ext cx="3532427" cy="22986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060848"/>
            <a:ext cx="4839916" cy="311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59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1247658"/>
            <a:ext cx="2592288" cy="99412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Этапы: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1771518"/>
            <a:ext cx="2497266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упражнения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4" y="2924944"/>
            <a:ext cx="2519835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Поэтическое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музицирование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67944" y="4105169"/>
            <a:ext cx="2470867" cy="129614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Музыкально-двигательные упражнения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5269854"/>
            <a:ext cx="2592288" cy="124218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детских музыкальных инструментах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059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245" y="181553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Поэтическое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музицирование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316808"/>
            <a:ext cx="1800200" cy="504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Трещотка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Picture 5" descr="C:\Users\днс\Desktop\Учитель года 2017\Мастер - класс\ложки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1555824"/>
            <a:ext cx="844988" cy="137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7225445" y="2737568"/>
            <a:ext cx="2018818" cy="580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Деревянные</a:t>
            </a:r>
            <a:endParaRPr lang="ru-RU" sz="2000" dirty="0">
              <a:solidFill>
                <a:srgbClr val="002060"/>
              </a:solidFill>
            </a:endParaRPr>
          </a:p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ложки </a:t>
            </a:r>
          </a:p>
        </p:txBody>
      </p:sp>
      <p:pic>
        <p:nvPicPr>
          <p:cNvPr id="7" name="Picture 4" descr="C:\Users\днс\Desktop\Учитель года 2017\Мастер - класс\металлофон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3440" y="3883435"/>
            <a:ext cx="2088232" cy="1379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3530929" y="5150613"/>
            <a:ext cx="210648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Металлофон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Picture 3" descr="C:\Users\днс\Desktop\Учитель года 2017\Мастер - класс\кр валдай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084168" y="3929100"/>
            <a:ext cx="1152128" cy="1160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днс\Desktop\Учитель года 2017\Мастер - класс\вал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7145818" y="3826455"/>
            <a:ext cx="628459" cy="1256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4387710" y="3066508"/>
            <a:ext cx="2032545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Хрустальный колокольчик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5741672" y="4902477"/>
            <a:ext cx="2573181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Валдайские колокольчики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4" name="Picture 4" descr="C:\Users\днс\Desktop\Учитель года 2017\Мастер - класс\треуг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414" y="4229088"/>
            <a:ext cx="1643419" cy="15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бъект 2"/>
          <p:cNvSpPr txBox="1">
            <a:spLocks/>
          </p:cNvSpPr>
          <p:nvPr/>
        </p:nvSpPr>
        <p:spPr>
          <a:xfrm>
            <a:off x="1331640" y="5745275"/>
            <a:ext cx="210648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Треугольник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846768" y="1009744"/>
            <a:ext cx="5412123" cy="657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«Курочка Ряба»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днс\Desktop\Учитель года 2017\Мастер - класс\Рис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0510" y="1552936"/>
            <a:ext cx="886943" cy="165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нс\Desktop\Учитель года 2017\Мастер - класс\трещ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750" y="1338420"/>
            <a:ext cx="2488035" cy="248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997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12" grpId="0"/>
      <p:bldP spid="13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нс\Desktop\Учитель года 2017\Мастер - класс\1 кад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356992"/>
            <a:ext cx="3168352" cy="3094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нс\Desktop\Учитель года 2017\Мастер - класс\8 кад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6034"/>
            <a:ext cx="3046630" cy="298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нс\Desktop\Учитель года 2017\Мастер - класс\ложки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823380"/>
            <a:ext cx="13335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днс\Desktop\Учитель года 2017\Мастер - класс\трещ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651" y="331452"/>
            <a:ext cx="3025540" cy="302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9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нс\Desktop\Учитель года 2017\Мастер - класс\2 кад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015830" cy="300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днс\Desktop\Учитель года 2017\Мастер - класс\ложки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4319" y="609576"/>
            <a:ext cx="13335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нс\Desktop\Учитель года 2017\Мастер - класс\3 кад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045" y="3346259"/>
            <a:ext cx="3160915" cy="300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нс\Desktop\Учитель года 2017\Мастер - класс\металлофон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816151"/>
            <a:ext cx="2648198" cy="174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днс\Desktop\Учитель года 2017\Мастер - класс\металлофон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7388" y="3789040"/>
            <a:ext cx="2648198" cy="174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9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нс\Desktop\Учитель года 2017\Мастер - класс\4 кад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062089" cy="309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нс\Desktop\Учитель года 2017\Мастер - класс\5 кад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241" y="3429000"/>
            <a:ext cx="3168352" cy="293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днс\Desktop\Учитель года 2017\Мастер - класс\металлофон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863692"/>
            <a:ext cx="2648198" cy="174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2326" y="3429000"/>
            <a:ext cx="1224136" cy="228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9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101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17</vt:i4>
      </vt:variant>
    </vt:vector>
  </HeadingPairs>
  <TitlesOfParts>
    <vt:vector size="33" baseType="lpstr">
      <vt:lpstr>Arial</vt:lpstr>
      <vt:lpstr>Calibri</vt:lpstr>
      <vt:lpstr>Helvetica Neue</vt:lpstr>
      <vt:lpstr>Times New Roman</vt:lpstr>
      <vt:lpstr>Wingdings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13_Тема Office</vt:lpstr>
      <vt:lpstr>14_Тема Office</vt:lpstr>
      <vt:lpstr>8_Тема Office</vt:lpstr>
      <vt:lpstr>Мастер – класс Шумовой оркестр «Мы шумим, звеним, играем»</vt:lpstr>
      <vt:lpstr>Задачи:</vt:lpstr>
      <vt:lpstr>Презентация PowerPoint</vt:lpstr>
      <vt:lpstr>Музыкальные уголки</vt:lpstr>
      <vt:lpstr>Этапы:</vt:lpstr>
      <vt:lpstr>Поэтическое музицирование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«Учимся играя»</dc:title>
  <dc:creator>днс</dc:creator>
  <cp:lastModifiedBy>MoiHome</cp:lastModifiedBy>
  <cp:revision>42</cp:revision>
  <dcterms:created xsi:type="dcterms:W3CDTF">2017-02-14T14:54:34Z</dcterms:created>
  <dcterms:modified xsi:type="dcterms:W3CDTF">2022-04-08T16:46:49Z</dcterms:modified>
</cp:coreProperties>
</file>