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4" r:id="rId1"/>
    <p:sldMasterId id="2147483968" r:id="rId2"/>
    <p:sldMasterId id="2147483992" r:id="rId3"/>
    <p:sldMasterId id="2147484016" r:id="rId4"/>
    <p:sldMasterId id="2147484028" r:id="rId5"/>
  </p:sldMasterIdLst>
  <p:notesMasterIdLst>
    <p:notesMasterId r:id="rId25"/>
  </p:notesMasterIdLst>
  <p:sldIdLst>
    <p:sldId id="326" r:id="rId6"/>
    <p:sldId id="347" r:id="rId7"/>
    <p:sldId id="348" r:id="rId8"/>
    <p:sldId id="349" r:id="rId9"/>
    <p:sldId id="343" r:id="rId10"/>
    <p:sldId id="329" r:id="rId11"/>
    <p:sldId id="350" r:id="rId12"/>
    <p:sldId id="330" r:id="rId13"/>
    <p:sldId id="345" r:id="rId14"/>
    <p:sldId id="318" r:id="rId15"/>
    <p:sldId id="344" r:id="rId16"/>
    <p:sldId id="310" r:id="rId17"/>
    <p:sldId id="322" r:id="rId18"/>
    <p:sldId id="324" r:id="rId19"/>
    <p:sldId id="317" r:id="rId20"/>
    <p:sldId id="276" r:id="rId21"/>
    <p:sldId id="277" r:id="rId22"/>
    <p:sldId id="340" r:id="rId23"/>
    <p:sldId id="34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FF0000"/>
    <a:srgbClr val="CC0000"/>
    <a:srgbClr val="0000CC"/>
    <a:srgbClr val="0000FF"/>
    <a:srgbClr val="006600"/>
    <a:srgbClr val="A50021"/>
    <a:srgbClr val="000066"/>
    <a:srgbClr val="66FF66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24" autoAdjust="0"/>
    <p:restoredTop sz="94624" autoAdjust="0"/>
  </p:normalViewPr>
  <p:slideViewPr>
    <p:cSldViewPr>
      <p:cViewPr>
        <p:scale>
          <a:sx n="118" d="100"/>
          <a:sy n="118" d="100"/>
        </p:scale>
        <p:origin x="-126" y="7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5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775425-8556-4DB7-A4DF-1376C3468254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87F296-ED0C-48F7-8306-2409E3722A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825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1059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1264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FFFFFF"/>
                </a:solidFill>
              </a:rPr>
              <a:t>www.themegallery.com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DB761A-3483-48CC-8AB1-6546B7A084DB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1731782"/>
      </p:ext>
    </p:extLst>
  </p:cSld>
  <p:clrMapOvr>
    <a:masterClrMapping/>
  </p:clrMapOvr>
  <p:hf sldNum="0"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www.themegallery.com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A0D5AE-A3BD-484F-A607-6CD47F8F5A8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358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www.themegallery.com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3B9F61-E11E-4B44-9921-814BC88AD58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7445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FFFFFF"/>
                </a:solidFill>
              </a:rPr>
              <a:t>www.themegallery.com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DB761A-3483-48CC-8AB1-6546B7A084DB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1731782"/>
      </p:ext>
    </p:extLst>
  </p:cSld>
  <p:clrMapOvr>
    <a:masterClrMapping/>
  </p:clrMapOvr>
  <p:hf sldNum="0"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www.themegallery.com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0FC6E4-E5EC-4221-9C87-A2B2D1813B8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5036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www.themegallery.com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43FB29-3BC0-4A30-98BB-CD41A917E383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9608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www.themegallery.com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0D6A04-4BB2-4D43-9049-DC315860A92D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56085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FFFFFF"/>
                </a:solidFill>
              </a:rPr>
              <a:t>www.themegallery.com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DB761A-3483-48CC-8AB1-6546B7A084DB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125936"/>
      </p:ext>
    </p:extLst>
  </p:cSld>
  <p:clrMapOvr>
    <a:masterClrMapping/>
  </p:clrMapOvr>
  <p:hf sldNum="0"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www.themegallery.com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8C5F3E-25BB-46B7-B069-B1FD9DBC9C6F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1101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www.themegallery.com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45359E-DDFD-4F99-84D6-655A2013E257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2188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www.themegallery.com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82FFF8-73D4-49BE-BD24-19D7FE3CE42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566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www.themegallery.com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0FC6E4-E5EC-4221-9C87-A2B2D1813B8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5036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www.themegallery.com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655F19-6236-4D98-9CC3-D451B9AAC34E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2293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www.themegallery.com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A0D5AE-A3BD-484F-A607-6CD47F8F5A8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3583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www.themegallery.com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3B9F61-E11E-4B44-9921-814BC88AD58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7445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FFFFFF"/>
                </a:solidFill>
              </a:rPr>
              <a:t>www.themegallery.com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DB761A-3483-48CC-8AB1-6546B7A084DB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1731782"/>
      </p:ext>
    </p:extLst>
  </p:cSld>
  <p:clrMapOvr>
    <a:masterClrMapping/>
  </p:clrMapOvr>
  <p:hf sldNum="0" hd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www.themegallery.com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0FC6E4-E5EC-4221-9C87-A2B2D1813B8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5036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www.themegallery.com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43FB29-3BC0-4A30-98BB-CD41A917E383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96080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www.themegallery.com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0D6A04-4BB2-4D43-9049-DC315860A92D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560856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FFFFFF"/>
                </a:solidFill>
              </a:rPr>
              <a:t>www.themegallery.com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DB761A-3483-48CC-8AB1-6546B7A084DB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125936"/>
      </p:ext>
    </p:extLst>
  </p:cSld>
  <p:clrMapOvr>
    <a:masterClrMapping/>
  </p:clrMapOvr>
  <p:hf sldNum="0" hd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www.themegallery.com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8C5F3E-25BB-46B7-B069-B1FD9DBC9C6F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1101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www.themegallery.com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45359E-DDFD-4F99-84D6-655A2013E257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218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www.themegallery.com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43FB29-3BC0-4A30-98BB-CD41A917E383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9608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www.themegallery.com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82FFF8-73D4-49BE-BD24-19D7FE3CE42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5662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www.themegallery.com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655F19-6236-4D98-9CC3-D451B9AAC34E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22937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www.themegallery.com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A0D5AE-A3BD-484F-A607-6CD47F8F5A8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3583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www.themegallery.com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3B9F61-E11E-4B44-9921-814BC88AD58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74459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FFFFFF"/>
                </a:solidFill>
              </a:rPr>
              <a:t>www.themegallery.com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DB761A-3483-48CC-8AB1-6546B7A084DB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1731782"/>
      </p:ext>
    </p:extLst>
  </p:cSld>
  <p:clrMapOvr>
    <a:masterClrMapping/>
  </p:clrMapOvr>
  <p:hf sldNum="0" hd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www.themegallery.com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0FC6E4-E5EC-4221-9C87-A2B2D1813B8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50365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www.themegallery.com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43FB29-3BC0-4A30-98BB-CD41A917E383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96080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www.themegallery.com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0D6A04-4BB2-4D43-9049-DC315860A92D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560856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FFFFFF"/>
                </a:solidFill>
              </a:rPr>
              <a:t>www.themegallery.com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DB761A-3483-48CC-8AB1-6546B7A084DB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125936"/>
      </p:ext>
    </p:extLst>
  </p:cSld>
  <p:clrMapOvr>
    <a:masterClrMapping/>
  </p:clrMapOvr>
  <p:hf sldNum="0" hd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www.themegallery.com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8C5F3E-25BB-46B7-B069-B1FD9DBC9C6F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110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www.themegallery.com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0D6A04-4BB2-4D43-9049-DC315860A92D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560856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www.themegallery.com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45359E-DDFD-4F99-84D6-655A2013E257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21881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www.themegallery.com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82FFF8-73D4-49BE-BD24-19D7FE3CE42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56624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www.themegallery.com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655F19-6236-4D98-9CC3-D451B9AAC34E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22937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www.themegallery.com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A0D5AE-A3BD-484F-A607-6CD47F8F5A8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35834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www.themegallery.com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3B9F61-E11E-4B44-9921-814BC88AD58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7445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3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3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FFFFFF"/>
                </a:solidFill>
              </a:rPr>
              <a:t>www.themegallery.com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DB761A-3483-48CC-8AB1-6546B7A084DB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hf sldNum="0" hd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www.themegallery.com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AF0FC6E4-E5EC-4221-9C87-A2B2D1813B8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3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www.themegallery.com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43FB29-3BC0-4A30-98BB-CD41A917E383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6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www.themegallery.com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0D6A04-4BB2-4D43-9049-DC315860A92D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1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49"/>
            <a:ext cx="4290556" cy="639763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7" y="666749"/>
            <a:ext cx="4292241" cy="639763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FFFFFF"/>
                </a:solidFill>
              </a:rPr>
              <a:t>www.themegallery.com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DB761A-3483-48CC-8AB1-6546B7A084DB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FFFFFF"/>
                </a:solidFill>
              </a:rPr>
              <a:t>www.themegallery.com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DB761A-3483-48CC-8AB1-6546B7A084DB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125936"/>
      </p:ext>
    </p:extLst>
  </p:cSld>
  <p:clrMapOvr>
    <a:masterClrMapping/>
  </p:clrMapOvr>
  <p:hf sldNum="0" hd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www.themegallery.com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8C5F3E-25BB-46B7-B069-B1FD9DBC9C6F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www.themegallery.com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45359E-DDFD-4F99-84D6-655A2013E257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1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2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www.themegallery.com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82FFF8-73D4-49BE-BD24-19D7FE3CE42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5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www.themegallery.com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655F19-6236-4D98-9CC3-D451B9AAC34E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1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www.themegallery.com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A0D5AE-A3BD-484F-A607-6CD47F8F5A8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www.themegallery.com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3B9F61-E11E-4B44-9921-814BC88AD58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www.themegallery.com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8C5F3E-25BB-46B7-B069-B1FD9DBC9C6F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110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www.themegallery.com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45359E-DDFD-4F99-84D6-655A2013E257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218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www.themegallery.com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82FFF8-73D4-49BE-BD24-19D7FE3CE42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566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www.themegallery.com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655F19-6236-4D98-9CC3-D451B9AAC34E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229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FFFFFF"/>
                </a:solidFill>
              </a:rPr>
              <a:t>www.themegallery.com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DB761A-3483-48CC-8AB1-6546B7A084DB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314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  <p:sldLayoutId id="2147483947" r:id="rId3"/>
    <p:sldLayoutId id="2147483948" r:id="rId4"/>
    <p:sldLayoutId id="2147483949" r:id="rId5"/>
    <p:sldLayoutId id="2147483950" r:id="rId6"/>
    <p:sldLayoutId id="2147483951" r:id="rId7"/>
    <p:sldLayoutId id="2147483952" r:id="rId8"/>
    <p:sldLayoutId id="2147483953" r:id="rId9"/>
    <p:sldLayoutId id="2147483954" r:id="rId10"/>
    <p:sldLayoutId id="2147483955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FFFFFF"/>
                </a:solidFill>
              </a:rPr>
              <a:t>www.themegallery.com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DB761A-3483-48CC-8AB1-6546B7A084DB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314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9" r:id="rId1"/>
    <p:sldLayoutId id="2147483970" r:id="rId2"/>
    <p:sldLayoutId id="2147483971" r:id="rId3"/>
    <p:sldLayoutId id="2147483972" r:id="rId4"/>
    <p:sldLayoutId id="2147483973" r:id="rId5"/>
    <p:sldLayoutId id="2147483974" r:id="rId6"/>
    <p:sldLayoutId id="2147483975" r:id="rId7"/>
    <p:sldLayoutId id="2147483976" r:id="rId8"/>
    <p:sldLayoutId id="2147483977" r:id="rId9"/>
    <p:sldLayoutId id="2147483978" r:id="rId10"/>
    <p:sldLayoutId id="214748397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FFFFFF"/>
                </a:solidFill>
              </a:rPr>
              <a:t>www.themegallery.com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DB761A-3483-48CC-8AB1-6546B7A084DB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314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3" r:id="rId1"/>
    <p:sldLayoutId id="2147483994" r:id="rId2"/>
    <p:sldLayoutId id="2147483995" r:id="rId3"/>
    <p:sldLayoutId id="2147483996" r:id="rId4"/>
    <p:sldLayoutId id="2147483997" r:id="rId5"/>
    <p:sldLayoutId id="2147483998" r:id="rId6"/>
    <p:sldLayoutId id="2147483999" r:id="rId7"/>
    <p:sldLayoutId id="2147484000" r:id="rId8"/>
    <p:sldLayoutId id="2147484001" r:id="rId9"/>
    <p:sldLayoutId id="2147484002" r:id="rId10"/>
    <p:sldLayoutId id="2147484003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FFFFFF"/>
                </a:solidFill>
              </a:rPr>
              <a:t>www.themegallery.com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DB761A-3483-48CC-8AB1-6546B7A084DB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314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7" r:id="rId1"/>
    <p:sldLayoutId id="2147484018" r:id="rId2"/>
    <p:sldLayoutId id="2147484019" r:id="rId3"/>
    <p:sldLayoutId id="2147484020" r:id="rId4"/>
    <p:sldLayoutId id="2147484021" r:id="rId5"/>
    <p:sldLayoutId id="2147484022" r:id="rId6"/>
    <p:sldLayoutId id="2147484023" r:id="rId7"/>
    <p:sldLayoutId id="2147484024" r:id="rId8"/>
    <p:sldLayoutId id="2147484025" r:id="rId9"/>
    <p:sldLayoutId id="2147484026" r:id="rId10"/>
    <p:sldLayoutId id="2147484027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9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3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FFFFFF"/>
                </a:solidFill>
              </a:rPr>
              <a:t>www.themegallery.com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1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DB761A-3483-48CC-8AB1-6546B7A084DB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9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9" r:id="rId1"/>
    <p:sldLayoutId id="2147484030" r:id="rId2"/>
    <p:sldLayoutId id="2147484031" r:id="rId3"/>
    <p:sldLayoutId id="2147484032" r:id="rId4"/>
    <p:sldLayoutId id="2147484033" r:id="rId5"/>
    <p:sldLayoutId id="2147484034" r:id="rId6"/>
    <p:sldLayoutId id="2147484035" r:id="rId7"/>
    <p:sldLayoutId id="2147484036" r:id="rId8"/>
    <p:sldLayoutId id="2147484037" r:id="rId9"/>
    <p:sldLayoutId id="2147484038" r:id="rId10"/>
    <p:sldLayoutId id="2147484039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0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5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elem2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734" y="216024"/>
            <a:ext cx="9163011" cy="6858000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187624" y="1916834"/>
            <a:ext cx="6838528" cy="2088231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4400" dirty="0" smtClean="0">
              <a:solidFill>
                <a:srgbClr val="7030A0"/>
              </a:solidFill>
              <a:latin typeface="Arial Black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07904" y="3645024"/>
            <a:ext cx="49685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1019" y="620688"/>
            <a:ext cx="9001156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Современные технологии</a:t>
            </a:r>
            <a:r>
              <a:rPr lang="ru-RU" sz="3600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речевого развития детей</a:t>
            </a:r>
            <a:br>
              <a:rPr lang="ru-RU" sz="36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 условиях реализации ФГОС дошкольного образования</a:t>
            </a:r>
          </a:p>
          <a:p>
            <a:pPr algn="ctr"/>
            <a:endParaRPr lang="ru-RU" sz="36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Старший воспитатель </a:t>
            </a:r>
            <a:r>
              <a:rPr lang="en-US" sz="16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5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квалификационной категории</a:t>
            </a:r>
          </a:p>
          <a:p>
            <a:pPr algn="r"/>
            <a:r>
              <a:rPr lang="ru-RU" sz="16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Лисянская Н.В.</a:t>
            </a:r>
            <a:endParaRPr lang="ru-RU" sz="54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9011" y="0"/>
            <a:ext cx="916301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539552" y="332658"/>
            <a:ext cx="6838528" cy="2088231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4400" dirty="0" smtClean="0">
              <a:solidFill>
                <a:srgbClr val="7030A0"/>
              </a:solidFill>
              <a:latin typeface="Arial Black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07904" y="3645024"/>
            <a:ext cx="49685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5334" y="951201"/>
            <a:ext cx="850112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           от греческого </a:t>
            </a:r>
          </a:p>
          <a:p>
            <a:r>
              <a:rPr lang="ru-RU" sz="3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«искусство запоминания»  </a:t>
            </a:r>
          </a:p>
          <a:p>
            <a:r>
              <a:rPr lang="ru-RU" sz="3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r>
              <a:rPr lang="ru-RU" sz="3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Данная система методов </a:t>
            </a:r>
          </a:p>
          <a:p>
            <a:r>
              <a:rPr lang="ru-RU" sz="3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           способствует:</a:t>
            </a:r>
          </a:p>
          <a:p>
            <a:pPr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3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развитию разных видов памяти</a:t>
            </a:r>
          </a:p>
          <a:p>
            <a:pPr>
              <a:buClr>
                <a:srgbClr val="C00000"/>
              </a:buClr>
            </a:pPr>
            <a:r>
              <a:rPr lang="ru-RU" sz="3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(слуховой, зрительной, двигательной,     </a:t>
            </a:r>
          </a:p>
          <a:p>
            <a:pPr>
              <a:buClr>
                <a:srgbClr val="C00000"/>
              </a:buClr>
            </a:pPr>
            <a:r>
              <a:rPr lang="ru-RU" sz="3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тактильной), мышления, внимания,    </a:t>
            </a:r>
          </a:p>
          <a:p>
            <a:pPr>
              <a:buClr>
                <a:srgbClr val="C00000"/>
              </a:buClr>
            </a:pPr>
            <a:r>
              <a:rPr lang="ru-RU" sz="3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воображения; </a:t>
            </a:r>
          </a:p>
          <a:p>
            <a:pPr marL="457200" indent="-457200"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ru-RU" sz="3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развитию речи дошкольников.</a:t>
            </a:r>
            <a:endParaRPr lang="ru-RU" sz="3400" b="1" dirty="0" smtClean="0">
              <a:solidFill>
                <a:srgbClr val="99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43608" y="347229"/>
            <a:ext cx="46434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МНЕМОТЕХНИКА -</a:t>
            </a:r>
            <a:endParaRPr lang="ru-RU" sz="32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www.themegallery.com</a:t>
            </a:r>
            <a:endParaRPr lang="en-US">
              <a:solidFill>
                <a:srgbClr val="FFFFFF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9011" y="0"/>
            <a:ext cx="916301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кругленный прямоугольник 3"/>
          <p:cNvSpPr/>
          <p:nvPr/>
        </p:nvSpPr>
        <p:spPr>
          <a:xfrm>
            <a:off x="2928926" y="428605"/>
            <a:ext cx="3500462" cy="1285884"/>
          </a:xfrm>
          <a:prstGeom prst="roundRect">
            <a:avLst/>
          </a:prstGeom>
          <a:ln w="28575">
            <a:solidFill>
              <a:srgbClr val="000099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>
                  <a:solidFill>
                    <a:srgbClr val="000099"/>
                  </a:solidFill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Мнемотехника</a:t>
            </a:r>
            <a:endParaRPr lang="ru-RU" sz="3600" b="1" dirty="0">
              <a:ln>
                <a:solidFill>
                  <a:srgbClr val="000099"/>
                </a:solidFill>
              </a:ln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42844" y="357166"/>
            <a:ext cx="2571736" cy="2643207"/>
          </a:xfrm>
          <a:prstGeom prst="roundRect">
            <a:avLst/>
          </a:prstGeom>
          <a:ln w="28575">
            <a:solidFill>
              <a:srgbClr val="000099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rgbClr val="000099"/>
                  </a:solidFill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Сенсорно-графическая</a:t>
            </a:r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n>
                  <a:solidFill>
                    <a:srgbClr val="000099"/>
                  </a:solidFill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схема </a:t>
            </a:r>
            <a:r>
              <a:rPr lang="ru-RU" sz="20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(Воробьева В.К.)</a:t>
            </a:r>
            <a:endParaRPr lang="ru-RU" sz="2000" b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42910" y="3500439"/>
            <a:ext cx="2357454" cy="2857520"/>
          </a:xfrm>
          <a:prstGeom prst="roundRect">
            <a:avLst/>
          </a:prstGeom>
          <a:ln w="28575">
            <a:solidFill>
              <a:srgbClr val="000099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rgbClr val="000099"/>
                  </a:solidFill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Блок-квадрат </a:t>
            </a:r>
            <a:r>
              <a:rPr lang="ru-RU" sz="20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b="1" dirty="0" err="1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Глухов</a:t>
            </a:r>
            <a:r>
              <a:rPr lang="ru-RU" sz="20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В.П.)</a:t>
            </a:r>
            <a:endParaRPr lang="ru-RU" sz="2000" b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286116" y="3500439"/>
            <a:ext cx="2928958" cy="2857520"/>
          </a:xfrm>
          <a:prstGeom prst="roundRect">
            <a:avLst/>
          </a:prstGeom>
          <a:ln w="28575">
            <a:solidFill>
              <a:srgbClr val="000099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rgbClr val="000099"/>
                  </a:solidFill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Предметно-схематическая модель </a:t>
            </a:r>
          </a:p>
          <a:p>
            <a:pPr algn="ctr"/>
            <a:r>
              <a:rPr lang="ru-RU" sz="20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(Ткаченко Т.А.)</a:t>
            </a:r>
            <a:endParaRPr lang="ru-RU" sz="2000" b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500826" y="3429000"/>
            <a:ext cx="2428892" cy="2857520"/>
          </a:xfrm>
          <a:prstGeom prst="roundRect">
            <a:avLst/>
          </a:prstGeom>
          <a:ln w="28575">
            <a:solidFill>
              <a:srgbClr val="000099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rgbClr val="000099"/>
                  </a:solidFill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Схема составления рассказа </a:t>
            </a:r>
          </a:p>
          <a:p>
            <a:pPr algn="ctr"/>
            <a:r>
              <a:rPr lang="ru-RU" sz="20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b="1" dirty="0" err="1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Ефименко</a:t>
            </a:r>
            <a:r>
              <a:rPr lang="ru-RU" sz="20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Л.Н.)</a:t>
            </a:r>
            <a:endParaRPr lang="ru-RU" sz="2000" b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643702" y="285728"/>
            <a:ext cx="2500298" cy="2786083"/>
          </a:xfrm>
          <a:prstGeom prst="roundRect">
            <a:avLst/>
          </a:prstGeom>
          <a:ln w="28575">
            <a:solidFill>
              <a:srgbClr val="000099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rgbClr val="000099"/>
                  </a:solidFill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Коллаж </a:t>
            </a:r>
          </a:p>
          <a:p>
            <a:pPr algn="ctr"/>
            <a:r>
              <a:rPr lang="ru-RU" sz="20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b="1" dirty="0" err="1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Большева</a:t>
            </a:r>
            <a:r>
              <a:rPr lang="ru-RU" sz="20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Т.В.)</a:t>
            </a:r>
            <a:endParaRPr lang="ru-RU" sz="2000" b="1" dirty="0">
              <a:ln>
                <a:solidFill>
                  <a:srgbClr val="C0000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 rot="5400000">
            <a:off x="2607456" y="1821646"/>
            <a:ext cx="714380" cy="500066"/>
          </a:xfrm>
          <a:prstGeom prst="straightConnector1">
            <a:avLst/>
          </a:prstGeom>
          <a:ln w="28575">
            <a:solidFill>
              <a:srgbClr val="0000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16200000" flipH="1">
            <a:off x="6036480" y="1750207"/>
            <a:ext cx="642943" cy="571504"/>
          </a:xfrm>
          <a:prstGeom prst="straightConnector1">
            <a:avLst/>
          </a:prstGeom>
          <a:ln w="28575">
            <a:solidFill>
              <a:srgbClr val="0000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5400000">
            <a:off x="2214547" y="2214554"/>
            <a:ext cx="1785951" cy="785818"/>
          </a:xfrm>
          <a:prstGeom prst="straightConnector1">
            <a:avLst/>
          </a:prstGeom>
          <a:ln w="28575">
            <a:solidFill>
              <a:srgbClr val="0000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4" idx="2"/>
          </p:cNvCxnSpPr>
          <p:nvPr/>
        </p:nvCxnSpPr>
        <p:spPr>
          <a:xfrm rot="16200000" flipH="1">
            <a:off x="3804042" y="2589605"/>
            <a:ext cx="1785951" cy="35719"/>
          </a:xfrm>
          <a:prstGeom prst="straightConnector1">
            <a:avLst/>
          </a:prstGeom>
          <a:ln w="28575">
            <a:solidFill>
              <a:srgbClr val="0000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16200000" flipH="1">
            <a:off x="5357819" y="2143116"/>
            <a:ext cx="1785951" cy="928694"/>
          </a:xfrm>
          <a:prstGeom prst="straightConnector1">
            <a:avLst/>
          </a:prstGeom>
          <a:ln w="28575">
            <a:solidFill>
              <a:srgbClr val="0000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469015"/>
            <a:ext cx="3786214" cy="5072099"/>
          </a:xfrm>
          <a:prstGeom prst="rect">
            <a:avLst/>
          </a:prstGeom>
          <a:noFill/>
          <a:ln w="19050">
            <a:solidFill>
              <a:srgbClr val="000099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4284" y="0"/>
            <a:ext cx="428627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32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altLang="ru-RU" sz="32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детей младшего и  </a:t>
            </a:r>
            <a:r>
              <a:rPr lang="ru-RU" altLang="ru-RU" sz="32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среднего возраста     </a:t>
            </a:r>
            <a:endParaRPr lang="ru-RU" altLang="ru-RU" sz="32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628" y="0"/>
            <a:ext cx="385765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Для детей старшего возраста </a:t>
            </a:r>
            <a:endParaRPr lang="ru-RU" altLang="ru-RU" sz="32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ello_html_me87d4c1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4119991"/>
            <a:ext cx="3500462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ello_html_m19a795f0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3504" y="1142985"/>
            <a:ext cx="3500462" cy="2862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31041752"/>
      </p:ext>
    </p:extLst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79512" y="1285861"/>
            <a:ext cx="7996308" cy="5286412"/>
          </a:xfrm>
          <a:prstGeom prst="rect">
            <a:avLst/>
          </a:prstGeom>
        </p:spPr>
        <p:txBody>
          <a:bodyPr>
            <a:no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Теория решения изобретательских задач или ТРИЗ - область знаний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 механизмах развития 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0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3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ехнических систем и методах решения 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изобретательских задач. </a:t>
            </a:r>
            <a:endParaRPr lang="ru-RU" sz="20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/>
          </a:p>
          <a:p>
            <a:endParaRPr lang="ru-RU" sz="2400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/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707904" y="3645024"/>
            <a:ext cx="49685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1472" y="0"/>
            <a:ext cx="684076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99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i="1" dirty="0" smtClean="0">
              <a:solidFill>
                <a:srgbClr val="C00000"/>
              </a:solidFill>
            </a:endParaRPr>
          </a:p>
          <a:p>
            <a:pPr algn="ctr"/>
            <a:endParaRPr lang="ru-RU" sz="2400" b="1" i="1" dirty="0" smtClean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14480" y="285729"/>
            <a:ext cx="492922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ТЕХНОЛОГИЯ ТРИЗ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(АВТОР Г.С.АЛЬТШУЛЛЕР)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755576" y="332658"/>
            <a:ext cx="6838528" cy="2088231"/>
          </a:xfrm>
          <a:prstGeom prst="rect">
            <a:avLst/>
          </a:prstGeom>
        </p:spPr>
        <p:txBody>
          <a:bodyPr>
            <a:no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7030A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07904" y="3645024"/>
            <a:ext cx="49685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-171399"/>
            <a:ext cx="68407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99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i="1" dirty="0" smtClean="0">
              <a:solidFill>
                <a:srgbClr val="C00000"/>
              </a:solidFill>
            </a:endParaRPr>
          </a:p>
          <a:p>
            <a:pPr algn="ctr"/>
            <a:endParaRPr lang="ru-RU" b="1" i="1" dirty="0" smtClean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3529" y="349398"/>
            <a:ext cx="856895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СИНКВЕЙН </a:t>
            </a:r>
            <a:r>
              <a:rPr lang="ru-RU" sz="28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пятистрочная</a:t>
            </a:r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стихотворная </a:t>
            </a:r>
            <a:r>
              <a:rPr lang="ru-RU" sz="28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форма. </a:t>
            </a:r>
          </a:p>
          <a:p>
            <a:r>
              <a:rPr lang="ru-RU" sz="28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Основа </a:t>
            </a:r>
            <a:r>
              <a:rPr lang="ru-RU" sz="2800" b="1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синквейна</a:t>
            </a:r>
            <a:r>
              <a:rPr lang="ru-RU" sz="28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японская </a:t>
            </a:r>
            <a:r>
              <a:rPr lang="ru-RU" sz="28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поэзия хокку. 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(АВТОР А.КРЭПСИ)</a:t>
            </a:r>
          </a:p>
          <a:p>
            <a:endParaRPr lang="ru-RU" sz="20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Правила составления </a:t>
            </a:r>
            <a:r>
              <a:rPr lang="ru-RU" sz="2400" b="1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синквейна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Первая строка – одно слово, обычно существительное, отражающее главную идею;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Вторая строка – два слова, прилагательные, описывающие основную мысль;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Третья строка – три слова, глаголы, описывающие действия в рамках темы;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Четвертая строка – фраза из нескольких слов, показывающая отношение к теме;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Пятая строка – слова, связанные с первым, отражающие сущность темы.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0"/>
            <a:ext cx="916301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539552" y="332658"/>
            <a:ext cx="6838528" cy="2088231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4400" dirty="0" smtClean="0">
              <a:solidFill>
                <a:srgbClr val="7030A0"/>
              </a:solidFill>
              <a:latin typeface="Arial Black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07904" y="3645024"/>
            <a:ext cx="49685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36885" y="1692605"/>
            <a:ext cx="7241197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800" b="1" i="1" u="sng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Лингвистические игры:</a:t>
            </a:r>
          </a:p>
          <a:p>
            <a:pPr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«Назови общие признаки» </a:t>
            </a:r>
          </a:p>
          <a:p>
            <a:pPr>
              <a:buClr>
                <a:srgbClr val="C00000"/>
              </a:buClr>
            </a:pPr>
            <a:r>
              <a:rPr lang="ru-RU" sz="28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(клубника и малина, птица и </a:t>
            </a:r>
          </a:p>
          <a:p>
            <a:pPr>
              <a:buClr>
                <a:srgbClr val="C00000"/>
              </a:buClr>
            </a:pPr>
            <a:r>
              <a:rPr lang="ru-RU" sz="28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человек);</a:t>
            </a:r>
          </a:p>
          <a:p>
            <a:pPr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«Кто кем будет?» (мальчик – </a:t>
            </a:r>
          </a:p>
          <a:p>
            <a:pPr>
              <a:buClr>
                <a:srgbClr val="C00000"/>
              </a:buClr>
            </a:pPr>
            <a:r>
              <a:rPr lang="ru-RU" sz="28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мужчиной, девочка – женщиной);</a:t>
            </a:r>
          </a:p>
          <a:p>
            <a:pPr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28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«Кто кем был» (лошадь - жеребёнком, </a:t>
            </a:r>
          </a:p>
          <a:p>
            <a:pPr>
              <a:buClr>
                <a:srgbClr val="C00000"/>
              </a:buClr>
            </a:pPr>
            <a:r>
              <a:rPr lang="ru-RU" sz="28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корова – теленком); </a:t>
            </a:r>
            <a:endParaRPr lang="ru-RU" sz="2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28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«Чем был, чем стал» (глина - горшок, </a:t>
            </a:r>
          </a:p>
          <a:p>
            <a:pPr>
              <a:buClr>
                <a:srgbClr val="C00000"/>
              </a:buClr>
            </a:pPr>
            <a:r>
              <a:rPr lang="ru-RU" sz="28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ткань - платье); </a:t>
            </a:r>
            <a:endParaRPr lang="ru-RU" sz="2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28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«Что умеет делать?» (ножницы - резать, </a:t>
            </a:r>
          </a:p>
          <a:p>
            <a:pPr>
              <a:buClr>
                <a:srgbClr val="C00000"/>
              </a:buClr>
            </a:pPr>
            <a:r>
              <a:rPr lang="ru-RU" sz="28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 свитер - греть</a:t>
            </a:r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sz="28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2844" y="307611"/>
            <a:ext cx="88583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«ТЕХНОЛОГИЯ АКТИВИЗИРУЮЩЕГО ОБУЧЕНИЯ РЕЧИ КАК СРЕДСТВУ ОБЩЕНИЯ» (</a:t>
            </a:r>
            <a:r>
              <a:rPr lang="ru-RU" sz="2000" b="1" dirty="0" smtClean="0">
                <a:solidFill>
                  <a:srgbClr val="0000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АВТОР О.А. БЕЛОБРЫКИНА)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36883" y="3933058"/>
            <a:ext cx="902612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C00000"/>
              </a:buClr>
            </a:pPr>
            <a:endParaRPr lang="ru-RU" sz="22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1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" y="0"/>
            <a:ext cx="916301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956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42852"/>
            <a:ext cx="9144000" cy="108108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n>
                  <a:solidFill>
                    <a:srgbClr val="000099"/>
                  </a:solidFill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Назовите полностью пословицу </a:t>
            </a:r>
            <a:br>
              <a:rPr lang="ru-RU" sz="3200" b="1" dirty="0" smtClean="0">
                <a:ln>
                  <a:solidFill>
                    <a:srgbClr val="000099"/>
                  </a:solidFill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n>
                  <a:solidFill>
                    <a:srgbClr val="000099"/>
                  </a:solidFill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(по 2 данным словам)</a:t>
            </a:r>
          </a:p>
        </p:txBody>
      </p:sp>
      <p:sp>
        <p:nvSpPr>
          <p:cNvPr id="102406" name="Text Box 6"/>
          <p:cNvSpPr txBox="1">
            <a:spLocks noChangeArrowheads="1"/>
          </p:cNvSpPr>
          <p:nvPr/>
        </p:nvSpPr>
        <p:spPr bwMode="auto">
          <a:xfrm>
            <a:off x="3428992" y="1500176"/>
            <a:ext cx="5715008" cy="929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3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Вся семья вместе, так и душа на месте.</a:t>
            </a:r>
          </a:p>
        </p:txBody>
      </p:sp>
      <p:sp>
        <p:nvSpPr>
          <p:cNvPr id="102408" name="Text Box 8"/>
          <p:cNvSpPr txBox="1">
            <a:spLocks noChangeArrowheads="1"/>
          </p:cNvSpPr>
          <p:nvPr/>
        </p:nvSpPr>
        <p:spPr bwMode="auto">
          <a:xfrm>
            <a:off x="4214778" y="2786060"/>
            <a:ext cx="4929222" cy="929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3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 своем доме и стены помогают.</a:t>
            </a:r>
          </a:p>
        </p:txBody>
      </p:sp>
      <p:sp>
        <p:nvSpPr>
          <p:cNvPr id="102412" name="Rectangle 12"/>
          <p:cNvSpPr>
            <a:spLocks noChangeArrowheads="1"/>
          </p:cNvSpPr>
          <p:nvPr/>
        </p:nvSpPr>
        <p:spPr bwMode="auto">
          <a:xfrm>
            <a:off x="5072034" y="4000505"/>
            <a:ext cx="4071966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Труд кормит, а лень портит.</a:t>
            </a:r>
          </a:p>
        </p:txBody>
      </p:sp>
      <p:sp>
        <p:nvSpPr>
          <p:cNvPr id="102414" name="Rectangle 14"/>
          <p:cNvSpPr>
            <a:spLocks noChangeArrowheads="1"/>
          </p:cNvSpPr>
          <p:nvPr/>
        </p:nvSpPr>
        <p:spPr bwMode="auto">
          <a:xfrm>
            <a:off x="3857622" y="5786455"/>
            <a:ext cx="5145191" cy="510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3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Делу время, потехе – час.</a:t>
            </a:r>
          </a:p>
        </p:txBody>
      </p:sp>
      <p:sp>
        <p:nvSpPr>
          <p:cNvPr id="17" name="Стрелка вправо 16"/>
          <p:cNvSpPr/>
          <p:nvPr/>
        </p:nvSpPr>
        <p:spPr>
          <a:xfrm>
            <a:off x="1071538" y="2500306"/>
            <a:ext cx="2786082" cy="1500199"/>
          </a:xfrm>
          <a:prstGeom prst="rightArrow">
            <a:avLst/>
          </a:prstGeom>
          <a:ln w="28575">
            <a:solidFill>
              <a:srgbClr val="000099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Дом - стены</a:t>
            </a:r>
            <a:endParaRPr lang="ru-RU" sz="32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трелка вправо 17"/>
          <p:cNvSpPr/>
          <p:nvPr/>
        </p:nvSpPr>
        <p:spPr>
          <a:xfrm>
            <a:off x="142844" y="1142985"/>
            <a:ext cx="3214710" cy="1571636"/>
          </a:xfrm>
          <a:prstGeom prst="rightArrow">
            <a:avLst/>
          </a:prstGeom>
          <a:ln w="28575">
            <a:solidFill>
              <a:srgbClr val="000099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Семья - душа</a:t>
            </a:r>
            <a:endParaRPr lang="ru-RU" sz="32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право 18"/>
          <p:cNvSpPr/>
          <p:nvPr/>
        </p:nvSpPr>
        <p:spPr>
          <a:xfrm>
            <a:off x="928662" y="3714752"/>
            <a:ext cx="3714776" cy="1643075"/>
          </a:xfrm>
          <a:prstGeom prst="rightArrow">
            <a:avLst/>
          </a:prstGeom>
          <a:ln w="28575">
            <a:solidFill>
              <a:srgbClr val="000099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Кормит - портит</a:t>
            </a:r>
            <a:endParaRPr lang="ru-RU" sz="32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трелка вправо 19"/>
          <p:cNvSpPr/>
          <p:nvPr/>
        </p:nvSpPr>
        <p:spPr>
          <a:xfrm>
            <a:off x="571472" y="5072074"/>
            <a:ext cx="3000396" cy="1500199"/>
          </a:xfrm>
          <a:prstGeom prst="rightArrow">
            <a:avLst/>
          </a:prstGeom>
          <a:ln w="28575">
            <a:solidFill>
              <a:srgbClr val="000099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Время - час</a:t>
            </a:r>
            <a:endParaRPr lang="ru-RU" sz="32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5870210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09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02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02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2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102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69" grpId="0"/>
      <p:bldP spid="102406" grpId="0"/>
      <p:bldP spid="102408" grpId="0"/>
      <p:bldP spid="102412" grpId="0"/>
      <p:bldP spid="102414" grpId="0"/>
      <p:bldP spid="17" grpId="0" animBg="1"/>
      <p:bldP spid="18" grpId="0" animBg="1"/>
      <p:bldP spid="19" grpId="0" animBg="1"/>
      <p:bldP spid="2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" y="0"/>
            <a:ext cx="916301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452" name="Text Box 4"/>
          <p:cNvSpPr txBox="1">
            <a:spLocks noChangeArrowheads="1"/>
          </p:cNvSpPr>
          <p:nvPr/>
        </p:nvSpPr>
        <p:spPr bwMode="auto">
          <a:xfrm>
            <a:off x="3714744" y="1000110"/>
            <a:ext cx="321338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Пёс без шапки</a:t>
            </a:r>
          </a:p>
        </p:txBody>
      </p:sp>
      <p:sp>
        <p:nvSpPr>
          <p:cNvPr id="104453" name="Text Box 5"/>
          <p:cNvSpPr txBox="1">
            <a:spLocks noChangeArrowheads="1"/>
          </p:cNvSpPr>
          <p:nvPr/>
        </p:nvSpPr>
        <p:spPr bwMode="auto">
          <a:xfrm>
            <a:off x="2357424" y="1714490"/>
            <a:ext cx="294208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Красные усы</a:t>
            </a:r>
          </a:p>
        </p:txBody>
      </p:sp>
      <p:sp>
        <p:nvSpPr>
          <p:cNvPr id="104454" name="Text Box 6"/>
          <p:cNvSpPr txBox="1">
            <a:spLocks noChangeArrowheads="1"/>
          </p:cNvSpPr>
          <p:nvPr/>
        </p:nvSpPr>
        <p:spPr bwMode="auto">
          <a:xfrm>
            <a:off x="2285986" y="4071943"/>
            <a:ext cx="459132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Красивый цыплёнок</a:t>
            </a:r>
          </a:p>
        </p:txBody>
      </p:sp>
      <p:sp>
        <p:nvSpPr>
          <p:cNvPr id="104455" name="Text Box 7"/>
          <p:cNvSpPr txBox="1">
            <a:spLocks noChangeArrowheads="1"/>
          </p:cNvSpPr>
          <p:nvPr/>
        </p:nvSpPr>
        <p:spPr bwMode="auto">
          <a:xfrm>
            <a:off x="2555778" y="2564906"/>
            <a:ext cx="450578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Серебряная курочка</a:t>
            </a:r>
          </a:p>
        </p:txBody>
      </p:sp>
      <p:sp>
        <p:nvSpPr>
          <p:cNvPr id="104456" name="Text Box 8"/>
          <p:cNvSpPr txBox="1">
            <a:spLocks noChangeArrowheads="1"/>
          </p:cNvSpPr>
          <p:nvPr/>
        </p:nvSpPr>
        <p:spPr bwMode="auto">
          <a:xfrm>
            <a:off x="2214546" y="3357563"/>
            <a:ext cx="380373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Чёрная туфелька</a:t>
            </a:r>
          </a:p>
        </p:txBody>
      </p:sp>
      <p:pic>
        <p:nvPicPr>
          <p:cNvPr id="104458" name="Picture 10" descr="muzon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8992" y="4857761"/>
            <a:ext cx="2305050" cy="1800225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104460" name="Picture 12" descr="k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61148" y="3680817"/>
            <a:ext cx="1905000" cy="2085975"/>
          </a:xfrm>
          <a:prstGeom prst="rect">
            <a:avLst/>
          </a:prstGeom>
          <a:noFill/>
          <a:ln w="28575">
            <a:solidFill>
              <a:srgbClr val="000099"/>
            </a:solidFill>
            <a:miter lim="800000"/>
            <a:headEnd/>
            <a:tailEnd/>
          </a:ln>
        </p:spPr>
      </p:pic>
      <p:pic>
        <p:nvPicPr>
          <p:cNvPr id="104462" name="Picture 14" descr="Krasnaya_shapochka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645" t="2570" r="9665"/>
          <a:stretch>
            <a:fillRect/>
          </a:stretch>
        </p:blipFill>
        <p:spPr bwMode="auto">
          <a:xfrm>
            <a:off x="214284" y="3571876"/>
            <a:ext cx="1762125" cy="2636837"/>
          </a:xfrm>
          <a:prstGeom prst="rect">
            <a:avLst/>
          </a:prstGeom>
          <a:noFill/>
          <a:ln w="28575">
            <a:solidFill>
              <a:srgbClr val="000099"/>
            </a:solidFill>
            <a:miter lim="800000"/>
            <a:headEnd/>
            <a:tailEnd/>
          </a:ln>
        </p:spPr>
      </p:pic>
      <p:pic>
        <p:nvPicPr>
          <p:cNvPr id="104464" name="Picture 16" descr="s640x480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4" y="1094685"/>
            <a:ext cx="1800225" cy="1800225"/>
          </a:xfrm>
          <a:prstGeom prst="rect">
            <a:avLst/>
          </a:prstGeom>
          <a:noFill/>
          <a:ln w="28575">
            <a:solidFill>
              <a:srgbClr val="000099"/>
            </a:solidFill>
            <a:miter lim="800000"/>
            <a:headEnd/>
            <a:tailEnd/>
          </a:ln>
        </p:spPr>
      </p:pic>
      <p:pic>
        <p:nvPicPr>
          <p:cNvPr id="104466" name="Picture 18" descr="skazki-sharlja-perro--kot-v-sapogah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92280" y="1052736"/>
            <a:ext cx="1905000" cy="1905000"/>
          </a:xfrm>
          <a:prstGeom prst="rect">
            <a:avLst/>
          </a:prstGeom>
          <a:noFill/>
          <a:ln w="28575">
            <a:solidFill>
              <a:srgbClr val="000099"/>
            </a:solidFill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338555" y="198609"/>
            <a:ext cx="87868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КАЖДОЕ СЛОВО ЗАМЕНИТЕ ПРОТИВОПОЛОЖНЫМ И ПОЛУЧИТЕ НАЗВАНИЕ СКАЗКИ</a:t>
            </a:r>
            <a:endParaRPr lang="ru-RU" sz="24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3056178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1000"/>
                                        <p:tgtEl>
                                          <p:spTgt spid="104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04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44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44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04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44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44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104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1000"/>
                                        <p:tgtEl>
                                          <p:spTgt spid="104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2" grpId="0"/>
      <p:bldP spid="104453" grpId="0"/>
      <p:bldP spid="104454" grpId="0"/>
      <p:bldP spid="104455" grpId="0"/>
      <p:bldP spid="104456" grpId="0"/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0"/>
            <a:ext cx="916301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714348" y="-214337"/>
            <a:ext cx="6838528" cy="2088231"/>
          </a:xfrm>
          <a:prstGeom prst="rect">
            <a:avLst/>
          </a:prstGeom>
        </p:spPr>
        <p:txBody>
          <a:bodyPr>
            <a:no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7030A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07904" y="3645024"/>
            <a:ext cx="49685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-171400"/>
            <a:ext cx="684076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99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i="1" dirty="0" smtClean="0">
              <a:solidFill>
                <a:srgbClr val="C00000"/>
              </a:solidFill>
            </a:endParaRPr>
          </a:p>
          <a:p>
            <a:pPr algn="ctr"/>
            <a:endParaRPr lang="ru-RU" sz="2400" b="1" i="1" dirty="0" smtClean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2893" y="1302266"/>
            <a:ext cx="8572528" cy="5213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3200" b="1" kern="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Если вы испытываете затруднения в работе по развитию речи, то планируйте этот вид деятельности не иногда, не часто, а очень часто. Через 5 лет станет легче;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3200" b="1" kern="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Никогда не отвечайте сами на свой же вопрос. Терпите, и вы дождетесь того, что на него станут отвечать ваши дети;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3200" b="1" kern="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Если рассказ не получился или получился с трудом – улыбнитесь, ведь это здорово,  потому что успех впереди!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14546" y="101937"/>
            <a:ext cx="49292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3600" b="1" kern="0" dirty="0" smtClean="0">
                <a:ln>
                  <a:solidFill>
                    <a:srgbClr val="000099"/>
                  </a:solidFill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Правила для смелых и упорных педагогов:</a:t>
            </a: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755576" y="332658"/>
            <a:ext cx="6838528" cy="2088231"/>
          </a:xfrm>
          <a:prstGeom prst="rect">
            <a:avLst/>
          </a:prstGeom>
        </p:spPr>
        <p:txBody>
          <a:bodyPr>
            <a:no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7030A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07904" y="3645024"/>
            <a:ext cx="49685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-171400"/>
            <a:ext cx="684076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99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i="1" dirty="0" smtClean="0">
              <a:solidFill>
                <a:srgbClr val="C00000"/>
              </a:solidFill>
            </a:endParaRPr>
          </a:p>
          <a:p>
            <a:pPr algn="ctr"/>
            <a:endParaRPr lang="ru-RU" sz="2400" b="1" i="1" dirty="0" smtClean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214290"/>
            <a:ext cx="792961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5400" b="1" kern="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Благодарю за внимание!</a:t>
            </a:r>
          </a:p>
          <a:p>
            <a:pPr algn="ctr">
              <a:defRPr/>
            </a:pPr>
            <a:endParaRPr lang="ru-RU" sz="3600" b="1" kern="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5400" b="1" kern="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Успехов и смелых  творческих достижений!</a:t>
            </a:r>
            <a:endParaRPr lang="ru-RU" altLang="ru-RU" sz="5400" b="1" i="1" dirty="0" smtClean="0">
              <a:solidFill>
                <a:srgbClr val="000099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54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elem2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3011" cy="6858000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187624" y="1916834"/>
            <a:ext cx="6838528" cy="2088231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4400" dirty="0" smtClean="0">
              <a:solidFill>
                <a:srgbClr val="7030A0"/>
              </a:solidFill>
              <a:latin typeface="Arial Black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07904" y="3645024"/>
            <a:ext cx="49685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11560" y="612846"/>
            <a:ext cx="820891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0099"/>
                </a:solidFill>
              </a:rPr>
              <a:t>Речевое развитие дошкольника в соответствии с ФГОС дошкольного образования включает владение речью, как средством общения и культуры;</a:t>
            </a:r>
          </a:p>
          <a:p>
            <a:r>
              <a:rPr lang="ru-RU" sz="2400" dirty="0">
                <a:solidFill>
                  <a:srgbClr val="000099"/>
                </a:solidFill>
              </a:rPr>
              <a:t> </a:t>
            </a:r>
          </a:p>
          <a:p>
            <a:pPr lvl="0"/>
            <a:r>
              <a:rPr lang="ru-RU" sz="2400" dirty="0" smtClean="0">
                <a:solidFill>
                  <a:srgbClr val="000099"/>
                </a:solidFill>
              </a:rPr>
              <a:t>- обогащение </a:t>
            </a:r>
            <a:r>
              <a:rPr lang="ru-RU" sz="2400" dirty="0">
                <a:solidFill>
                  <a:srgbClr val="000099"/>
                </a:solidFill>
              </a:rPr>
              <a:t>активного словаря; </a:t>
            </a:r>
            <a:endParaRPr lang="ru-RU" sz="2400" dirty="0" smtClean="0">
              <a:solidFill>
                <a:srgbClr val="000099"/>
              </a:solidFill>
            </a:endParaRPr>
          </a:p>
          <a:p>
            <a:pPr lvl="0"/>
            <a:r>
              <a:rPr lang="ru-RU" sz="2400" dirty="0" smtClean="0">
                <a:solidFill>
                  <a:srgbClr val="000099"/>
                </a:solidFill>
              </a:rPr>
              <a:t>- развитие </a:t>
            </a:r>
            <a:r>
              <a:rPr lang="ru-RU" sz="2400" dirty="0">
                <a:solidFill>
                  <a:srgbClr val="000099"/>
                </a:solidFill>
              </a:rPr>
              <a:t>связной, грамматически правильной диалогической и монологической речи;</a:t>
            </a:r>
          </a:p>
          <a:p>
            <a:r>
              <a:rPr lang="ru-RU" sz="2400" dirty="0" smtClean="0">
                <a:solidFill>
                  <a:srgbClr val="000099"/>
                </a:solidFill>
              </a:rPr>
              <a:t>- развитие </a:t>
            </a:r>
            <a:r>
              <a:rPr lang="ru-RU" sz="2400" dirty="0">
                <a:solidFill>
                  <a:srgbClr val="000099"/>
                </a:solidFill>
              </a:rPr>
              <a:t>речевого творчества; </a:t>
            </a:r>
            <a:endParaRPr lang="ru-RU" sz="2400" dirty="0" smtClean="0">
              <a:solidFill>
                <a:srgbClr val="000099"/>
              </a:solidFill>
            </a:endParaRPr>
          </a:p>
          <a:p>
            <a:pPr lvl="0"/>
            <a:r>
              <a:rPr lang="ru-RU" sz="2400" dirty="0" smtClean="0">
                <a:solidFill>
                  <a:srgbClr val="000099"/>
                </a:solidFill>
              </a:rPr>
              <a:t>развитие </a:t>
            </a:r>
            <a:r>
              <a:rPr lang="ru-RU" sz="2400" dirty="0">
                <a:solidFill>
                  <a:srgbClr val="000099"/>
                </a:solidFill>
              </a:rPr>
              <a:t>звуковой и интонационной культуры речи, фонематического слуха;</a:t>
            </a:r>
          </a:p>
          <a:p>
            <a:r>
              <a:rPr lang="ru-RU" sz="2400" dirty="0" smtClean="0">
                <a:solidFill>
                  <a:srgbClr val="000099"/>
                </a:solidFill>
              </a:rPr>
              <a:t>- знакомство </a:t>
            </a:r>
            <a:r>
              <a:rPr lang="ru-RU" sz="2400" dirty="0">
                <a:solidFill>
                  <a:srgbClr val="000099"/>
                </a:solidFill>
              </a:rPr>
              <a:t>с книжной культурой, детской литературой, понимание на слух текстов различных жанров детской литературы;</a:t>
            </a:r>
          </a:p>
          <a:p>
            <a:r>
              <a:rPr lang="ru-RU" sz="2400" dirty="0" smtClean="0">
                <a:solidFill>
                  <a:srgbClr val="000099"/>
                </a:solidFill>
              </a:rPr>
              <a:t>- формирование </a:t>
            </a:r>
            <a:r>
              <a:rPr lang="ru-RU" sz="2400" dirty="0">
                <a:solidFill>
                  <a:srgbClr val="000099"/>
                </a:solidFill>
              </a:rPr>
              <a:t>звуковой аналитико-синтетической активности как предпосылки обучения грамоте.</a:t>
            </a:r>
          </a:p>
        </p:txBody>
      </p:sp>
    </p:spTree>
    <p:extLst>
      <p:ext uri="{BB962C8B-B14F-4D97-AF65-F5344CB8AC3E}">
        <p14:creationId xmlns:p14="http://schemas.microsoft.com/office/powerpoint/2010/main" val="61637652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elem2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3011" cy="6858000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187624" y="1916834"/>
            <a:ext cx="6838528" cy="2088231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4400" dirty="0" smtClean="0">
              <a:solidFill>
                <a:srgbClr val="7030A0"/>
              </a:solidFill>
              <a:latin typeface="Arial Black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07904" y="3645024"/>
            <a:ext cx="49685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612845"/>
            <a:ext cx="813690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 smtClean="0">
                <a:solidFill>
                  <a:srgbClr val="000099"/>
                </a:solidFill>
              </a:rPr>
              <a:t>Важные аспекты </a:t>
            </a:r>
            <a:r>
              <a:rPr lang="ru-RU" sz="2800" b="1" dirty="0">
                <a:solidFill>
                  <a:srgbClr val="000099"/>
                </a:solidFill>
              </a:rPr>
              <a:t>проведения занятия по ФГОС ДО</a:t>
            </a:r>
            <a:endParaRPr lang="ru-RU" sz="2800" dirty="0">
              <a:solidFill>
                <a:srgbClr val="000099"/>
              </a:solidFill>
            </a:endParaRPr>
          </a:p>
          <a:p>
            <a:r>
              <a:rPr lang="ru-RU" sz="2800" dirty="0">
                <a:solidFill>
                  <a:srgbClr val="000099"/>
                </a:solidFill>
              </a:rPr>
              <a:t> 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800" dirty="0">
                <a:solidFill>
                  <a:srgbClr val="000099"/>
                </a:solidFill>
              </a:rPr>
              <a:t>п</a:t>
            </a:r>
            <a:r>
              <a:rPr lang="ru-RU" sz="2800" dirty="0" smtClean="0">
                <a:solidFill>
                  <a:srgbClr val="000099"/>
                </a:solidFill>
              </a:rPr>
              <a:t>родумывать </a:t>
            </a:r>
            <a:r>
              <a:rPr lang="ru-RU" sz="2800" dirty="0">
                <a:solidFill>
                  <a:srgbClr val="000099"/>
                </a:solidFill>
              </a:rPr>
              <a:t>организацию детей на занятии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0099"/>
                </a:solidFill>
              </a:rPr>
              <a:t>создавать </a:t>
            </a:r>
            <a:r>
              <a:rPr lang="ru-RU" sz="2800" dirty="0">
                <a:solidFill>
                  <a:srgbClr val="000099"/>
                </a:solidFill>
              </a:rPr>
              <a:t>проблемную ситуацию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0099"/>
                </a:solidFill>
              </a:rPr>
              <a:t>интеграция</a:t>
            </a:r>
            <a:endParaRPr lang="ru-RU" sz="2800" dirty="0">
              <a:solidFill>
                <a:srgbClr val="000099"/>
              </a:solidFill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ru-RU" sz="2800" dirty="0">
                <a:solidFill>
                  <a:srgbClr val="000099"/>
                </a:solidFill>
              </a:rPr>
              <a:t>использовать такой прием, как педагогическая поддержка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800" dirty="0">
                <a:solidFill>
                  <a:srgbClr val="000099"/>
                </a:solidFill>
              </a:rPr>
              <a:t>использовать педагогические технологии проблемного обучения, исследовательской деятельности, проектной деятельности, </a:t>
            </a:r>
            <a:r>
              <a:rPr lang="ru-RU" sz="2800" dirty="0" err="1">
                <a:solidFill>
                  <a:srgbClr val="000099"/>
                </a:solidFill>
              </a:rPr>
              <a:t>здоровьесберегающие</a:t>
            </a:r>
            <a:r>
              <a:rPr lang="ru-RU" sz="2800" dirty="0">
                <a:solidFill>
                  <a:srgbClr val="000099"/>
                </a:solidFill>
              </a:rPr>
              <a:t> технологии и другое.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0099"/>
                </a:solidFill>
              </a:rPr>
              <a:t>Провоцировать активную речевую </a:t>
            </a:r>
            <a:r>
              <a:rPr lang="ru-RU" sz="2800" dirty="0">
                <a:solidFill>
                  <a:srgbClr val="000099"/>
                </a:solidFill>
              </a:rPr>
              <a:t>деятельность </a:t>
            </a:r>
            <a:r>
              <a:rPr lang="ru-RU" sz="2800" dirty="0" smtClean="0">
                <a:solidFill>
                  <a:srgbClr val="000099"/>
                </a:solidFill>
              </a:rPr>
              <a:t>детей, свободу </a:t>
            </a:r>
            <a:r>
              <a:rPr lang="ru-RU" sz="2800" dirty="0">
                <a:solidFill>
                  <a:srgbClr val="000099"/>
                </a:solidFill>
              </a:rPr>
              <a:t>выбора ­предстоящей </a:t>
            </a:r>
            <a:r>
              <a:rPr lang="ru-RU" sz="2800" dirty="0" smtClean="0">
                <a:solidFill>
                  <a:srgbClr val="000099"/>
                </a:solidFill>
              </a:rPr>
              <a:t>деятельности. </a:t>
            </a:r>
            <a:endParaRPr lang="ru-RU" sz="2800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5974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elem2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3011" cy="6858000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187624" y="1916834"/>
            <a:ext cx="6838528" cy="2088231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4400" dirty="0" smtClean="0">
              <a:solidFill>
                <a:srgbClr val="7030A0"/>
              </a:solidFill>
              <a:latin typeface="Arial Black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07904" y="3645024"/>
            <a:ext cx="49685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335847"/>
            <a:ext cx="813690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0099"/>
                </a:solidFill>
              </a:rPr>
              <a:t>Какими </a:t>
            </a:r>
            <a:r>
              <a:rPr lang="ru-RU" sz="2400" b="1" i="1" dirty="0">
                <a:solidFill>
                  <a:srgbClr val="000099"/>
                </a:solidFill>
              </a:rPr>
              <a:t>качествами </a:t>
            </a:r>
            <a:r>
              <a:rPr lang="ru-RU" sz="2400" b="1" i="1" dirty="0" smtClean="0">
                <a:solidFill>
                  <a:srgbClr val="000099"/>
                </a:solidFill>
              </a:rPr>
              <a:t>речи должен </a:t>
            </a:r>
            <a:r>
              <a:rPr lang="ru-RU" sz="2400" b="1" i="1" dirty="0">
                <a:solidFill>
                  <a:srgbClr val="000099"/>
                </a:solidFill>
              </a:rPr>
              <a:t>обладать ребёнок на этапе завершения дошкольного </a:t>
            </a:r>
            <a:r>
              <a:rPr lang="ru-RU" sz="2400" b="1" i="1" dirty="0" smtClean="0">
                <a:solidFill>
                  <a:srgbClr val="000099"/>
                </a:solidFill>
              </a:rPr>
              <a:t>образования:</a:t>
            </a:r>
          </a:p>
          <a:p>
            <a:r>
              <a:rPr lang="ru-RU" sz="2400" dirty="0">
                <a:solidFill>
                  <a:srgbClr val="000099"/>
                </a:solidFill>
              </a:rPr>
              <a:t> 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ru-RU" sz="2400" i="1" dirty="0" smtClean="0">
                <a:solidFill>
                  <a:srgbClr val="000099"/>
                </a:solidFill>
              </a:rPr>
              <a:t>ребенок </a:t>
            </a:r>
            <a:r>
              <a:rPr lang="ru-RU" sz="2400" i="1" dirty="0">
                <a:solidFill>
                  <a:srgbClr val="000099"/>
                </a:solidFill>
              </a:rPr>
              <a:t>достаточно хорошо владеет устной речью</a:t>
            </a:r>
            <a:r>
              <a:rPr lang="ru-RU" sz="2400" dirty="0">
                <a:solidFill>
                  <a:srgbClr val="000099"/>
                </a:solidFill>
              </a:rPr>
              <a:t>, может выражать свои мысли и желания, может использовать речь для выражения своих мыслей, чувств и желаний, построения речевого высказывания в ситуации общения, может выделять звуки в словах, у ребенка складываются предпосылки грамотности;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0099"/>
                </a:solidFill>
              </a:rPr>
              <a:t>знаком </a:t>
            </a:r>
            <a:r>
              <a:rPr lang="ru-RU" sz="2400" dirty="0">
                <a:solidFill>
                  <a:srgbClr val="000099"/>
                </a:solidFill>
              </a:rPr>
              <a:t>с произведениями детской литературы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0099"/>
                </a:solidFill>
              </a:rPr>
              <a:t>ребёнок </a:t>
            </a:r>
            <a:r>
              <a:rPr lang="ru-RU" sz="2400" dirty="0">
                <a:solidFill>
                  <a:srgbClr val="000099"/>
                </a:solidFill>
              </a:rPr>
              <a:t>проявляет инициативность и самостоятельность </a:t>
            </a:r>
            <a:r>
              <a:rPr lang="ru-RU" sz="2400" i="1" dirty="0">
                <a:solidFill>
                  <a:srgbClr val="000099"/>
                </a:solidFill>
              </a:rPr>
              <a:t>в </a:t>
            </a:r>
            <a:r>
              <a:rPr lang="ru-RU" sz="2400" dirty="0">
                <a:solidFill>
                  <a:srgbClr val="000099"/>
                </a:solidFill>
              </a:rPr>
              <a:t> </a:t>
            </a:r>
            <a:r>
              <a:rPr lang="ru-RU" sz="2400" dirty="0" smtClean="0">
                <a:solidFill>
                  <a:srgbClr val="000099"/>
                </a:solidFill>
              </a:rPr>
              <a:t>общении, </a:t>
            </a:r>
            <a:r>
              <a:rPr lang="ru-RU" sz="2400" dirty="0">
                <a:solidFill>
                  <a:srgbClr val="000099"/>
                </a:solidFill>
              </a:rPr>
              <a:t>охотно общается со взрослыми и </a:t>
            </a:r>
            <a:r>
              <a:rPr lang="ru-RU" sz="2400" dirty="0" smtClean="0">
                <a:solidFill>
                  <a:srgbClr val="000099"/>
                </a:solidFill>
              </a:rPr>
              <a:t>сверстниками, обсуждает </a:t>
            </a:r>
            <a:r>
              <a:rPr lang="ru-RU" sz="2400" dirty="0">
                <a:solidFill>
                  <a:srgbClr val="000099"/>
                </a:solidFill>
              </a:rPr>
              <a:t>   возникающие проблемы, может поддержать разговор на интересную для него тему.</a:t>
            </a:r>
          </a:p>
        </p:txBody>
      </p:sp>
    </p:spTree>
    <p:extLst>
      <p:ext uri="{BB962C8B-B14F-4D97-AF65-F5344CB8AC3E}">
        <p14:creationId xmlns:p14="http://schemas.microsoft.com/office/powerpoint/2010/main" val="42395974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www.themegallery.com</a:t>
            </a:r>
            <a:endParaRPr lang="en-US">
              <a:solidFill>
                <a:srgbClr val="FFFFFF"/>
              </a:solidFill>
            </a:endParaRPr>
          </a:p>
        </p:txBody>
      </p:sp>
      <p:pic>
        <p:nvPicPr>
          <p:cNvPr id="3" name="Picture 2" descr="C:\Users\elem2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3011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142854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ФАКТОРЫ УСПЕШНОГО РЕЧЕВОГО РАЗВИТИЯ</a:t>
            </a:r>
            <a:endParaRPr lang="ru-RU" sz="30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44" y="1000109"/>
            <a:ext cx="9001156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32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Эмоциональное общение с ребенком с       </a:t>
            </a:r>
          </a:p>
          <a:p>
            <a:pPr>
              <a:buClr>
                <a:srgbClr val="C00000"/>
              </a:buClr>
            </a:pPr>
            <a:r>
              <a:rPr lang="ru-RU" sz="32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момента рождения;</a:t>
            </a:r>
          </a:p>
          <a:p>
            <a:pPr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32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Создание условий для общения с другими     </a:t>
            </a:r>
          </a:p>
          <a:p>
            <a:pPr>
              <a:buClr>
                <a:srgbClr val="C00000"/>
              </a:buClr>
            </a:pPr>
            <a:r>
              <a:rPr lang="ru-RU" sz="32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детьми;</a:t>
            </a:r>
          </a:p>
          <a:p>
            <a:pPr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32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Совместные игры взрослого и ребёнка;</a:t>
            </a:r>
          </a:p>
          <a:p>
            <a:pPr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32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Удовлетворение любознательности ребёнка;</a:t>
            </a:r>
          </a:p>
          <a:p>
            <a:pPr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32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Правильная речь взрослого;</a:t>
            </a:r>
          </a:p>
          <a:p>
            <a:pPr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32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Развитие мелкой моторики </a:t>
            </a:r>
          </a:p>
          <a:p>
            <a:pPr>
              <a:buClr>
                <a:srgbClr val="C00000"/>
              </a:buClr>
            </a:pPr>
            <a:r>
              <a:rPr lang="ru-RU" sz="32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рук;</a:t>
            </a:r>
          </a:p>
          <a:p>
            <a:pPr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32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Чтение художественной</a:t>
            </a:r>
          </a:p>
          <a:p>
            <a:pPr>
              <a:buClr>
                <a:srgbClr val="C00000"/>
              </a:buClr>
            </a:pPr>
            <a:r>
              <a:rPr lang="ru-RU" sz="32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литературы . </a:t>
            </a:r>
            <a:endParaRPr lang="ru-RU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0"/>
            <a:ext cx="916301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187624" y="1916834"/>
            <a:ext cx="6838528" cy="2088231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4400" dirty="0" smtClean="0">
              <a:solidFill>
                <a:srgbClr val="7030A0"/>
              </a:solidFill>
              <a:latin typeface="Arial Black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07904" y="3645024"/>
            <a:ext cx="49685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4929" name="Rectangle 1"/>
          <p:cNvSpPr>
            <a:spLocks noChangeArrowheads="1"/>
          </p:cNvSpPr>
          <p:nvPr/>
        </p:nvSpPr>
        <p:spPr bwMode="auto">
          <a:xfrm>
            <a:off x="428596" y="1571613"/>
            <a:ext cx="850112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Wingdings" pitchFamily="2" charset="2"/>
              <a:buChar char="v"/>
              <a:tabLst/>
            </a:pPr>
            <a:r>
              <a:rPr lang="ru-RU" sz="3600" b="1" dirty="0" smtClean="0">
                <a:solidFill>
                  <a:srgbClr val="00009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ного говорят сами, не обеспечивают   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tabLst/>
            </a:pPr>
            <a:r>
              <a:rPr lang="ru-RU" sz="3600" b="1" dirty="0" smtClean="0">
                <a:solidFill>
                  <a:srgbClr val="00009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активную речевую практику детей</a:t>
            </a:r>
            <a:r>
              <a:rPr lang="ru-RU" sz="3600" b="1" dirty="0" smtClean="0">
                <a:solidFill>
                  <a:srgbClr val="00009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Wingdings" pitchFamily="2" charset="2"/>
              <a:buChar char="v"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 детей не формируется, в должной 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tabLst/>
            </a:pPr>
            <a:r>
              <a:rPr lang="ru-RU" sz="3600" b="1" dirty="0" smtClean="0">
                <a:solidFill>
                  <a:srgbClr val="00009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мере, умение слушать других; 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Wingdings" pitchFamily="2" charset="2"/>
              <a:buChar char="v"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Педагоги повторяют детские ответы;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Wingdings" pitchFamily="2" charset="2"/>
              <a:buChar char="v"/>
              <a:tabLst/>
            </a:pPr>
            <a:r>
              <a:rPr lang="ru-RU" sz="3600" b="1" dirty="0" smtClean="0">
                <a:solidFill>
                  <a:srgbClr val="00009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ребуют от ребёнка только </a:t>
            </a:r>
            <a:r>
              <a:rPr lang="ru-RU" sz="3600" b="1" dirty="0" smtClean="0">
                <a:solidFill>
                  <a:srgbClr val="00009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полных</a:t>
            </a:r>
            <a:r>
              <a:rPr lang="ru-RU" sz="3600" b="1" dirty="0" smtClean="0">
                <a:solidFill>
                  <a:srgbClr val="00009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tabLst/>
            </a:pPr>
            <a:r>
              <a:rPr lang="ru-RU" sz="3600" b="1" dirty="0" smtClean="0">
                <a:solidFill>
                  <a:srgbClr val="00009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ответов.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00166" y="428604"/>
            <a:ext cx="65722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u="sng" dirty="0" smtClean="0">
                <a:solidFill>
                  <a:srgbClr val="00009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ОШИБКИ   ПЕДАГОГОВ: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u="sng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2800" i="1" u="sng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5605" name="Picture 5" descr="https://igorgubarev.ru/images/scr/prev_foto.php?img=648_259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92" y="4893748"/>
            <a:ext cx="1285884" cy="18262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412" name="Picture 4" descr="http://msts.steam4me.net/tutorials/images/200px-Yellow_exclamation_mark.svg.png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  <a:lum bright="-10000" contrast="40000"/>
          </a:blip>
          <a:srcRect/>
          <a:stretch>
            <a:fillRect/>
          </a:stretch>
        </p:blipFill>
        <p:spPr bwMode="auto">
          <a:xfrm>
            <a:off x="251520" y="116632"/>
            <a:ext cx="1512168" cy="1512168"/>
          </a:xfrm>
          <a:prstGeom prst="rect">
            <a:avLst/>
          </a:prstGeom>
          <a:noFill/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3000"/>
                                        <p:tgtEl>
                                          <p:spTgt spid="124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1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29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www.themegallery.com</a:t>
            </a:r>
            <a:endParaRPr lang="en-US">
              <a:solidFill>
                <a:srgbClr val="FFFFFF"/>
              </a:solidFill>
            </a:endParaRPr>
          </a:p>
        </p:txBody>
      </p:sp>
      <p:pic>
        <p:nvPicPr>
          <p:cNvPr id="3" name="Picture 2" descr="C:\Users\elem2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3011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142852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Методы обучения</a:t>
            </a:r>
            <a:endParaRPr lang="ru-RU" sz="30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44" y="1000109"/>
            <a:ext cx="9001156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>
                <a:solidFill>
                  <a:srgbClr val="000099"/>
                </a:solidFill>
              </a:rPr>
              <a:t>• Наглядные</a:t>
            </a:r>
            <a:r>
              <a:rPr lang="ru-RU" dirty="0">
                <a:solidFill>
                  <a:srgbClr val="000099"/>
                </a:solidFill>
              </a:rPr>
              <a:t>:</a:t>
            </a:r>
          </a:p>
          <a:p>
            <a:r>
              <a:rPr lang="ru-RU" dirty="0">
                <a:solidFill>
                  <a:srgbClr val="000099"/>
                </a:solidFill>
              </a:rPr>
              <a:t>Организация наблюдения;</a:t>
            </a:r>
          </a:p>
          <a:p>
            <a:r>
              <a:rPr lang="ru-RU" dirty="0">
                <a:solidFill>
                  <a:srgbClr val="000099"/>
                </a:solidFill>
              </a:rPr>
              <a:t>Демонстрация иллюстраций, картин, предмета, макета и т. д. ;</a:t>
            </a:r>
          </a:p>
          <a:p>
            <a:r>
              <a:rPr lang="ru-RU" dirty="0">
                <a:solidFill>
                  <a:srgbClr val="000099"/>
                </a:solidFill>
              </a:rPr>
              <a:t>Просмотров видеофильмов.</a:t>
            </a:r>
          </a:p>
          <a:p>
            <a:r>
              <a:rPr lang="ru-RU" u="sng" dirty="0">
                <a:solidFill>
                  <a:srgbClr val="000099"/>
                </a:solidFill>
              </a:rPr>
              <a:t>• Словесные</a:t>
            </a:r>
            <a:r>
              <a:rPr lang="ru-RU" dirty="0">
                <a:solidFill>
                  <a:srgbClr val="000099"/>
                </a:solidFill>
              </a:rPr>
              <a:t>:</a:t>
            </a:r>
          </a:p>
          <a:p>
            <a:r>
              <a:rPr lang="ru-RU" dirty="0">
                <a:solidFill>
                  <a:srgbClr val="000099"/>
                </a:solidFill>
              </a:rPr>
              <a:t>Речевой образец;</a:t>
            </a:r>
          </a:p>
          <a:p>
            <a:r>
              <a:rPr lang="ru-RU" dirty="0">
                <a:solidFill>
                  <a:srgbClr val="000099"/>
                </a:solidFill>
              </a:rPr>
              <a:t>Повтор;</a:t>
            </a:r>
          </a:p>
          <a:p>
            <a:r>
              <a:rPr lang="ru-RU" dirty="0">
                <a:solidFill>
                  <a:srgbClr val="000099"/>
                </a:solidFill>
              </a:rPr>
              <a:t>Вопрос;</a:t>
            </a:r>
          </a:p>
          <a:p>
            <a:r>
              <a:rPr lang="ru-RU" u="sng" dirty="0">
                <a:solidFill>
                  <a:srgbClr val="000099"/>
                </a:solidFill>
              </a:rPr>
              <a:t>• Игровые</a:t>
            </a:r>
            <a:r>
              <a:rPr lang="ru-RU" dirty="0">
                <a:solidFill>
                  <a:srgbClr val="000099"/>
                </a:solidFill>
              </a:rPr>
              <a:t>:</a:t>
            </a:r>
          </a:p>
          <a:p>
            <a:r>
              <a:rPr lang="ru-RU" dirty="0">
                <a:solidFill>
                  <a:srgbClr val="000099"/>
                </a:solidFill>
              </a:rPr>
              <a:t>Дидактические игры-упражнения;</a:t>
            </a:r>
          </a:p>
          <a:p>
            <a:r>
              <a:rPr lang="ru-RU" dirty="0">
                <a:solidFill>
                  <a:srgbClr val="000099"/>
                </a:solidFill>
              </a:rPr>
              <a:t>Театрализованные игры;</a:t>
            </a:r>
          </a:p>
          <a:p>
            <a:r>
              <a:rPr lang="ru-RU" dirty="0">
                <a:solidFill>
                  <a:srgbClr val="000099"/>
                </a:solidFill>
              </a:rPr>
              <a:t>Сюжетно-ролевые игры;</a:t>
            </a:r>
          </a:p>
          <a:p>
            <a:r>
              <a:rPr lang="ru-RU" dirty="0">
                <a:solidFill>
                  <a:srgbClr val="000099"/>
                </a:solidFill>
              </a:rPr>
              <a:t>И другие виды игр с речевым содержанием.</a:t>
            </a:r>
          </a:p>
          <a:p>
            <a:r>
              <a:rPr lang="ru-RU" u="sng" dirty="0">
                <a:solidFill>
                  <a:srgbClr val="000099"/>
                </a:solidFill>
              </a:rPr>
              <a:t>• Косвенные</a:t>
            </a:r>
            <a:r>
              <a:rPr lang="ru-RU" dirty="0">
                <a:solidFill>
                  <a:srgbClr val="000099"/>
                </a:solidFill>
              </a:rPr>
              <a:t>:</a:t>
            </a:r>
          </a:p>
          <a:p>
            <a:r>
              <a:rPr lang="ru-RU" dirty="0">
                <a:solidFill>
                  <a:srgbClr val="000099"/>
                </a:solidFill>
              </a:rPr>
              <a:t>Подсказка;</a:t>
            </a:r>
          </a:p>
          <a:p>
            <a:r>
              <a:rPr lang="ru-RU" dirty="0">
                <a:solidFill>
                  <a:srgbClr val="000099"/>
                </a:solidFill>
              </a:rPr>
              <a:t>Совет;</a:t>
            </a:r>
          </a:p>
          <a:p>
            <a:r>
              <a:rPr lang="ru-RU" dirty="0">
                <a:solidFill>
                  <a:srgbClr val="000099"/>
                </a:solidFill>
              </a:rPr>
              <a:t>Исправление;</a:t>
            </a:r>
          </a:p>
          <a:p>
            <a:r>
              <a:rPr lang="ru-RU" dirty="0">
                <a:solidFill>
                  <a:srgbClr val="000099"/>
                </a:solidFill>
              </a:rPr>
              <a:t>Реплика;</a:t>
            </a:r>
          </a:p>
          <a:p>
            <a:r>
              <a:rPr lang="ru-RU" dirty="0">
                <a:solidFill>
                  <a:srgbClr val="000099"/>
                </a:solidFill>
              </a:rPr>
              <a:t>Замечание.</a:t>
            </a:r>
          </a:p>
        </p:txBody>
      </p:sp>
    </p:spTree>
    <p:extLst>
      <p:ext uri="{BB962C8B-B14F-4D97-AF65-F5344CB8AC3E}">
        <p14:creationId xmlns:p14="http://schemas.microsoft.com/office/powerpoint/2010/main" val="1252815851"/>
      </p:ext>
    </p:extLst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0"/>
            <a:ext cx="916301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187624" y="1916834"/>
            <a:ext cx="6838528" cy="2088231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4400" dirty="0" smtClean="0">
              <a:solidFill>
                <a:srgbClr val="7030A0"/>
              </a:solidFill>
              <a:latin typeface="Arial Black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07904" y="3645024"/>
            <a:ext cx="49685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85720" y="1357300"/>
            <a:ext cx="5500726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85720" y="0"/>
            <a:ext cx="8286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</a:t>
            </a:r>
            <a:endParaRPr lang="ru-RU" sz="20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071670" y="357187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07505" y="235691"/>
            <a:ext cx="892935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НАИБОЛЕЕ АКТУАЛЬНЫЕ ТЕХНОЛОГИИ В УСЛОВИЯХ РЕАЛИЗАЦИИ ТРЕБОВАНИЙ ФГОС:</a:t>
            </a:r>
            <a:endParaRPr lang="ru-RU" sz="28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95601" y="1385146"/>
            <a:ext cx="8822577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28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 технологии; </a:t>
            </a:r>
          </a:p>
          <a:p>
            <a:pPr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Информационно - коммуникационная   </a:t>
            </a:r>
          </a:p>
          <a:p>
            <a:pPr>
              <a:buClr>
                <a:srgbClr val="C00000"/>
              </a:buClr>
            </a:pPr>
            <a:r>
              <a:rPr lang="ru-RU" sz="28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технология;</a:t>
            </a:r>
          </a:p>
          <a:p>
            <a:pPr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Технология развития </a:t>
            </a:r>
          </a:p>
          <a:p>
            <a:pPr>
              <a:buClr>
                <a:srgbClr val="C00000"/>
              </a:buClr>
            </a:pPr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критического  мышления;</a:t>
            </a:r>
          </a:p>
          <a:p>
            <a:pPr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Проектные технологии;</a:t>
            </a:r>
          </a:p>
          <a:p>
            <a:pPr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Игровые технологии;</a:t>
            </a:r>
          </a:p>
          <a:p>
            <a:pPr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Технология проблемного обучения;</a:t>
            </a:r>
          </a:p>
          <a:p>
            <a:pPr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Технология портфолио;</a:t>
            </a:r>
          </a:p>
          <a:p>
            <a:pPr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Личностно-направленные.</a:t>
            </a:r>
          </a:p>
          <a:p>
            <a:pPr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Исследовательская деятельность, коллекционирование.</a:t>
            </a:r>
            <a:endParaRPr lang="ru-RU" sz="28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www.themegallery.com</a:t>
            </a:r>
            <a:endParaRPr lang="en-US">
              <a:solidFill>
                <a:srgbClr val="FFFFFF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8684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285720" y="357167"/>
            <a:ext cx="3929090" cy="1571636"/>
          </a:xfrm>
          <a:prstGeom prst="roundRect">
            <a:avLst/>
          </a:prstGeom>
          <a:solidFill>
            <a:srgbClr val="0000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РАЗВИТИЕ КОММУНИКАТИВНЫХ УМЕНИЙ ДЕТЕЙ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857752" y="357167"/>
            <a:ext cx="3857652" cy="1571636"/>
          </a:xfrm>
          <a:prstGeom prst="roundRect">
            <a:avLst/>
          </a:prstGeom>
          <a:solidFill>
            <a:srgbClr val="0000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ЛИЧНОСТНО-ОРИЕНТИРОВАННОЕ ОБЩЕНИЕ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 РЕБЕНКОМ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14282" y="2571745"/>
            <a:ext cx="2857520" cy="1857388"/>
          </a:xfrm>
          <a:prstGeom prst="roundRect">
            <a:avLst/>
          </a:prstGeom>
          <a:solidFill>
            <a:srgbClr val="0000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ВОСПИТИНИЕ КУЛЬТУРЫ ОБЩЕНИЯ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 РЕЧИ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286380" y="4929199"/>
            <a:ext cx="3714776" cy="1571636"/>
          </a:xfrm>
          <a:prstGeom prst="roundRect">
            <a:avLst/>
          </a:prstGeom>
          <a:solidFill>
            <a:srgbClr val="0000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ВЗАИМОСВЯЗЬ ПОЗНАВАТЕЛЬНОГО И РЕЧЕВОГО РАЗВИТИЯ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14282" y="4929199"/>
            <a:ext cx="4643470" cy="1571636"/>
          </a:xfrm>
          <a:prstGeom prst="roundRect">
            <a:avLst/>
          </a:prstGeom>
          <a:solidFill>
            <a:srgbClr val="0000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ЗДОРОВЬЕСБЕРЕГАЮЩИЙ ХАРАКТЕР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143636" y="2500307"/>
            <a:ext cx="3000364" cy="1857388"/>
          </a:xfrm>
          <a:prstGeom prst="roundRect">
            <a:avLst/>
          </a:prstGeom>
          <a:solidFill>
            <a:srgbClr val="0000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АКТИВНАЯ РЕЧЕВАЯ ПРАКТИКА  КАЖДОГО РЕБЕНКА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43240" y="2643183"/>
            <a:ext cx="30003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ТРЕБОВАНИЯ </a:t>
            </a:r>
          </a:p>
          <a:p>
            <a:pPr algn="ctr"/>
            <a:r>
              <a:rPr lang="ru-RU" sz="3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ПРИ ВЫБОРЕ</a:t>
            </a:r>
          </a:p>
          <a:p>
            <a:pPr algn="ctr"/>
            <a:r>
              <a:rPr lang="ru-RU" sz="3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ТЕХНОЛОГИЙ</a:t>
            </a:r>
            <a:endParaRPr lang="ru-RU" sz="30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50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</p:bldLst>
  </p:timing>
</p:sld>
</file>

<file path=ppt/theme/_rels/them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3452</TotalTime>
  <Words>681</Words>
  <Application>Microsoft Office PowerPoint</Application>
  <PresentationFormat>Экран (4:3)</PresentationFormat>
  <Paragraphs>220</Paragraphs>
  <Slides>19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Тема Office</vt:lpstr>
      <vt:lpstr>2_Тема Office</vt:lpstr>
      <vt:lpstr>4_Тема Office</vt:lpstr>
      <vt:lpstr>6_Тема Office</vt:lpstr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Назовите полностью пословицу  (по 2 данным словам)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наташа</dc:creator>
  <cp:lastModifiedBy>Лисянская НВ</cp:lastModifiedBy>
  <cp:revision>228</cp:revision>
  <dcterms:created xsi:type="dcterms:W3CDTF">2014-11-23T13:48:28Z</dcterms:created>
  <dcterms:modified xsi:type="dcterms:W3CDTF">2022-04-12T05:32:09Z</dcterms:modified>
</cp:coreProperties>
</file>