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67" r:id="rId4"/>
    <p:sldId id="266" r:id="rId5"/>
    <p:sldId id="265" r:id="rId6"/>
    <p:sldId id="264" r:id="rId7"/>
    <p:sldId id="263" r:id="rId8"/>
    <p:sldId id="262" r:id="rId9"/>
    <p:sldId id="261" r:id="rId10"/>
    <p:sldId id="270" r:id="rId11"/>
    <p:sldId id="271" r:id="rId12"/>
    <p:sldId id="269" r:id="rId13"/>
    <p:sldId id="260" r:id="rId14"/>
    <p:sldId id="259" r:id="rId15"/>
    <p:sldId id="258" r:id="rId16"/>
    <p:sldId id="276" r:id="rId17"/>
    <p:sldId id="274" r:id="rId18"/>
    <p:sldId id="273" r:id="rId19"/>
    <p:sldId id="275" r:id="rId2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9" d="100"/>
          <a:sy n="69" d="100"/>
        </p:scale>
        <p:origin x="78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FEBE780-8419-487C-A457-3E2E263CA526}" type="datetimeFigureOut">
              <a:rPr lang="ru-RU" smtClean="0"/>
              <a:t>27.03.2022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893EEA-9DA8-4928-B4D5-D4889FCA4BCF}" type="slidenum">
              <a:rPr lang="ru-RU" smtClean="0"/>
              <a:t>‹#›</a:t>
            </a:fld>
            <a:endParaRPr lang="ru-RU"/>
          </a:p>
        </p:txBody>
      </p:sp>
    </p:spTree>
    <p:extLst>
      <p:ext uri="{BB962C8B-B14F-4D97-AF65-F5344CB8AC3E}">
        <p14:creationId xmlns:p14="http://schemas.microsoft.com/office/powerpoint/2010/main" val="2284427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FEBE780-8419-487C-A457-3E2E263CA526}" type="datetimeFigureOut">
              <a:rPr lang="ru-RU" smtClean="0"/>
              <a:t>27.03.2022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893EEA-9DA8-4928-B4D5-D4889FCA4BCF}" type="slidenum">
              <a:rPr lang="ru-RU" smtClean="0"/>
              <a:t>‹#›</a:t>
            </a:fld>
            <a:endParaRPr lang="ru-RU"/>
          </a:p>
        </p:txBody>
      </p:sp>
    </p:spTree>
    <p:extLst>
      <p:ext uri="{BB962C8B-B14F-4D97-AF65-F5344CB8AC3E}">
        <p14:creationId xmlns:p14="http://schemas.microsoft.com/office/powerpoint/2010/main" val="713661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FEBE780-8419-487C-A457-3E2E263CA526}" type="datetimeFigureOut">
              <a:rPr lang="ru-RU" smtClean="0"/>
              <a:t>27.03.2022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893EEA-9DA8-4928-B4D5-D4889FCA4BCF}" type="slidenum">
              <a:rPr lang="ru-RU" smtClean="0"/>
              <a:t>‹#›</a:t>
            </a:fld>
            <a:endParaRPr lang="ru-RU"/>
          </a:p>
        </p:txBody>
      </p:sp>
    </p:spTree>
    <p:extLst>
      <p:ext uri="{BB962C8B-B14F-4D97-AF65-F5344CB8AC3E}">
        <p14:creationId xmlns:p14="http://schemas.microsoft.com/office/powerpoint/2010/main" val="1053493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FEBE780-8419-487C-A457-3E2E263CA526}" type="datetimeFigureOut">
              <a:rPr lang="ru-RU" smtClean="0"/>
              <a:t>27.03.2022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893EEA-9DA8-4928-B4D5-D4889FCA4BCF}" type="slidenum">
              <a:rPr lang="ru-RU" smtClean="0"/>
              <a:t>‹#›</a:t>
            </a:fld>
            <a:endParaRPr lang="ru-RU"/>
          </a:p>
        </p:txBody>
      </p:sp>
    </p:spTree>
    <p:extLst>
      <p:ext uri="{BB962C8B-B14F-4D97-AF65-F5344CB8AC3E}">
        <p14:creationId xmlns:p14="http://schemas.microsoft.com/office/powerpoint/2010/main" val="4007982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FEBE780-8419-487C-A457-3E2E263CA526}" type="datetimeFigureOut">
              <a:rPr lang="ru-RU" smtClean="0"/>
              <a:t>27.03.2022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F893EEA-9DA8-4928-B4D5-D4889FCA4BCF}" type="slidenum">
              <a:rPr lang="ru-RU" smtClean="0"/>
              <a:t>‹#›</a:t>
            </a:fld>
            <a:endParaRPr lang="ru-RU"/>
          </a:p>
        </p:txBody>
      </p:sp>
    </p:spTree>
    <p:extLst>
      <p:ext uri="{BB962C8B-B14F-4D97-AF65-F5344CB8AC3E}">
        <p14:creationId xmlns:p14="http://schemas.microsoft.com/office/powerpoint/2010/main" val="1944561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FEBE780-8419-487C-A457-3E2E263CA526}" type="datetimeFigureOut">
              <a:rPr lang="ru-RU" smtClean="0"/>
              <a:t>27.03.2022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893EEA-9DA8-4928-B4D5-D4889FCA4BCF}" type="slidenum">
              <a:rPr lang="ru-RU" smtClean="0"/>
              <a:t>‹#›</a:t>
            </a:fld>
            <a:endParaRPr lang="ru-RU"/>
          </a:p>
        </p:txBody>
      </p:sp>
    </p:spTree>
    <p:extLst>
      <p:ext uri="{BB962C8B-B14F-4D97-AF65-F5344CB8AC3E}">
        <p14:creationId xmlns:p14="http://schemas.microsoft.com/office/powerpoint/2010/main" val="1809641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FEBE780-8419-487C-A457-3E2E263CA526}" type="datetimeFigureOut">
              <a:rPr lang="ru-RU" smtClean="0"/>
              <a:t>27.03.2022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F893EEA-9DA8-4928-B4D5-D4889FCA4BCF}" type="slidenum">
              <a:rPr lang="ru-RU" smtClean="0"/>
              <a:t>‹#›</a:t>
            </a:fld>
            <a:endParaRPr lang="ru-RU"/>
          </a:p>
        </p:txBody>
      </p:sp>
    </p:spTree>
    <p:extLst>
      <p:ext uri="{BB962C8B-B14F-4D97-AF65-F5344CB8AC3E}">
        <p14:creationId xmlns:p14="http://schemas.microsoft.com/office/powerpoint/2010/main" val="36474548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FEBE780-8419-487C-A457-3E2E263CA526}" type="datetimeFigureOut">
              <a:rPr lang="ru-RU" smtClean="0"/>
              <a:t>27.03.2022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F893EEA-9DA8-4928-B4D5-D4889FCA4BCF}" type="slidenum">
              <a:rPr lang="ru-RU" smtClean="0"/>
              <a:t>‹#›</a:t>
            </a:fld>
            <a:endParaRPr lang="ru-RU"/>
          </a:p>
        </p:txBody>
      </p:sp>
    </p:spTree>
    <p:extLst>
      <p:ext uri="{BB962C8B-B14F-4D97-AF65-F5344CB8AC3E}">
        <p14:creationId xmlns:p14="http://schemas.microsoft.com/office/powerpoint/2010/main" val="2695578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FEBE780-8419-487C-A457-3E2E263CA526}" type="datetimeFigureOut">
              <a:rPr lang="ru-RU" smtClean="0"/>
              <a:t>27.03.2022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F893EEA-9DA8-4928-B4D5-D4889FCA4BCF}" type="slidenum">
              <a:rPr lang="ru-RU" smtClean="0"/>
              <a:t>‹#›</a:t>
            </a:fld>
            <a:endParaRPr lang="ru-RU"/>
          </a:p>
        </p:txBody>
      </p:sp>
    </p:spTree>
    <p:extLst>
      <p:ext uri="{BB962C8B-B14F-4D97-AF65-F5344CB8AC3E}">
        <p14:creationId xmlns:p14="http://schemas.microsoft.com/office/powerpoint/2010/main" val="2477895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FEBE780-8419-487C-A457-3E2E263CA526}" type="datetimeFigureOut">
              <a:rPr lang="ru-RU" smtClean="0"/>
              <a:t>27.03.2022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893EEA-9DA8-4928-B4D5-D4889FCA4BCF}" type="slidenum">
              <a:rPr lang="ru-RU" smtClean="0"/>
              <a:t>‹#›</a:t>
            </a:fld>
            <a:endParaRPr lang="ru-RU"/>
          </a:p>
        </p:txBody>
      </p:sp>
    </p:spTree>
    <p:extLst>
      <p:ext uri="{BB962C8B-B14F-4D97-AF65-F5344CB8AC3E}">
        <p14:creationId xmlns:p14="http://schemas.microsoft.com/office/powerpoint/2010/main" val="108939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FEBE780-8419-487C-A457-3E2E263CA526}" type="datetimeFigureOut">
              <a:rPr lang="ru-RU" smtClean="0"/>
              <a:t>27.03.2022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F893EEA-9DA8-4928-B4D5-D4889FCA4BCF}" type="slidenum">
              <a:rPr lang="ru-RU" smtClean="0"/>
              <a:t>‹#›</a:t>
            </a:fld>
            <a:endParaRPr lang="ru-RU"/>
          </a:p>
        </p:txBody>
      </p:sp>
    </p:spTree>
    <p:extLst>
      <p:ext uri="{BB962C8B-B14F-4D97-AF65-F5344CB8AC3E}">
        <p14:creationId xmlns:p14="http://schemas.microsoft.com/office/powerpoint/2010/main" val="2710892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EBE780-8419-487C-A457-3E2E263CA526}" type="datetimeFigureOut">
              <a:rPr lang="ru-RU" smtClean="0"/>
              <a:t>27.03.2022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893EEA-9DA8-4928-B4D5-D4889FCA4BCF}" type="slidenum">
              <a:rPr lang="ru-RU" smtClean="0"/>
              <a:t>‹#›</a:t>
            </a:fld>
            <a:endParaRPr lang="ru-RU"/>
          </a:p>
        </p:txBody>
      </p:sp>
    </p:spTree>
    <p:extLst>
      <p:ext uri="{BB962C8B-B14F-4D97-AF65-F5344CB8AC3E}">
        <p14:creationId xmlns:p14="http://schemas.microsoft.com/office/powerpoint/2010/main" val="2329998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5" name="Прямоугольник 4"/>
          <p:cNvSpPr/>
          <p:nvPr/>
        </p:nvSpPr>
        <p:spPr>
          <a:xfrm>
            <a:off x="1025236" y="1540270"/>
            <a:ext cx="8215746" cy="3139321"/>
          </a:xfrm>
          <a:prstGeom prst="rect">
            <a:avLst/>
          </a:prstGeom>
        </p:spPr>
        <p:txBody>
          <a:bodyPr wrap="square">
            <a:spAutoFit/>
          </a:bodyPr>
          <a:lstStyle/>
          <a:p>
            <a:r>
              <a:rPr lang="ru-RU" sz="6600" b="1" dirty="0" smtClean="0">
                <a:solidFill>
                  <a:schemeClr val="accent5">
                    <a:lumMod val="75000"/>
                  </a:schemeClr>
                </a:solidFill>
                <a:latin typeface="Monotype Corsiva" panose="03010101010201010101" pitchFamily="66" charset="0"/>
              </a:rPr>
              <a:t>Развивающая среда. Принципы построения развивающей среды. </a:t>
            </a:r>
            <a:endParaRPr lang="ru-RU" sz="6600" b="1" dirty="0">
              <a:solidFill>
                <a:schemeClr val="accent5">
                  <a:lumMod val="75000"/>
                </a:schemeClr>
              </a:solidFill>
              <a:latin typeface="Monotype Corsiva" panose="03010101010201010101" pitchFamily="66" charset="0"/>
            </a:endParaRPr>
          </a:p>
        </p:txBody>
      </p:sp>
    </p:spTree>
    <p:extLst>
      <p:ext uri="{BB962C8B-B14F-4D97-AF65-F5344CB8AC3E}">
        <p14:creationId xmlns:p14="http://schemas.microsoft.com/office/powerpoint/2010/main" val="2765752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Прямоугольник 1"/>
          <p:cNvSpPr/>
          <p:nvPr/>
        </p:nvSpPr>
        <p:spPr>
          <a:xfrm>
            <a:off x="401782" y="362911"/>
            <a:ext cx="9615054" cy="3108543"/>
          </a:xfrm>
          <a:prstGeom prst="rect">
            <a:avLst/>
          </a:prstGeom>
        </p:spPr>
        <p:txBody>
          <a:bodyPr wrap="square">
            <a:spAutoFit/>
          </a:bodyPr>
          <a:lstStyle/>
          <a:p>
            <a:pPr marL="342900" indent="-342900" algn="ctr">
              <a:buFont typeface="Wingdings" panose="05000000000000000000" pitchFamily="2" charset="2"/>
              <a:buChar char="Ø"/>
            </a:pPr>
            <a:r>
              <a:rPr lang="ru-RU" sz="2800" b="1" u="sng" dirty="0">
                <a:solidFill>
                  <a:schemeClr val="accent5">
                    <a:lumMod val="75000"/>
                  </a:schemeClr>
                </a:solidFill>
                <a:latin typeface="Times New Roman" panose="02020603050405020304" pitchFamily="18" charset="0"/>
                <a:cs typeface="Times New Roman" panose="02020603050405020304" pitchFamily="18" charset="0"/>
              </a:rPr>
              <a:t>П</a:t>
            </a:r>
            <a:r>
              <a:rPr lang="ru-RU" sz="2800" b="1" u="sng" dirty="0" smtClean="0">
                <a:solidFill>
                  <a:schemeClr val="accent5">
                    <a:lumMod val="75000"/>
                  </a:schemeClr>
                </a:solidFill>
                <a:latin typeface="Times New Roman" panose="02020603050405020304" pitchFamily="18" charset="0"/>
                <a:cs typeface="Times New Roman" panose="02020603050405020304" pitchFamily="18" charset="0"/>
              </a:rPr>
              <a:t>ринцип комплексирования и гибкого зонирования</a:t>
            </a:r>
            <a:r>
              <a:rPr lang="ru-RU" sz="2400" b="1" dirty="0" smtClean="0">
                <a:latin typeface="Times New Roman" panose="02020603050405020304" pitchFamily="18" charset="0"/>
                <a:cs typeface="Times New Roman" panose="02020603050405020304" pitchFamily="18" charset="0"/>
              </a:rPr>
              <a:t>, реализующий возможность построения непересекающихся сфер активности, позволяющий детям свободно заниматься одновременно разными видами деятельности, не мешая друг другу в тематических зонах- центрах; (физкультурой, музыкой, рисованием, конструированием, рассматриванием иллюстраций и диапозитивов, математическими играми, наблюдениями и т. д.).</a:t>
            </a:r>
            <a:endParaRPr lang="ru-RU" sz="2400" b="1"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401782" y="3241123"/>
            <a:ext cx="10183091" cy="3477875"/>
          </a:xfrm>
          <a:prstGeom prst="rect">
            <a:avLst/>
          </a:prstGeom>
        </p:spPr>
        <p:txBody>
          <a:bodyPr wrap="square">
            <a:spAutoFit/>
          </a:bodyPr>
          <a:lstStyle/>
          <a:p>
            <a:pPr marL="457200" indent="-457200" algn="ctr">
              <a:buFont typeface="Wingdings" panose="05000000000000000000" pitchFamily="2" charset="2"/>
              <a:buChar char="Ø"/>
            </a:pPr>
            <a:r>
              <a:rPr lang="ru-RU" sz="2800" b="1" u="sng" dirty="0" smtClean="0">
                <a:solidFill>
                  <a:schemeClr val="accent5">
                    <a:lumMod val="75000"/>
                  </a:schemeClr>
                </a:solidFill>
                <a:latin typeface="Times New Roman" panose="02020603050405020304" pitchFamily="18" charset="0"/>
                <a:cs typeface="Times New Roman" panose="02020603050405020304" pitchFamily="18" charset="0"/>
              </a:rPr>
              <a:t>Принцип </a:t>
            </a:r>
            <a:r>
              <a:rPr lang="ru-RU" sz="2800" b="1" u="sng" dirty="0" err="1" smtClean="0">
                <a:solidFill>
                  <a:schemeClr val="accent5">
                    <a:lumMod val="75000"/>
                  </a:schemeClr>
                </a:solidFill>
                <a:latin typeface="Times New Roman" panose="02020603050405020304" pitchFamily="18" charset="0"/>
                <a:cs typeface="Times New Roman" panose="02020603050405020304" pitchFamily="18" charset="0"/>
              </a:rPr>
              <a:t>эмоциогенности</a:t>
            </a:r>
            <a:r>
              <a:rPr lang="ru-RU" sz="2800" b="1" u="sng" dirty="0" smtClean="0">
                <a:solidFill>
                  <a:schemeClr val="accent5">
                    <a:lumMod val="75000"/>
                  </a:schemeClr>
                </a:solidFill>
                <a:latin typeface="Times New Roman" panose="02020603050405020304" pitchFamily="18" charset="0"/>
                <a:cs typeface="Times New Roman" panose="02020603050405020304" pitchFamily="18" charset="0"/>
              </a:rPr>
              <a:t> среды</a:t>
            </a:r>
            <a:r>
              <a:rPr lang="ru-RU" sz="2400" b="1" dirty="0" smtClean="0">
                <a:latin typeface="Times New Roman" panose="02020603050405020304" pitchFamily="18" charset="0"/>
                <a:cs typeface="Times New Roman" panose="02020603050405020304" pitchFamily="18" charset="0"/>
              </a:rPr>
              <a:t>, индивидуальной комфортности и эмоционального благополучия каждого ребенка и взрослого, предметная деятельность должна находить у детей обязательный положительный эмоциональный отклик, нравится им, давать стимул к продолжению этих занятий;</a:t>
            </a:r>
          </a:p>
          <a:p>
            <a:pPr algn="ctr"/>
            <a:r>
              <a:rPr lang="ru-RU" sz="2400" b="1" dirty="0" smtClean="0">
                <a:latin typeface="Times New Roman" panose="02020603050405020304" pitchFamily="18" charset="0"/>
                <a:cs typeface="Times New Roman" panose="02020603050405020304" pitchFamily="18" charset="0"/>
              </a:rPr>
              <a:t>Этот принцип реализуется с помощью использования в детской группе определенных семейных традиций. Дети могут достраивать детали интерьера, они получают возможность его эстетического завершения в зависимости от личных вкусов. </a:t>
            </a: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1400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1"/>
            <a:ext cx="12192000" cy="6858000"/>
          </a:xfrm>
          <a:prstGeom prst="rect">
            <a:avLst/>
          </a:prstGeom>
        </p:spPr>
      </p:pic>
      <p:sp>
        <p:nvSpPr>
          <p:cNvPr id="3" name="Прямоугольник 2"/>
          <p:cNvSpPr/>
          <p:nvPr/>
        </p:nvSpPr>
        <p:spPr>
          <a:xfrm>
            <a:off x="180109" y="509819"/>
            <a:ext cx="11831782" cy="5447645"/>
          </a:xfrm>
          <a:prstGeom prst="rect">
            <a:avLst/>
          </a:prstGeom>
        </p:spPr>
        <p:txBody>
          <a:bodyPr wrap="square">
            <a:spAutoFit/>
          </a:bodyPr>
          <a:lstStyle/>
          <a:p>
            <a:pPr marL="342900" indent="-342900" algn="ctr">
              <a:buFont typeface="Wingdings" panose="05000000000000000000" pitchFamily="2" charset="2"/>
              <a:buChar char="Ø"/>
            </a:pPr>
            <a:r>
              <a:rPr lang="ru-RU" sz="2400" b="1" u="sng" dirty="0" smtClean="0">
                <a:solidFill>
                  <a:schemeClr val="accent5">
                    <a:lumMod val="75000"/>
                  </a:schemeClr>
                </a:solidFill>
                <a:latin typeface="Times New Roman" panose="02020603050405020304" pitchFamily="18" charset="0"/>
                <a:cs typeface="Times New Roman" panose="02020603050405020304" pitchFamily="18" charset="0"/>
              </a:rPr>
              <a:t>Принцип открытости – закрытости – представлен в нескольких аспектах:</a:t>
            </a:r>
          </a:p>
          <a:p>
            <a:endParaRPr lang="ru-RU" sz="2400" b="1" u="sng" dirty="0" smtClean="0">
              <a:solidFill>
                <a:schemeClr val="accent5">
                  <a:lumMod val="75000"/>
                </a:schemeClr>
              </a:solidFill>
              <a:latin typeface="Times New Roman" panose="02020603050405020304" pitchFamily="18" charset="0"/>
              <a:cs typeface="Times New Roman" panose="02020603050405020304" pitchFamily="18" charset="0"/>
            </a:endParaRPr>
          </a:p>
          <a:p>
            <a:pPr algn="ctr"/>
            <a:r>
              <a:rPr lang="ru-RU" sz="2000" b="1" dirty="0" smtClean="0">
                <a:latin typeface="Times New Roman" panose="02020603050405020304" pitchFamily="18" charset="0"/>
                <a:cs typeface="Times New Roman" panose="02020603050405020304" pitchFamily="18" charset="0"/>
              </a:rPr>
              <a:t>а) Открытость природе. Единство человека и природы. Ежедневная трудовая деятельность, наблюдения, экспериментирование в экологических зонах, оформленных в соответствии с возрастом детей, постепенно приводят к пониманию того, что природой можно не только наслаждаться, восхищаться, любоваться, но что она нуждается в помощи, в заботливых руках и охране.</a:t>
            </a:r>
          </a:p>
          <a:p>
            <a:pPr algn="ctr"/>
            <a:endParaRPr lang="ru-RU" sz="2000" b="1" dirty="0" smtClean="0">
              <a:latin typeface="Times New Roman" panose="02020603050405020304" pitchFamily="18" charset="0"/>
              <a:cs typeface="Times New Roman" panose="02020603050405020304" pitchFamily="18" charset="0"/>
            </a:endParaRPr>
          </a:p>
          <a:p>
            <a:pPr algn="ctr"/>
            <a:r>
              <a:rPr lang="ru-RU" sz="2000" b="1" dirty="0" smtClean="0">
                <a:latin typeface="Times New Roman" panose="02020603050405020304" pitchFamily="18" charset="0"/>
                <a:cs typeface="Times New Roman" panose="02020603050405020304" pitchFamily="18" charset="0"/>
              </a:rPr>
              <a:t>б) Открытость своего «Я». Педагоги с уважением относятся к интересам, потребностям и возможностям каждого ребенка, особенно к результатам продуктивной деятельности: ежедневно на «стене творчества» появляются рисунки, поделки, результаты детского словесного творчества (стихи, рассказы, сказки). Коллективные детские работы широко используются при оформлении групп. Развешиваются фотографии детей и взрослых в различных сочетаниях, отражающих возрастную динамику (альбомы и папки с фотографиями должны храниться в доступном для детей месте).</a:t>
            </a:r>
          </a:p>
          <a:p>
            <a:pPr algn="ctr"/>
            <a:endParaRPr lang="ru-RU" sz="2000" b="1" dirty="0" smtClean="0">
              <a:latin typeface="Times New Roman" panose="02020603050405020304" pitchFamily="18" charset="0"/>
              <a:cs typeface="Times New Roman" panose="02020603050405020304" pitchFamily="18" charset="0"/>
            </a:endParaRPr>
          </a:p>
          <a:p>
            <a:pPr algn="ctr"/>
            <a:r>
              <a:rPr lang="ru-RU" sz="2000" b="1" dirty="0" smtClean="0">
                <a:latin typeface="Times New Roman" panose="02020603050405020304" pitchFamily="18" charset="0"/>
                <a:cs typeface="Times New Roman" panose="02020603050405020304" pitchFamily="18" charset="0"/>
              </a:rPr>
              <a:t>в) Открытость обществу. Особым правом участия в жизни детского сада пользуются родители. Создание предметно-развивающей среды невозможно без участия родителей.</a:t>
            </a:r>
            <a:endParaRPr lang="ru-RU"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53190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1"/>
            <a:ext cx="12192000" cy="6858000"/>
          </a:xfrm>
          <a:prstGeom prst="rect">
            <a:avLst/>
          </a:prstGeom>
        </p:spPr>
      </p:pic>
      <p:sp>
        <p:nvSpPr>
          <p:cNvPr id="2" name="Прямоугольник 1"/>
          <p:cNvSpPr/>
          <p:nvPr/>
        </p:nvSpPr>
        <p:spPr>
          <a:xfrm>
            <a:off x="401782" y="488696"/>
            <a:ext cx="9504218" cy="2308324"/>
          </a:xfrm>
          <a:prstGeom prst="rect">
            <a:avLst/>
          </a:prstGeom>
        </p:spPr>
        <p:txBody>
          <a:bodyPr wrap="square">
            <a:spAutoFit/>
          </a:bodyPr>
          <a:lstStyle/>
          <a:p>
            <a:pPr marL="342900" indent="-342900" algn="ctr">
              <a:buFont typeface="Wingdings" panose="05000000000000000000" pitchFamily="2" charset="2"/>
              <a:buChar char="Ø"/>
            </a:pPr>
            <a:r>
              <a:rPr lang="ru-RU" sz="2400" b="1" u="sng" dirty="0" smtClean="0">
                <a:solidFill>
                  <a:schemeClr val="accent5">
                    <a:lumMod val="75000"/>
                  </a:schemeClr>
                </a:solidFill>
                <a:latin typeface="Times New Roman" panose="02020603050405020304" pitchFamily="18" charset="0"/>
                <a:cs typeface="Times New Roman" panose="02020603050405020304" pitchFamily="18" charset="0"/>
              </a:rPr>
              <a:t>Принцип сочетания привычных и неординарных</a:t>
            </a:r>
            <a:r>
              <a:rPr lang="ru-RU" sz="2400" b="1" dirty="0" smtClean="0">
                <a:latin typeface="Times New Roman" panose="02020603050405020304" pitchFamily="18" charset="0"/>
                <a:cs typeface="Times New Roman" panose="02020603050405020304" pitchFamily="18" charset="0"/>
              </a:rPr>
              <a:t> элементов в организации среды эстетическая организация среды - следует уделять особое внимание визуальному оформлению предметной среды : использование больших ярких игрушек из искусственной кожи, ткани, пластика, необычных элементов образного декора;</a:t>
            </a:r>
            <a:endParaRPr lang="ru-RU" b="1"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401782" y="3149136"/>
            <a:ext cx="9767454" cy="3416320"/>
          </a:xfrm>
          <a:prstGeom prst="rect">
            <a:avLst/>
          </a:prstGeom>
        </p:spPr>
        <p:txBody>
          <a:bodyPr wrap="square">
            <a:spAutoFit/>
          </a:bodyPr>
          <a:lstStyle/>
          <a:p>
            <a:pPr marL="342900" indent="-342900" algn="ctr">
              <a:buFont typeface="Wingdings" panose="05000000000000000000" pitchFamily="2" charset="2"/>
              <a:buChar char="Ø"/>
            </a:pPr>
            <a:r>
              <a:rPr lang="ru-RU" sz="2400" b="1" u="sng" dirty="0" smtClean="0">
                <a:solidFill>
                  <a:schemeClr val="accent5">
                    <a:lumMod val="75000"/>
                  </a:schemeClr>
                </a:solidFill>
                <a:latin typeface="Times New Roman" panose="02020603050405020304" pitchFamily="18" charset="0"/>
                <a:cs typeface="Times New Roman" panose="02020603050405020304" pitchFamily="18" charset="0"/>
              </a:rPr>
              <a:t>Принцип учета половых и возрастных различий детей (</a:t>
            </a:r>
            <a:r>
              <a:rPr lang="ru-RU" sz="2400" b="1" u="sng" dirty="0" err="1" smtClean="0">
                <a:solidFill>
                  <a:schemeClr val="accent5">
                    <a:lumMod val="75000"/>
                  </a:schemeClr>
                </a:solidFill>
                <a:latin typeface="Times New Roman" panose="02020603050405020304" pitchFamily="18" charset="0"/>
                <a:cs typeface="Times New Roman" panose="02020603050405020304" pitchFamily="18" charset="0"/>
              </a:rPr>
              <a:t>Гендорный</a:t>
            </a:r>
            <a:r>
              <a:rPr lang="ru-RU" sz="2400" b="1" u="sng" dirty="0" smtClean="0">
                <a:solidFill>
                  <a:schemeClr val="accent5">
                    <a:lumMod val="75000"/>
                  </a:schemeClr>
                </a:solidFill>
                <a:latin typeface="Times New Roman" panose="02020603050405020304" pitchFamily="18" charset="0"/>
                <a:cs typeface="Times New Roman" panose="02020603050405020304" pitchFamily="18" charset="0"/>
              </a:rPr>
              <a:t>) </a:t>
            </a:r>
            <a:r>
              <a:rPr lang="ru-RU" sz="2400" b="1" dirty="0" smtClean="0">
                <a:latin typeface="Times New Roman" panose="02020603050405020304" pitchFamily="18" charset="0"/>
                <a:cs typeface="Times New Roman" panose="02020603050405020304" pitchFamily="18" charset="0"/>
              </a:rPr>
              <a:t>- реализует возможность для девочек и мальчиков проявлять свои склонности в соответствии с принятыми в нашем обществе нормами, т. е. содержание должно отражать в равной степени интересы как девочек, так и мальчиков, в настоящее время наблюдается дисбаланс в сторону преобладания «девчоночьих» материалов и пособий, поэтому, зачатки работы с детьми с учетом их </a:t>
            </a:r>
            <a:r>
              <a:rPr lang="ru-RU" sz="2400" b="1" dirty="0" err="1" smtClean="0">
                <a:latin typeface="Times New Roman" panose="02020603050405020304" pitchFamily="18" charset="0"/>
                <a:cs typeface="Times New Roman" panose="02020603050405020304" pitchFamily="18" charset="0"/>
              </a:rPr>
              <a:t>полоролевой</a:t>
            </a:r>
            <a:r>
              <a:rPr lang="ru-RU" sz="2400" b="1" dirty="0" smtClean="0">
                <a:latin typeface="Times New Roman" panose="02020603050405020304" pitchFamily="18" charset="0"/>
                <a:cs typeface="Times New Roman" panose="02020603050405020304" pitchFamily="18" charset="0"/>
              </a:rPr>
              <a:t> специфики нужно начинать уже с 2-3 лет.</a:t>
            </a: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9884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1"/>
            <a:ext cx="12192000" cy="6858000"/>
          </a:xfrm>
          <a:prstGeom prst="rect">
            <a:avLst/>
          </a:prstGeom>
        </p:spPr>
      </p:pic>
      <p:sp>
        <p:nvSpPr>
          <p:cNvPr id="2" name="Прямоугольник 1"/>
          <p:cNvSpPr/>
          <p:nvPr/>
        </p:nvSpPr>
        <p:spPr>
          <a:xfrm>
            <a:off x="471056" y="505124"/>
            <a:ext cx="10224654" cy="3046988"/>
          </a:xfrm>
          <a:prstGeom prst="rect">
            <a:avLst/>
          </a:prstGeom>
        </p:spPr>
        <p:txBody>
          <a:bodyPr wrap="square">
            <a:spAutoFit/>
          </a:bodyPr>
          <a:lstStyle/>
          <a:p>
            <a:pPr algn="ctr"/>
            <a:r>
              <a:rPr lang="ru-RU" sz="3200" b="1" u="sng" dirty="0" smtClean="0">
                <a:solidFill>
                  <a:schemeClr val="accent5">
                    <a:lumMod val="75000"/>
                  </a:schemeClr>
                </a:solidFill>
                <a:latin typeface="Monotype Corsiva" panose="03010101010201010101" pitchFamily="66" charset="0"/>
                <a:cs typeface="Times New Roman" panose="02020603050405020304" pitchFamily="18" charset="0"/>
              </a:rPr>
              <a:t>1. Младший возраст.</a:t>
            </a:r>
          </a:p>
          <a:p>
            <a:r>
              <a:rPr lang="ru-RU" sz="2000" b="1" dirty="0" smtClean="0">
                <a:latin typeface="Times New Roman" panose="02020603050405020304" pitchFamily="18" charset="0"/>
                <a:cs typeface="Times New Roman" panose="02020603050405020304" pitchFamily="18" charset="0"/>
              </a:rPr>
              <a:t>В возрасте от двух до четырех лет основной задачей в работе с детьми по формированию гендерной принадлежности является гендерная идентичность (я знаю, что я девочка и со мной не произойдет изменений, если я переоденусь). При решении данной задачи в предметную среду вводятся маркеры пространства, которые подчеркивают присутствие детей разного пола (например: покрывала в спальне двух любых цветов; маркировка стульев двух цветов: красная для девочек, зеленая –для мальчиков; полотенца двух цветов).</a:t>
            </a:r>
          </a:p>
          <a:p>
            <a:r>
              <a:rPr lang="ru-RU" sz="2000" b="1" dirty="0" smtClean="0">
                <a:latin typeface="Times New Roman" panose="02020603050405020304" pitchFamily="18" charset="0"/>
                <a:cs typeface="Times New Roman" panose="02020603050405020304" pitchFamily="18" charset="0"/>
              </a:rPr>
              <a:t>Педагог должен употреблять в речи слова «девочки», «мальчики».</a:t>
            </a:r>
            <a:endParaRPr lang="ru-RU" sz="2000" b="1"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471056" y="3630166"/>
            <a:ext cx="9698182" cy="3046988"/>
          </a:xfrm>
          <a:prstGeom prst="rect">
            <a:avLst/>
          </a:prstGeom>
        </p:spPr>
        <p:txBody>
          <a:bodyPr wrap="square">
            <a:spAutoFit/>
          </a:bodyPr>
          <a:lstStyle/>
          <a:p>
            <a:pPr algn="ctr"/>
            <a:r>
              <a:rPr lang="ru-RU" sz="3200" b="1" u="sng" dirty="0" smtClean="0">
                <a:solidFill>
                  <a:schemeClr val="accent5">
                    <a:lumMod val="75000"/>
                  </a:schemeClr>
                </a:solidFill>
                <a:latin typeface="Monotype Corsiva" panose="03010101010201010101" pitchFamily="66" charset="0"/>
                <a:cs typeface="Times New Roman" panose="02020603050405020304" pitchFamily="18" charset="0"/>
              </a:rPr>
              <a:t>2. Средний возраст.</a:t>
            </a:r>
          </a:p>
          <a:p>
            <a:r>
              <a:rPr lang="ru-RU" sz="2000" b="1" dirty="0" smtClean="0">
                <a:latin typeface="Times New Roman" panose="02020603050405020304" pitchFamily="18" charset="0"/>
                <a:cs typeface="Times New Roman" panose="02020603050405020304" pitchFamily="18" charset="0"/>
              </a:rPr>
              <a:t>С четырех до пяти лет основной задачей в работе с детьми по формированию гендерной принадлежности является привлекательность гендерной роли. (Я- девочка, и мне это очень нравиться. Я- мальчик, и мне это очень нравиться). Следовательно, важной задачей при создании предметно-развивающей среды группы является поддержание у детей привлекательности гендерной роли яркими атрибутами, которые имеют выраженные особенности мужского и женского начала (уголок ряженья, где присутствуют как платья для девочек, так и костюмы для мальчиков.</a:t>
            </a:r>
            <a:endParaRPr lang="ru-RU"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3839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1"/>
            <a:ext cx="12192000" cy="6858000"/>
          </a:xfrm>
          <a:prstGeom prst="rect">
            <a:avLst/>
          </a:prstGeom>
        </p:spPr>
      </p:pic>
      <p:sp>
        <p:nvSpPr>
          <p:cNvPr id="2" name="Прямоугольник 1"/>
          <p:cNvSpPr/>
          <p:nvPr/>
        </p:nvSpPr>
        <p:spPr>
          <a:xfrm>
            <a:off x="180110" y="1"/>
            <a:ext cx="10792691" cy="3908762"/>
          </a:xfrm>
          <a:prstGeom prst="rect">
            <a:avLst/>
          </a:prstGeom>
        </p:spPr>
        <p:txBody>
          <a:bodyPr wrap="square">
            <a:spAutoFit/>
          </a:bodyPr>
          <a:lstStyle/>
          <a:p>
            <a:pPr algn="ctr"/>
            <a:r>
              <a:rPr lang="ru-RU" sz="3200" b="1" u="sng" dirty="0" smtClean="0">
                <a:solidFill>
                  <a:schemeClr val="accent5">
                    <a:lumMod val="75000"/>
                  </a:schemeClr>
                </a:solidFill>
                <a:latin typeface="Monotype Corsiva" panose="03010101010201010101" pitchFamily="66" charset="0"/>
                <a:cs typeface="Times New Roman" panose="02020603050405020304" pitchFamily="18" charset="0"/>
              </a:rPr>
              <a:t>3. Старший возраст.</a:t>
            </a:r>
          </a:p>
          <a:p>
            <a:r>
              <a:rPr lang="ru-RU" sz="2400" b="1" dirty="0" smtClean="0">
                <a:latin typeface="Times New Roman" panose="02020603050405020304" pitchFamily="18" charset="0"/>
                <a:cs typeface="Times New Roman" panose="02020603050405020304" pitchFamily="18" charset="0"/>
              </a:rPr>
              <a:t>Важной задачей является формирование у детей умения взаимодействовать с представителями противоположного пола (мальчик с девочкой). В результате проведенных исследований было установлено, что в старшем дошкольном возрасте 71% контактов между детьми- это однополые контакты. Надо организовать среду так чтобы девочки играли с мальчиками.</a:t>
            </a:r>
          </a:p>
          <a:p>
            <a:r>
              <a:rPr lang="ru-RU" sz="2400" b="1" dirty="0" smtClean="0">
                <a:latin typeface="Times New Roman" panose="02020603050405020304" pitchFamily="18" charset="0"/>
                <a:cs typeface="Times New Roman" panose="02020603050405020304" pitchFamily="18" charset="0"/>
              </a:rPr>
              <a:t>В работе Е. О. Смирновой «Дошкольное воспитание» №4, 2010 «Детский сад. Оценка предметно-развивающей среды» автор указал 3 блока для оценивания:</a:t>
            </a:r>
            <a:endParaRPr lang="ru-RU" sz="2400" b="1"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180109" y="3909674"/>
            <a:ext cx="11887199" cy="2677656"/>
          </a:xfrm>
          <a:prstGeom prst="rect">
            <a:avLst/>
          </a:prstGeom>
        </p:spPr>
        <p:txBody>
          <a:bodyPr wrap="square">
            <a:spAutoFit/>
          </a:bodyPr>
          <a:lstStyle/>
          <a:p>
            <a:r>
              <a:rPr lang="ru-RU" sz="2400" b="1" dirty="0" smtClean="0">
                <a:latin typeface="Times New Roman" panose="02020603050405020304" pitchFamily="18" charset="0"/>
                <a:cs typeface="Times New Roman" panose="02020603050405020304" pitchFamily="18" charset="0"/>
              </a:rPr>
              <a:t>1 блок - общий дизайн помещения; эстетика оформления, желательно единый стиль, «воздух» в помещении. Наличие разнообразного оборудования, которые включены в различные виды деятельности.</a:t>
            </a:r>
          </a:p>
          <a:p>
            <a:r>
              <a:rPr lang="ru-RU" sz="2400" b="1" dirty="0" smtClean="0">
                <a:latin typeface="Times New Roman" panose="02020603050405020304" pitchFamily="18" charset="0"/>
                <a:cs typeface="Times New Roman" panose="02020603050405020304" pitchFamily="18" charset="0"/>
              </a:rPr>
              <a:t>2 блок – организация пространства жизнедеятельности детей. Наличие легких перегородок, ширм, модулей, пуфов.</a:t>
            </a:r>
          </a:p>
          <a:p>
            <a:r>
              <a:rPr lang="ru-RU" sz="2400" b="1" dirty="0" smtClean="0">
                <a:latin typeface="Times New Roman" panose="02020603050405020304" pitchFamily="18" charset="0"/>
                <a:cs typeface="Times New Roman" panose="02020603050405020304" pitchFamily="18" charset="0"/>
              </a:rPr>
              <a:t>3 блок – оценка игрушек и материалов, которые должны обеспечивать и игровую и продуктивную деятельность</a:t>
            </a:r>
            <a:r>
              <a:rPr lang="ru-RU" dirty="0" smtClean="0"/>
              <a:t>.</a:t>
            </a:r>
            <a:endParaRPr lang="ru-RU" dirty="0"/>
          </a:p>
        </p:txBody>
      </p:sp>
    </p:spTree>
    <p:extLst>
      <p:ext uri="{BB962C8B-B14F-4D97-AF65-F5344CB8AC3E}">
        <p14:creationId xmlns:p14="http://schemas.microsoft.com/office/powerpoint/2010/main" val="8805711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1"/>
            <a:ext cx="12192000" cy="6858000"/>
          </a:xfrm>
          <a:prstGeom prst="rect">
            <a:avLst/>
          </a:prstGeom>
        </p:spPr>
      </p:pic>
      <p:sp>
        <p:nvSpPr>
          <p:cNvPr id="2" name="Прямоугольник 1"/>
          <p:cNvSpPr/>
          <p:nvPr/>
        </p:nvSpPr>
        <p:spPr>
          <a:xfrm>
            <a:off x="415634" y="626377"/>
            <a:ext cx="10127673" cy="5139869"/>
          </a:xfrm>
          <a:prstGeom prst="rect">
            <a:avLst/>
          </a:prstGeom>
        </p:spPr>
        <p:txBody>
          <a:bodyPr wrap="square">
            <a:spAutoFit/>
          </a:bodyPr>
          <a:lstStyle/>
          <a:p>
            <a:r>
              <a:rPr lang="ru-RU" sz="3200" b="1" u="sng" dirty="0" smtClean="0">
                <a:solidFill>
                  <a:schemeClr val="accent5">
                    <a:lumMod val="75000"/>
                  </a:schemeClr>
                </a:solidFill>
                <a:latin typeface="Monotype Corsiva" panose="03010101010201010101" pitchFamily="66" charset="0"/>
                <a:cs typeface="Times New Roman" panose="02020603050405020304" pitchFamily="18" charset="0"/>
              </a:rPr>
              <a:t>1. Следует всячески ограждать детей от отрицательного влияния игрушек, которые:</a:t>
            </a:r>
          </a:p>
          <a:p>
            <a:r>
              <a:rPr lang="ru-RU" sz="2400" b="1" dirty="0" smtClean="0">
                <a:latin typeface="Times New Roman" panose="02020603050405020304" pitchFamily="18" charset="0"/>
                <a:cs typeface="Times New Roman" panose="02020603050405020304" pitchFamily="18" charset="0"/>
              </a:rPr>
              <a:t>• провоцируют ребенка на агрессивные действия;</a:t>
            </a:r>
          </a:p>
          <a:p>
            <a:r>
              <a:rPr lang="ru-RU" sz="2400" b="1" dirty="0" smtClean="0">
                <a:latin typeface="Times New Roman" panose="02020603050405020304" pitchFamily="18" charset="0"/>
                <a:cs typeface="Times New Roman" panose="02020603050405020304" pitchFamily="18" charset="0"/>
              </a:rPr>
              <a:t>• вызывают проявление жестокости по отношению к персонажам игры - людям и животным, роли которых исполняют играющие партнеры (сверстник и взрослый);</a:t>
            </a:r>
          </a:p>
          <a:p>
            <a:r>
              <a:rPr lang="ru-RU" sz="2400" b="1" dirty="0" smtClean="0">
                <a:latin typeface="Times New Roman" panose="02020603050405020304" pitchFamily="18" charset="0"/>
                <a:cs typeface="Times New Roman" panose="02020603050405020304" pitchFamily="18" charset="0"/>
              </a:rPr>
              <a:t>• вызывают проявление жестокости по отношению к персонажам игр, в качестве которых выступают сюжетные игрушки (куклы, мишки, зайчики и др.);</a:t>
            </a:r>
          </a:p>
          <a:p>
            <a:r>
              <a:rPr lang="ru-RU" sz="2400" b="1" dirty="0" smtClean="0">
                <a:latin typeface="Times New Roman" panose="02020603050405020304" pitchFamily="18" charset="0"/>
                <a:cs typeface="Times New Roman" panose="02020603050405020304" pitchFamily="18" charset="0"/>
              </a:rPr>
              <a:t>• провоцируют игровые сюжеты, связанные с безнравственностью и насилием;</a:t>
            </a:r>
          </a:p>
          <a:p>
            <a:r>
              <a:rPr lang="ru-RU" sz="2400" b="1" dirty="0" smtClean="0">
                <a:latin typeface="Times New Roman" panose="02020603050405020304" pitchFamily="18" charset="0"/>
                <a:cs typeface="Times New Roman" panose="02020603050405020304" pitchFamily="18" charset="0"/>
              </a:rPr>
              <a:t>• вызывают нездоровый интерес к сексуальным проблемам, выходящим за компетенцию детского возраста.</a:t>
            </a: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6828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Прямоугольник 1"/>
          <p:cNvSpPr/>
          <p:nvPr/>
        </p:nvSpPr>
        <p:spPr>
          <a:xfrm>
            <a:off x="429491" y="489734"/>
            <a:ext cx="9601200" cy="5878532"/>
          </a:xfrm>
          <a:prstGeom prst="rect">
            <a:avLst/>
          </a:prstGeom>
        </p:spPr>
        <p:txBody>
          <a:bodyPr wrap="square">
            <a:spAutoFit/>
          </a:bodyPr>
          <a:lstStyle/>
          <a:p>
            <a:r>
              <a:rPr lang="ru-RU" sz="3200" b="1" u="sng" dirty="0" smtClean="0">
                <a:solidFill>
                  <a:schemeClr val="accent5">
                    <a:lumMod val="75000"/>
                  </a:schemeClr>
                </a:solidFill>
                <a:latin typeface="Monotype Corsiva" panose="03010101010201010101" pitchFamily="66" charset="0"/>
                <a:cs typeface="Times New Roman" panose="02020603050405020304" pitchFamily="18" charset="0"/>
              </a:rPr>
              <a:t>2. Антропометрические факторы, </a:t>
            </a:r>
            <a:r>
              <a:rPr lang="ru-RU" sz="2400" b="1" dirty="0" smtClean="0">
                <a:latin typeface="Times New Roman" panose="02020603050405020304" pitchFamily="18" charset="0"/>
                <a:cs typeface="Times New Roman" panose="02020603050405020304" pitchFamily="18" charset="0"/>
              </a:rPr>
              <a:t>обеспечивающие соответствие </a:t>
            </a:r>
            <a:r>
              <a:rPr lang="ru-RU" sz="2400" b="1" dirty="0" err="1" smtClean="0">
                <a:latin typeface="Times New Roman" panose="02020603050405020304" pitchFamily="18" charset="0"/>
                <a:cs typeface="Times New Roman" panose="02020603050405020304" pitchFamily="18" charset="0"/>
              </a:rPr>
              <a:t>росто</a:t>
            </a:r>
            <a:r>
              <a:rPr lang="ru-RU" sz="2400" b="1" dirty="0" smtClean="0">
                <a:latin typeface="Times New Roman" panose="02020603050405020304" pitchFamily="18" charset="0"/>
                <a:cs typeface="Times New Roman" panose="02020603050405020304" pitchFamily="18" charset="0"/>
              </a:rPr>
              <a:t>-возрастных характеристик параметрам предметной развивающей среды. Мебель должна находиться в соответствии с ГОСТ 19301.2-94.</a:t>
            </a:r>
          </a:p>
          <a:p>
            <a:r>
              <a:rPr lang="ru-RU" sz="3200" b="1" u="sng" dirty="0" smtClean="0">
                <a:solidFill>
                  <a:schemeClr val="accent5">
                    <a:lumMod val="75000"/>
                  </a:schemeClr>
                </a:solidFill>
                <a:latin typeface="Monotype Corsiva" panose="03010101010201010101" pitchFamily="66" charset="0"/>
                <a:cs typeface="Times New Roman" panose="02020603050405020304" pitchFamily="18" charset="0"/>
              </a:rPr>
              <a:t>3. Психологические факторы, </a:t>
            </a:r>
            <a:r>
              <a:rPr lang="ru-RU" sz="2400" b="1" dirty="0" smtClean="0">
                <a:latin typeface="Times New Roman" panose="02020603050405020304" pitchFamily="18" charset="0"/>
                <a:cs typeface="Times New Roman" panose="02020603050405020304" pitchFamily="18" charset="0"/>
              </a:rPr>
              <a:t>определяющие соответствие параметров предметной развивающей среды возможностям и особенностям восприятия, памяти, мышления, психомоторики ребенка.</a:t>
            </a:r>
          </a:p>
          <a:p>
            <a:r>
              <a:rPr lang="ru-RU" sz="2400" b="1" dirty="0" smtClean="0">
                <a:latin typeface="Times New Roman" panose="02020603050405020304" pitchFamily="18" charset="0"/>
                <a:cs typeface="Times New Roman" panose="02020603050405020304" pitchFamily="18" charset="0"/>
              </a:rPr>
              <a:t>Психофизиологические факторы обусловливают соответствие объектов предметной развивающей среды зрительным, слуховым и другим возможностям ребенка, условиям комфорта и ориентирования. При проектировании предметной развивающей среды необходимо учитывать контактные и </a:t>
            </a:r>
            <a:r>
              <a:rPr lang="ru-RU" sz="2400" b="1" dirty="0" err="1" smtClean="0">
                <a:latin typeface="Times New Roman" panose="02020603050405020304" pitchFamily="18" charset="0"/>
                <a:cs typeface="Times New Roman" panose="02020603050405020304" pitchFamily="18" charset="0"/>
              </a:rPr>
              <a:t>дистантные</a:t>
            </a:r>
            <a:r>
              <a:rPr lang="ru-RU" sz="2400" b="1" dirty="0" smtClean="0">
                <a:latin typeface="Times New Roman" panose="02020603050405020304" pitchFamily="18" charset="0"/>
                <a:cs typeface="Times New Roman" panose="02020603050405020304" pitchFamily="18" charset="0"/>
              </a:rPr>
              <a:t> ощущения, формирующиеся при взаимодействии ребенка с объектами предметной развивающей среды.</a:t>
            </a: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56578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1"/>
            <a:ext cx="12192000" cy="6858000"/>
          </a:xfrm>
          <a:prstGeom prst="rect">
            <a:avLst/>
          </a:prstGeom>
        </p:spPr>
      </p:pic>
      <p:sp>
        <p:nvSpPr>
          <p:cNvPr id="2" name="Прямоугольник 1"/>
          <p:cNvSpPr/>
          <p:nvPr/>
        </p:nvSpPr>
        <p:spPr>
          <a:xfrm>
            <a:off x="346364" y="1111286"/>
            <a:ext cx="10016836" cy="4278094"/>
          </a:xfrm>
          <a:prstGeom prst="rect">
            <a:avLst/>
          </a:prstGeom>
        </p:spPr>
        <p:txBody>
          <a:bodyPr wrap="square">
            <a:spAutoFit/>
          </a:bodyPr>
          <a:lstStyle/>
          <a:p>
            <a:r>
              <a:rPr lang="ru-RU" sz="3200" b="1" u="sng" dirty="0" smtClean="0">
                <a:solidFill>
                  <a:schemeClr val="accent5">
                    <a:lumMod val="75000"/>
                  </a:schemeClr>
                </a:solidFill>
                <a:latin typeface="Monotype Corsiva" panose="03010101010201010101" pitchFamily="66" charset="0"/>
                <a:cs typeface="Times New Roman" panose="02020603050405020304" pitchFamily="18" charset="0"/>
              </a:rPr>
              <a:t>4. Физиологические факторы </a:t>
            </a:r>
            <a:r>
              <a:rPr lang="ru-RU" sz="2400" b="1" dirty="0" smtClean="0">
                <a:latin typeface="Times New Roman" panose="02020603050405020304" pitchFamily="18" charset="0"/>
                <a:cs typeface="Times New Roman" panose="02020603050405020304" pitchFamily="18" charset="0"/>
              </a:rPr>
              <a:t>призваны обеспечить соответствие объектов предметной развивающей среды силовым, скоростным и биомеханическим возможностям ребенка.</a:t>
            </a:r>
          </a:p>
          <a:p>
            <a:r>
              <a:rPr lang="ru-RU" sz="2400" b="1" dirty="0" smtClean="0">
                <a:latin typeface="Times New Roman" panose="02020603050405020304" pitchFamily="18" charset="0"/>
                <a:cs typeface="Times New Roman" panose="02020603050405020304" pitchFamily="18" charset="0"/>
              </a:rPr>
              <a:t>Наполняемость предметной развивающей среды должна обеспечивать разностороннее развитие детей, отвечать принципу целостности образовательного процесса (если предметная развивающая среда одной из образовательных областей выпадает, то данная среда не отвечает настоящим федеральным требованиям, так как не соответствует основным направлениям развития ребенка: физическому, социально-личностному;- познавательно-речевому и художественно-эстетическому развитию.</a:t>
            </a: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359320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1"/>
            <a:ext cx="12192000" cy="6858000"/>
          </a:xfrm>
          <a:prstGeom prst="rect">
            <a:avLst/>
          </a:prstGeom>
        </p:spPr>
      </p:pic>
      <p:sp>
        <p:nvSpPr>
          <p:cNvPr id="2" name="Прямоугольник 1"/>
          <p:cNvSpPr/>
          <p:nvPr/>
        </p:nvSpPr>
        <p:spPr>
          <a:xfrm>
            <a:off x="526472" y="535901"/>
            <a:ext cx="9642763" cy="5478423"/>
          </a:xfrm>
          <a:prstGeom prst="rect">
            <a:avLst/>
          </a:prstGeom>
        </p:spPr>
        <p:txBody>
          <a:bodyPr wrap="square">
            <a:spAutoFit/>
          </a:bodyPr>
          <a:lstStyle/>
          <a:p>
            <a:pPr algn="ctr"/>
            <a:r>
              <a:rPr lang="ru-RU" sz="3600" b="1" u="sng" dirty="0" smtClean="0">
                <a:solidFill>
                  <a:schemeClr val="accent5">
                    <a:lumMod val="75000"/>
                  </a:schemeClr>
                </a:solidFill>
                <a:latin typeface="Monotype Corsiva" panose="03010101010201010101" pitchFamily="66" charset="0"/>
              </a:rPr>
              <a:t>Предметная развивающая среда должна способствовать реализации образовательных областей в образовательном процессе, включающем: </a:t>
            </a:r>
          </a:p>
          <a:p>
            <a:r>
              <a:rPr lang="ru-RU" sz="3200" b="1" dirty="0" smtClean="0">
                <a:latin typeface="Monotype Corsiva" panose="03010101010201010101" pitchFamily="66" charset="0"/>
              </a:rPr>
              <a:t>1) совместную партнерскую деятельность взрослого и детей; 2) свободную самостоятельную деятельность самих детей в условиях созданной педагогами предметной развивающей образовательной среды, обеспечивающей выбор каждым ребенком деятельности по интересам и позволяющей ему взаимодействовать со сверстниками или действовать индивидуально.</a:t>
            </a:r>
          </a:p>
          <a:p>
            <a:endParaRPr lang="ru-RU" dirty="0"/>
          </a:p>
        </p:txBody>
      </p:sp>
    </p:spTree>
    <p:extLst>
      <p:ext uri="{BB962C8B-B14F-4D97-AF65-F5344CB8AC3E}">
        <p14:creationId xmlns:p14="http://schemas.microsoft.com/office/powerpoint/2010/main" val="33069353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1"/>
            <a:ext cx="12192000" cy="6858000"/>
          </a:xfrm>
          <a:prstGeom prst="rect">
            <a:avLst/>
          </a:prstGeom>
        </p:spPr>
      </p:pic>
    </p:spTree>
    <p:extLst>
      <p:ext uri="{BB962C8B-B14F-4D97-AF65-F5344CB8AC3E}">
        <p14:creationId xmlns:p14="http://schemas.microsoft.com/office/powerpoint/2010/main" val="3880217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1"/>
            <a:ext cx="12192000" cy="6858000"/>
          </a:xfrm>
          <a:prstGeom prst="rect">
            <a:avLst/>
          </a:prstGeom>
        </p:spPr>
      </p:pic>
      <p:sp>
        <p:nvSpPr>
          <p:cNvPr id="2" name="Прямоугольник 1"/>
          <p:cNvSpPr/>
          <p:nvPr/>
        </p:nvSpPr>
        <p:spPr>
          <a:xfrm>
            <a:off x="346363" y="181958"/>
            <a:ext cx="9864437" cy="6494085"/>
          </a:xfrm>
          <a:prstGeom prst="rect">
            <a:avLst/>
          </a:prstGeom>
        </p:spPr>
        <p:txBody>
          <a:bodyPr wrap="square">
            <a:spAutoFit/>
          </a:bodyPr>
          <a:lstStyle/>
          <a:p>
            <a:r>
              <a:rPr lang="ru-RU" sz="3200" b="1" u="sng" dirty="0" smtClean="0">
                <a:solidFill>
                  <a:schemeClr val="accent5">
                    <a:lumMod val="75000"/>
                  </a:schemeClr>
                </a:solidFill>
                <a:latin typeface="Monotype Corsiva" panose="03010101010201010101" pitchFamily="66" charset="0"/>
              </a:rPr>
              <a:t>«Развивающая предметно-пространственная среда </a:t>
            </a:r>
            <a:r>
              <a:rPr lang="ru-RU" sz="3200" b="1" dirty="0" smtClean="0">
                <a:latin typeface="Monotype Corsiva" panose="03010101010201010101" pitchFamily="66" charset="0"/>
              </a:rPr>
              <a:t>– часть образовательной среды, представленная специально организованным пространством (помещениями, участком и т. п.), материалами, оборудованием и инвентарем, для развития детей дошкольного возраста в соответствии с особенностями каждого возрастного этапа, охраны и укрепления их здоровья, учёта особенностей и коррекции недостатков их развития». Иными словами, «развивающая предметно-пространственная среда – это специфические для каждой Программы Организации (группы) образовательное оборудование, материалы, мебель и т. п., в сочетании с определенными принципами разделения пространства Организации (группы)»</a:t>
            </a:r>
            <a:endParaRPr lang="ru-RU" sz="3200" b="1" dirty="0">
              <a:latin typeface="Monotype Corsiva" panose="03010101010201010101" pitchFamily="66" charset="0"/>
            </a:endParaRPr>
          </a:p>
        </p:txBody>
      </p:sp>
    </p:spTree>
    <p:extLst>
      <p:ext uri="{BB962C8B-B14F-4D97-AF65-F5344CB8AC3E}">
        <p14:creationId xmlns:p14="http://schemas.microsoft.com/office/powerpoint/2010/main" val="651535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Прямоугольник 1"/>
          <p:cNvSpPr/>
          <p:nvPr/>
        </p:nvSpPr>
        <p:spPr>
          <a:xfrm>
            <a:off x="263237" y="428178"/>
            <a:ext cx="10266218" cy="6001643"/>
          </a:xfrm>
          <a:prstGeom prst="rect">
            <a:avLst/>
          </a:prstGeom>
        </p:spPr>
        <p:txBody>
          <a:bodyPr wrap="square">
            <a:spAutoFit/>
          </a:bodyPr>
          <a:lstStyle/>
          <a:p>
            <a:r>
              <a:rPr lang="ru-RU" sz="3200" b="1" u="sng" dirty="0" smtClean="0">
                <a:solidFill>
                  <a:schemeClr val="accent5">
                    <a:lumMod val="75000"/>
                  </a:schemeClr>
                </a:solidFill>
                <a:latin typeface="Monotype Corsiva" panose="03010101010201010101" pitchFamily="66" charset="0"/>
              </a:rPr>
              <a:t>Цель работы </a:t>
            </a:r>
            <a:r>
              <a:rPr lang="ru-RU" sz="3200" b="1" dirty="0" smtClean="0">
                <a:latin typeface="Monotype Corsiva" panose="03010101010201010101" pitchFamily="66" charset="0"/>
              </a:rPr>
              <a:t>- определить принципы и требования предметно - развивающей среды в современной дошкольной образовательной организации.</a:t>
            </a:r>
          </a:p>
          <a:p>
            <a:r>
              <a:rPr lang="ru-RU" sz="3200" b="1" u="sng" dirty="0" smtClean="0">
                <a:solidFill>
                  <a:schemeClr val="accent5">
                    <a:lumMod val="75000"/>
                  </a:schemeClr>
                </a:solidFill>
                <a:latin typeface="Monotype Corsiva" panose="03010101010201010101" pitchFamily="66" charset="0"/>
              </a:rPr>
              <a:t>Объектом исследования выступает предметно-развивающая среда в современной дошкольной образовательной организации.</a:t>
            </a:r>
          </a:p>
          <a:p>
            <a:r>
              <a:rPr lang="ru-RU" sz="3200" b="1" u="sng" dirty="0" smtClean="0">
                <a:solidFill>
                  <a:schemeClr val="accent5">
                    <a:lumMod val="75000"/>
                  </a:schemeClr>
                </a:solidFill>
                <a:latin typeface="Monotype Corsiva" panose="03010101010201010101" pitchFamily="66" charset="0"/>
              </a:rPr>
              <a:t>В соответствии с объектом и целью исследования поставлены следующие задачи:</a:t>
            </a:r>
          </a:p>
          <a:p>
            <a:r>
              <a:rPr lang="ru-RU" sz="3200" b="1" dirty="0" smtClean="0">
                <a:latin typeface="Monotype Corsiva" panose="03010101010201010101" pitchFamily="66" charset="0"/>
              </a:rPr>
              <a:t>— раскрыть психолого-педагогическое содержание понятия «предметно-развивающая среда»;</a:t>
            </a:r>
          </a:p>
          <a:p>
            <a:r>
              <a:rPr lang="ru-RU" sz="3200" b="1" dirty="0" smtClean="0">
                <a:latin typeface="Monotype Corsiva" panose="03010101010201010101" pitchFamily="66" charset="0"/>
              </a:rPr>
              <a:t>— рассмотреть требования и принципы организации предметно - развивающей среды в современной дошкольной образовательной организации.</a:t>
            </a:r>
            <a:endParaRPr lang="ru-RU" sz="3200" b="1" dirty="0">
              <a:latin typeface="Monotype Corsiva" panose="03010101010201010101" pitchFamily="66" charset="0"/>
            </a:endParaRPr>
          </a:p>
        </p:txBody>
      </p:sp>
    </p:spTree>
    <p:extLst>
      <p:ext uri="{BB962C8B-B14F-4D97-AF65-F5344CB8AC3E}">
        <p14:creationId xmlns:p14="http://schemas.microsoft.com/office/powerpoint/2010/main" val="2088522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1"/>
            <a:ext cx="12192000" cy="6858000"/>
          </a:xfrm>
          <a:prstGeom prst="rect">
            <a:avLst/>
          </a:prstGeom>
        </p:spPr>
      </p:pic>
      <p:sp>
        <p:nvSpPr>
          <p:cNvPr id="2" name="Прямоугольник 1"/>
          <p:cNvSpPr/>
          <p:nvPr/>
        </p:nvSpPr>
        <p:spPr>
          <a:xfrm>
            <a:off x="193962" y="376491"/>
            <a:ext cx="11582401" cy="1077218"/>
          </a:xfrm>
          <a:prstGeom prst="rect">
            <a:avLst/>
          </a:prstGeom>
        </p:spPr>
        <p:txBody>
          <a:bodyPr wrap="square">
            <a:spAutoFit/>
          </a:bodyPr>
          <a:lstStyle/>
          <a:p>
            <a:r>
              <a:rPr lang="ru-RU" sz="3200" b="1" u="sng" dirty="0" smtClean="0">
                <a:solidFill>
                  <a:schemeClr val="accent5">
                    <a:lumMod val="75000"/>
                  </a:schemeClr>
                </a:solidFill>
                <a:latin typeface="Monotype Corsiva" panose="03010101010201010101" pitchFamily="66" charset="0"/>
              </a:rPr>
              <a:t>В соответствии с ФГОС дошкольного образования предметная среда должна обеспечивать и гарантировать:</a:t>
            </a:r>
            <a:endParaRPr lang="ru-RU" sz="3200" b="1" u="sng" dirty="0">
              <a:solidFill>
                <a:schemeClr val="accent5">
                  <a:lumMod val="75000"/>
                </a:schemeClr>
              </a:solidFill>
              <a:latin typeface="Monotype Corsiva" panose="03010101010201010101" pitchFamily="66" charset="0"/>
            </a:endParaRPr>
          </a:p>
        </p:txBody>
      </p:sp>
      <p:sp>
        <p:nvSpPr>
          <p:cNvPr id="3" name="Прямоугольник 2"/>
          <p:cNvSpPr/>
          <p:nvPr/>
        </p:nvSpPr>
        <p:spPr>
          <a:xfrm>
            <a:off x="193962" y="1719362"/>
            <a:ext cx="11471565" cy="4524315"/>
          </a:xfrm>
          <a:prstGeom prst="rect">
            <a:avLst/>
          </a:prstGeom>
        </p:spPr>
        <p:txBody>
          <a:bodyPr wrap="square">
            <a:spAutoFit/>
          </a:bodyPr>
          <a:lstStyle/>
          <a:p>
            <a:pPr marL="457200" indent="-457200">
              <a:buFont typeface="Wingdings" panose="05000000000000000000" pitchFamily="2" charset="2"/>
              <a:buChar char="ü"/>
            </a:pPr>
            <a:r>
              <a:rPr lang="ru-RU" sz="2400" b="1" dirty="0" smtClean="0">
                <a:latin typeface="Times New Roman" panose="02020603050405020304" pitchFamily="18" charset="0"/>
                <a:cs typeface="Times New Roman" panose="02020603050405020304" pitchFamily="18" charset="0"/>
              </a:rPr>
              <a:t>охрану и укрепление физического и психического здоровья и эмоционального благополучия детей, а также проявление уважения к их человеческому достоинству к их чувствам и потребностям, формировать и поддерживать положительную самооценку, в том числе и при взаимодействии детей друг с другом и в коллективной работе, уверенность в собственных возможностях и способностях;</a:t>
            </a:r>
          </a:p>
          <a:p>
            <a:pPr marL="457200" indent="-457200">
              <a:buFont typeface="Wingdings" panose="05000000000000000000" pitchFamily="2" charset="2"/>
              <a:buChar char="ü"/>
            </a:pPr>
            <a:r>
              <a:rPr lang="ru-RU" sz="2400" b="1" dirty="0" smtClean="0">
                <a:latin typeface="Times New Roman" panose="02020603050405020304" pitchFamily="18" charset="0"/>
                <a:cs typeface="Times New Roman" panose="02020603050405020304" pitchFamily="18" charset="0"/>
              </a:rPr>
              <a:t>максимальную реализацию образовательного потенциала пространства Организации, Группы и прилегающей территории, приспособленной для реализации Программы ФГОС, а также материалов, оборудования и инвентаря для развития детей дошкольного возраста в соответствии с особенностями каждого возрастного этапа, охраны и укрепления их здоровья, учета особенностей и коррекции недостатков их развития;</a:t>
            </a: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5607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1"/>
            <a:ext cx="12192000" cy="6858000"/>
          </a:xfrm>
          <a:prstGeom prst="rect">
            <a:avLst/>
          </a:prstGeom>
        </p:spPr>
      </p:pic>
      <p:sp>
        <p:nvSpPr>
          <p:cNvPr id="2" name="Прямоугольник 1"/>
          <p:cNvSpPr/>
          <p:nvPr/>
        </p:nvSpPr>
        <p:spPr>
          <a:xfrm>
            <a:off x="374073" y="366624"/>
            <a:ext cx="9282545" cy="6124754"/>
          </a:xfrm>
          <a:prstGeom prst="rect">
            <a:avLst/>
          </a:prstGeom>
        </p:spPr>
        <p:txBody>
          <a:bodyPr wrap="square">
            <a:spAutoFit/>
          </a:bodyPr>
          <a:lstStyle/>
          <a:p>
            <a:pPr marL="285750" indent="-285750">
              <a:buFont typeface="Wingdings" panose="05000000000000000000" pitchFamily="2" charset="2"/>
              <a:buChar char="ü"/>
            </a:pPr>
            <a:r>
              <a:rPr lang="ru-RU" sz="2800" b="1" dirty="0" smtClean="0">
                <a:latin typeface="Times New Roman" panose="02020603050405020304" pitchFamily="18" charset="0"/>
                <a:cs typeface="Times New Roman" panose="02020603050405020304" pitchFamily="18" charset="0"/>
              </a:rPr>
              <a:t>построение вариативного развивающего образования, ориентированного на возможность свободного выбора детьми материалов, видов активности, участников совместной деятельности и общения, как с детьми разного возраста, так и со взрослыми, а также свободу в выражении своих чувств и мыслей;</a:t>
            </a:r>
          </a:p>
          <a:p>
            <a:endParaRPr lang="ru-RU" sz="2800" b="1" dirty="0">
              <a:latin typeface="Times New Roman" panose="02020603050405020304" pitchFamily="18" charset="0"/>
              <a:cs typeface="Times New Roman" panose="02020603050405020304" pitchFamily="18" charset="0"/>
            </a:endParaRPr>
          </a:p>
          <a:p>
            <a:endParaRPr lang="ru-RU" sz="2800" b="1" dirty="0" smtClean="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ü"/>
            </a:pPr>
            <a:r>
              <a:rPr lang="ru-RU" sz="2800" b="1" dirty="0" smtClean="0">
                <a:latin typeface="Times New Roman" panose="02020603050405020304" pitchFamily="18" charset="0"/>
                <a:cs typeface="Times New Roman" panose="02020603050405020304" pitchFamily="18" charset="0"/>
              </a:rPr>
              <a:t>создание условия для ежедневной трудовой деятельности и мотивации непрерывного самосовершенствования профессиональное развитие педагогических работников, а также содействие в определении собственных целей, личных и профессиональных потребностей и мотивов;</a:t>
            </a:r>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29284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1"/>
            <a:ext cx="12192000" cy="6858000"/>
          </a:xfrm>
          <a:prstGeom prst="rect">
            <a:avLst/>
          </a:prstGeom>
        </p:spPr>
      </p:pic>
      <p:sp>
        <p:nvSpPr>
          <p:cNvPr id="2" name="Прямоугольник 1"/>
          <p:cNvSpPr/>
          <p:nvPr/>
        </p:nvSpPr>
        <p:spPr>
          <a:xfrm>
            <a:off x="304800" y="302360"/>
            <a:ext cx="10418617" cy="6124754"/>
          </a:xfrm>
          <a:prstGeom prst="rect">
            <a:avLst/>
          </a:prstGeom>
        </p:spPr>
        <p:txBody>
          <a:bodyPr wrap="square">
            <a:spAutoFit/>
          </a:bodyPr>
          <a:lstStyle/>
          <a:p>
            <a:pPr marL="285750" indent="-285750">
              <a:buFont typeface="Wingdings" panose="05000000000000000000" pitchFamily="2" charset="2"/>
              <a:buChar char="ü"/>
            </a:pPr>
            <a:r>
              <a:rPr lang="ru-RU" sz="2800" b="1" dirty="0" smtClean="0">
                <a:latin typeface="Times New Roman" panose="02020603050405020304" pitchFamily="18" charset="0"/>
                <a:cs typeface="Times New Roman" panose="02020603050405020304" pitchFamily="18" charset="0"/>
              </a:rPr>
              <a:t>открытость дошкольного образования и вовлечение родителей (законных представителей) непосредственно в образовательную деятельность, осуществление их поддержки по вопросам образования детей, воспитания, охране и укреплении их здоровья, а также поддержки образовательных инициатив внутри семьи;</a:t>
            </a:r>
          </a:p>
          <a:p>
            <a:endParaRPr lang="ru-RU" sz="2800" b="1" dirty="0" smtClean="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ü"/>
            </a:pPr>
            <a:r>
              <a:rPr lang="ru-RU" sz="2800" b="1" dirty="0" smtClean="0">
                <a:latin typeface="Times New Roman" panose="02020603050405020304" pitchFamily="18" charset="0"/>
                <a:cs typeface="Times New Roman" panose="02020603050405020304" pitchFamily="18" charset="0"/>
              </a:rPr>
              <a:t>построение образовательной деятельности на основе взаимодействия взрослых с детьми, ориентированной на интересы и возможности каждого ребенка и учитывающего социальную ситуацию его развития и соответствующих возрастных и индивидуальных особенностей (недопустимость как искусственного ускорения, так и искусственного замедления развития детей);</a:t>
            </a:r>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0060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1"/>
            <a:ext cx="12192000" cy="6858000"/>
          </a:xfrm>
          <a:prstGeom prst="rect">
            <a:avLst/>
          </a:prstGeom>
        </p:spPr>
      </p:pic>
      <p:sp>
        <p:nvSpPr>
          <p:cNvPr id="2" name="Прямоугольник 1"/>
          <p:cNvSpPr/>
          <p:nvPr/>
        </p:nvSpPr>
        <p:spPr>
          <a:xfrm>
            <a:off x="263235" y="1595920"/>
            <a:ext cx="10086109" cy="3108543"/>
          </a:xfrm>
          <a:prstGeom prst="rect">
            <a:avLst/>
          </a:prstGeom>
        </p:spPr>
        <p:txBody>
          <a:bodyPr wrap="square">
            <a:spAutoFit/>
          </a:bodyPr>
          <a:lstStyle/>
          <a:p>
            <a:pPr marL="285750" indent="-285750">
              <a:buFont typeface="Wingdings" panose="05000000000000000000" pitchFamily="2" charset="2"/>
              <a:buChar char="ü"/>
            </a:pPr>
            <a:r>
              <a:rPr lang="ru-RU" sz="2800" b="1" dirty="0" smtClean="0">
                <a:latin typeface="Times New Roman" panose="02020603050405020304" pitchFamily="18" charset="0"/>
                <a:cs typeface="Times New Roman" panose="02020603050405020304" pitchFamily="18" charset="0"/>
              </a:rPr>
              <a:t>создание равных условий, максимально способствующих реализации различных образовательных программ в дошкольных образованиях для детей, принадлежащих к разным национально-культурным, религиозным общностям и социальным слоям, а также имеющих различные (в том числе ограниченные) возможности здоровья.</a:t>
            </a:r>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3695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30033"/>
            <a:ext cx="12192000" cy="6858000"/>
          </a:xfrm>
          <a:prstGeom prst="rect">
            <a:avLst/>
          </a:prstGeom>
        </p:spPr>
      </p:pic>
      <p:sp>
        <p:nvSpPr>
          <p:cNvPr id="2" name="Прямоугольник 1"/>
          <p:cNvSpPr/>
          <p:nvPr/>
        </p:nvSpPr>
        <p:spPr>
          <a:xfrm>
            <a:off x="249381" y="129189"/>
            <a:ext cx="9933709" cy="1323439"/>
          </a:xfrm>
          <a:prstGeom prst="rect">
            <a:avLst/>
          </a:prstGeom>
        </p:spPr>
        <p:txBody>
          <a:bodyPr wrap="square">
            <a:spAutoFit/>
          </a:bodyPr>
          <a:lstStyle/>
          <a:p>
            <a:r>
              <a:rPr lang="ru-RU" sz="4000" b="1" u="sng" dirty="0" smtClean="0">
                <a:solidFill>
                  <a:schemeClr val="accent5">
                    <a:lumMod val="75000"/>
                  </a:schemeClr>
                </a:solidFill>
                <a:latin typeface="Monotype Corsiva" panose="03010101010201010101" pitchFamily="66" charset="0"/>
              </a:rPr>
              <a:t>Принципы построения предметно-развивающей среды в ДОУ:</a:t>
            </a:r>
            <a:endParaRPr lang="ru-RU" sz="4000" b="1" u="sng" dirty="0">
              <a:solidFill>
                <a:schemeClr val="accent5">
                  <a:lumMod val="75000"/>
                </a:schemeClr>
              </a:solidFill>
              <a:latin typeface="Monotype Corsiva" panose="03010101010201010101" pitchFamily="66" charset="0"/>
            </a:endParaRPr>
          </a:p>
        </p:txBody>
      </p:sp>
      <p:sp>
        <p:nvSpPr>
          <p:cNvPr id="3" name="Прямоугольник 2"/>
          <p:cNvSpPr/>
          <p:nvPr/>
        </p:nvSpPr>
        <p:spPr>
          <a:xfrm>
            <a:off x="0" y="1409727"/>
            <a:ext cx="10183090" cy="4832092"/>
          </a:xfrm>
          <a:prstGeom prst="rect">
            <a:avLst/>
          </a:prstGeom>
        </p:spPr>
        <p:txBody>
          <a:bodyPr wrap="square">
            <a:spAutoFit/>
          </a:bodyPr>
          <a:lstStyle/>
          <a:p>
            <a:pPr marL="342900" indent="-342900" algn="ctr">
              <a:buFont typeface="Wingdings" panose="05000000000000000000" pitchFamily="2" charset="2"/>
              <a:buChar char="Ø"/>
            </a:pPr>
            <a:r>
              <a:rPr lang="ru-RU" sz="2800" b="1" u="sng" dirty="0" smtClean="0">
                <a:solidFill>
                  <a:schemeClr val="accent5">
                    <a:lumMod val="75000"/>
                  </a:schemeClr>
                </a:solidFill>
                <a:latin typeface="Times New Roman" panose="02020603050405020304" pitchFamily="18" charset="0"/>
                <a:cs typeface="Times New Roman" panose="02020603050405020304" pitchFamily="18" charset="0"/>
              </a:rPr>
              <a:t>Принцип дистанции при взаимодействии</a:t>
            </a:r>
            <a:r>
              <a:rPr lang="ru-RU" sz="2800" b="1" dirty="0" smtClean="0">
                <a:latin typeface="Times New Roman" panose="02020603050405020304" pitchFamily="18" charset="0"/>
                <a:cs typeface="Times New Roman" panose="02020603050405020304" pitchFamily="18" charset="0"/>
              </a:rPr>
              <a:t>, ориентирующий на организацию пространства для общения взрослого с ребенком «глаза в глаза», способствующего установлению оптимального контакта с детьми, который реализуется через уголок «уединения», логопедический, кабинет психолога; Одно из условий, которое дает такое общение– это разновозрастная мебель. Ее высота должна быть такой, чтобы не только воспитатель без затруднения мог «спуститься», приблизиться к позиции ребенка, но и ребенок мог «подняться» до позиции воспитателя, а иногда посмотреть на него сверху.</a:t>
            </a:r>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1087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0" y="0"/>
            <a:ext cx="12192000" cy="6858000"/>
          </a:xfrm>
          <a:prstGeom prst="rect">
            <a:avLst/>
          </a:prstGeom>
        </p:spPr>
      </p:pic>
      <p:sp>
        <p:nvSpPr>
          <p:cNvPr id="2" name="Прямоугольник 1"/>
          <p:cNvSpPr/>
          <p:nvPr/>
        </p:nvSpPr>
        <p:spPr>
          <a:xfrm>
            <a:off x="83128" y="327054"/>
            <a:ext cx="10584872" cy="3847207"/>
          </a:xfrm>
          <a:prstGeom prst="rect">
            <a:avLst/>
          </a:prstGeom>
        </p:spPr>
        <p:txBody>
          <a:bodyPr wrap="square">
            <a:spAutoFit/>
          </a:bodyPr>
          <a:lstStyle/>
          <a:p>
            <a:pPr marL="342900" indent="-342900" algn="ctr">
              <a:buFont typeface="Wingdings" panose="05000000000000000000" pitchFamily="2" charset="2"/>
              <a:buChar char="Ø"/>
            </a:pPr>
            <a:r>
              <a:rPr lang="ru-RU" sz="2800" b="1" u="sng" dirty="0" smtClean="0">
                <a:solidFill>
                  <a:schemeClr val="accent5">
                    <a:lumMod val="75000"/>
                  </a:schemeClr>
                </a:solidFill>
                <a:latin typeface="Times New Roman" panose="02020603050405020304" pitchFamily="18" charset="0"/>
                <a:cs typeface="Times New Roman" panose="02020603050405020304" pitchFamily="18" charset="0"/>
              </a:rPr>
              <a:t>Принцип активности</a:t>
            </a:r>
            <a:r>
              <a:rPr lang="ru-RU" sz="2400" b="1" dirty="0" smtClean="0">
                <a:latin typeface="Times New Roman" panose="02020603050405020304" pitchFamily="18" charset="0"/>
                <a:cs typeface="Times New Roman" panose="02020603050405020304" pitchFamily="18" charset="0"/>
              </a:rPr>
              <a:t>, самостоятельности, творчества, возможности ее проявления и формирования у детей и взрослых путем участия в создании своего предметного окружения. По сравнению с обычной семейной обстановкой среда в ДОУ должна быть интенсивно развивающей, провоцирующей возникновение и развитие познавательных интересов ребенка, его волевых качеств, эмоций и чувств.</a:t>
            </a:r>
          </a:p>
          <a:p>
            <a:pPr algn="ctr"/>
            <a:r>
              <a:rPr lang="ru-RU" sz="2400" b="1" dirty="0" smtClean="0">
                <a:latin typeface="Times New Roman" panose="02020603050405020304" pitchFamily="18" charset="0"/>
                <a:cs typeface="Times New Roman" panose="02020603050405020304" pitchFamily="18" charset="0"/>
              </a:rPr>
              <a:t>Одну из стен - рисовальную предоставляют в полное распоряжение детей. Например: «Стена творчества» - полоска обоев, на которых дети могут по желанию рисовать что угодно. </a:t>
            </a:r>
            <a:endParaRPr lang="ru-RU" sz="2400" b="1"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83128" y="4331191"/>
            <a:ext cx="10875817" cy="2000548"/>
          </a:xfrm>
          <a:prstGeom prst="rect">
            <a:avLst/>
          </a:prstGeom>
        </p:spPr>
        <p:txBody>
          <a:bodyPr wrap="square">
            <a:spAutoFit/>
          </a:bodyPr>
          <a:lstStyle/>
          <a:p>
            <a:pPr marL="342900" indent="-342900" algn="ctr">
              <a:buFont typeface="Wingdings" panose="05000000000000000000" pitchFamily="2" charset="2"/>
              <a:buChar char="Ø"/>
            </a:pPr>
            <a:r>
              <a:rPr lang="ru-RU" sz="2800" b="1" u="sng" dirty="0" smtClean="0">
                <a:solidFill>
                  <a:schemeClr val="accent5">
                    <a:lumMod val="75000"/>
                  </a:schemeClr>
                </a:solidFill>
                <a:latin typeface="Times New Roman" panose="02020603050405020304" pitchFamily="18" charset="0"/>
                <a:cs typeface="Times New Roman" panose="02020603050405020304" pitchFamily="18" charset="0"/>
              </a:rPr>
              <a:t>Принцип стабильности </a:t>
            </a:r>
            <a:r>
              <a:rPr lang="ru-RU" sz="2400" b="1" dirty="0" smtClean="0">
                <a:latin typeface="Times New Roman" panose="02020603050405020304" pitchFamily="18" charset="0"/>
                <a:cs typeface="Times New Roman" panose="02020603050405020304" pitchFamily="18" charset="0"/>
              </a:rPr>
              <a:t>– динамичности, ориентирующий на создание условий для изменения и созидания окружающей среды в соответствии со «вкусами, настроениями, меняющимися возможностями детей»; Очень важно ребенку дать возможность менять окружающую среду, вновь и вновь созидать ее в соответствии со своими вкусами и настроениями.</a:t>
            </a: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496344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TotalTime>
  <Words>1771</Words>
  <Application>Microsoft Office PowerPoint</Application>
  <PresentationFormat>Широкоэкранный</PresentationFormat>
  <Paragraphs>59</Paragraphs>
  <Slides>19</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19</vt:i4>
      </vt:variant>
    </vt:vector>
  </HeadingPairs>
  <TitlesOfParts>
    <vt:vector size="26" baseType="lpstr">
      <vt:lpstr>Arial</vt:lpstr>
      <vt:lpstr>Calibri</vt:lpstr>
      <vt:lpstr>Calibri Light</vt:lpstr>
      <vt:lpstr>Monotype Corsiva</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Катя</dc:creator>
  <cp:lastModifiedBy>Катя</cp:lastModifiedBy>
  <cp:revision>6</cp:revision>
  <dcterms:created xsi:type="dcterms:W3CDTF">2022-03-27T19:31:32Z</dcterms:created>
  <dcterms:modified xsi:type="dcterms:W3CDTF">2022-03-27T20:16:12Z</dcterms:modified>
</cp:coreProperties>
</file>