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60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4068" y="1045982"/>
            <a:ext cx="8729932" cy="2677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autilus Pompilius" panose="02000000000000000000" pitchFamily="50" charset="-52"/>
                <a:ea typeface="Tahoma" panose="020B0604030504040204" pitchFamily="34" charset="0"/>
                <a:cs typeface="Gotham Pro Black" panose="02000903040000020004" pitchFamily="50" charset="0"/>
              </a:rPr>
              <a:t>Особенности адаптации обучающихся в условиях </a:t>
            </a:r>
          </a:p>
          <a:p>
            <a:pPr algn="ctr">
              <a:lnSpc>
                <a:spcPts val="7000"/>
              </a:lnSpc>
            </a:pPr>
            <a:r>
              <a:rPr lang="ru-RU" sz="4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Nautilus Pompilius" panose="02000000000000000000" pitchFamily="50" charset="-52"/>
                <a:ea typeface="Tahoma" panose="020B0604030504040204" pitchFamily="34" charset="0"/>
                <a:cs typeface="Gotham Pro Black" panose="02000903040000020004" pitchFamily="50" charset="0"/>
              </a:rPr>
              <a:t>старшей школы</a:t>
            </a:r>
            <a:endParaRPr lang="ru-RU" sz="40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Nautilus Pompilius" panose="02000000000000000000" pitchFamily="50" charset="-52"/>
              <a:ea typeface="Tahoma" panose="020B0604030504040204" pitchFamily="34" charset="0"/>
              <a:cs typeface="Gotham Pro Black" panose="020009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1820" y="3893576"/>
            <a:ext cx="439507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Автор: педагог-психолог</a:t>
            </a:r>
          </a:p>
          <a:p>
            <a:pPr>
              <a:lnSpc>
                <a:spcPct val="150000"/>
              </a:lnSpc>
            </a:pPr>
            <a:r>
              <a:rPr lang="ru-RU" sz="22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МБОУ СОШ №1 г. Новочеркасска </a:t>
            </a:r>
            <a:r>
              <a:rPr lang="ru-RU" sz="2200" dirty="0" err="1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Глухова</a:t>
            </a:r>
            <a:r>
              <a:rPr lang="ru-RU" sz="2200" dirty="0" smtClean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 Е.А.</a:t>
            </a:r>
            <a:endParaRPr lang="ru-RU" sz="2200" dirty="0"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694266" y="1463675"/>
            <a:ext cx="7685088" cy="3576638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lfaen" pitchFamily="18" charset="0"/>
                <a:ea typeface="+mn-ea"/>
                <a:cs typeface="+mn-cs"/>
              </a:rPr>
              <a:t>Адаптация</a:t>
            </a: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Sylfaen" pitchFamily="18" charset="0"/>
                <a:ea typeface="+mn-ea"/>
                <a:cs typeface="+mn-cs"/>
              </a:rPr>
              <a:t> </a:t>
            </a:r>
            <a:r>
              <a:rPr kumimoji="0" lang="ru-RU" sz="3600" b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lfaen" pitchFamily="18" charset="0"/>
                <a:ea typeface="+mn-ea"/>
                <a:cs typeface="+mn-cs"/>
              </a:rPr>
              <a:t>– это приспособление строения и функций организма, его органов и  клеток к условиям среды, это постоянный процесс приспособления индивида в условиям социальной среды.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20800" y="789136"/>
            <a:ext cx="61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 w="9525">
                  <a:noFill/>
                </a:ln>
                <a:solidFill>
                  <a:srgbClr val="0070C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Основные</a:t>
            </a:r>
            <a:r>
              <a:rPr lang="ru-RU" sz="3600" b="1" dirty="0" smtClean="0">
                <a:ln w="9525">
                  <a:noFill/>
                </a:ln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 </a:t>
            </a:r>
            <a:r>
              <a:rPr lang="ru-RU" sz="3600" b="1" dirty="0" smtClean="0">
                <a:ln w="9525">
                  <a:noFill/>
                </a:ln>
                <a:solidFill>
                  <a:srgbClr val="0070C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потребности подростков</a:t>
            </a:r>
            <a:endParaRPr lang="ru-RU" sz="3600" b="1" dirty="0">
              <a:ln w="9525">
                <a:noFill/>
              </a:ln>
              <a:solidFill>
                <a:srgbClr val="0070C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5133" y="143663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Самоутверждение среди сверстников</a:t>
            </a:r>
          </a:p>
          <a:p>
            <a:pPr marL="342900" indent="-342900">
              <a:buAutoNum type="arabicPeriod"/>
            </a:pPr>
            <a:r>
              <a:rPr lang="ru-RU" dirty="0" smtClean="0"/>
              <a:t>Самореализация в общении</a:t>
            </a:r>
          </a:p>
          <a:p>
            <a:pPr marL="342900" indent="-342900">
              <a:buAutoNum type="arabicPeriod"/>
            </a:pPr>
            <a:r>
              <a:rPr lang="ru-RU" dirty="0" smtClean="0"/>
              <a:t> Развитие независимости и самостоятельности </a:t>
            </a:r>
          </a:p>
          <a:p>
            <a:pPr marL="342900" indent="-342900">
              <a:buAutoNum type="arabicPeriod"/>
            </a:pPr>
            <a:r>
              <a:rPr lang="ru-RU" dirty="0" smtClean="0"/>
              <a:t>Стремление к смене впечатлений и поиск острых ощущений</a:t>
            </a:r>
          </a:p>
          <a:p>
            <a:pPr marL="342900" indent="-342900">
              <a:buAutoNum type="arabicPeriod"/>
            </a:pPr>
            <a:r>
              <a:rPr lang="ru-RU" dirty="0" smtClean="0"/>
              <a:t>Самопознание, саморазвитие и самосовершенствование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Достижение личного благополучия и обретение материальных благ.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183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3667" y="1507911"/>
            <a:ext cx="662939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Сложности в дружеских отношениях и любви</a:t>
            </a:r>
          </a:p>
          <a:p>
            <a:pPr marL="342900" indent="-342900">
              <a:buAutoNum type="arabicPeriod"/>
            </a:pPr>
            <a:r>
              <a:rPr lang="ru-RU" dirty="0" smtClean="0"/>
              <a:t>Отношения с родителями и другими взрослыми ("не разрешают, не отпускают, не понимают, не дают, заставляют" и т. п.)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Проблемы самооценки и развития характера (недовольство собой, своим внешним видом и поведением) </a:t>
            </a:r>
          </a:p>
          <a:p>
            <a:pPr marL="342900" indent="-342900">
              <a:buAutoNum type="arabicPeriod"/>
            </a:pPr>
            <a:r>
              <a:rPr lang="ru-RU" dirty="0" smtClean="0"/>
              <a:t>Ощущение перегрузки, усталость (неумение контролировать желания и организовывать свое время, неумение учиться; физические недомогания, связанные с перестройкой организма) 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Проблемы с учебой (снижение успеваемости, нежелание учиться) </a:t>
            </a:r>
          </a:p>
          <a:p>
            <a:pPr marL="342900" indent="-342900">
              <a:buAutoNum type="arabicPeriod"/>
            </a:pPr>
            <a:r>
              <a:rPr lang="ru-RU" dirty="0" smtClean="0"/>
              <a:t>Выбор жизненного пути (где продолжать учебу, выбор профессии) 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Проведение досуга.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24467" y="704469"/>
            <a:ext cx="71627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 w="9525">
                  <a:noFill/>
                </a:ln>
                <a:solidFill>
                  <a:srgbClr val="0070C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Основные проблемы подростков</a:t>
            </a:r>
            <a:endParaRPr lang="ru-RU" sz="4400" b="1" dirty="0">
              <a:ln w="9525">
                <a:noFill/>
              </a:ln>
              <a:solidFill>
                <a:srgbClr val="0070C0"/>
              </a:solidFill>
              <a:latin typeface="FuturisXC" panose="04000500000000000000" pitchFamily="8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9504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Текст 5"/>
          <p:cNvSpPr txBox="1">
            <a:spLocks/>
          </p:cNvSpPr>
          <p:nvPr/>
        </p:nvSpPr>
        <p:spPr>
          <a:xfrm>
            <a:off x="931332" y="1928790"/>
            <a:ext cx="6087533" cy="5208610"/>
          </a:xfrm>
          <a:prstGeom prst="rect">
            <a:avLst/>
          </a:prstGeom>
          <a:extLst>
            <a:ext uri="{909E8E84-426E-40DD-AFC4-6F175D3DCCD1}"/>
            <a:ext uri="{91240B29-F687-4F45-9708-019B960494DF}"/>
          </a:extLst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Основная форма деятельности-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учебно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 профессиональная.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1.Специализация в учебе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2.Практическая нацеленность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3.Профессиональное самоопределение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199" y="838200"/>
            <a:ext cx="8009468" cy="59690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Ведущие формы деятельности</a:t>
            </a:r>
            <a:r>
              <a:rPr kumimoji="0" lang="ru-RU" sz="3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старших подростков: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8000" y="1048815"/>
            <a:ext cx="822113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Рекомендации </a:t>
            </a:r>
            <a:r>
              <a:rPr lang="ru-RU" sz="3200" dirty="0" smtClean="0">
                <a:solidFill>
                  <a:srgbClr val="0070C0"/>
                </a:solidFill>
              </a:rPr>
              <a:t>родителям десятиклассников:</a:t>
            </a:r>
            <a:endParaRPr lang="ru-RU" sz="3200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относиться к детям соответственно их возрасту;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способствовать формированию у старшеклассника потребности в поисковой активности, самоопределении и построении жизненных целей;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оказывать поддержку при формировании у старшеклассника качественного изменения самосознания; системы ценностей, самооценки отдельных качеств личности, из которых складывается оценка своего целостного образа;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способствовать формированию чувства ответственности, уровня субъективного контроля, рефлексии;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не следует умалять важность чувств старших подростков на данном возрастном этапе, им свойственно пере оценивание значимости внутренних психологических проблем, попробуйте помочь, но не используйте фразы типа: «Толи еще будет», «Разве это проблема», «В жизни и не такое бывает»;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сохраняйте чувство юмора и оптимизма при общении со старшим подростком.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</TotalTime>
  <Words>205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МБОУ-СОШ1</cp:lastModifiedBy>
  <cp:revision>81</cp:revision>
  <dcterms:created xsi:type="dcterms:W3CDTF">2013-11-19T05:52:05Z</dcterms:created>
  <dcterms:modified xsi:type="dcterms:W3CDTF">2022-04-05T06:50:33Z</dcterms:modified>
</cp:coreProperties>
</file>