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CF440"/>
    <a:srgbClr val="FF3300"/>
    <a:srgbClr val="6FC80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7" d="100"/>
          <a:sy n="87" d="100"/>
        </p:scale>
        <p:origin x="25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2A049A-57B6-43A6-A04B-AEF5F255EEB6}" type="datetimeFigureOut">
              <a:rPr lang="ru-RU" smtClean="0"/>
              <a:t>27.01.2022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53A09-92D2-48A5-87C8-CA9FC0E52A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77149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2A049A-57B6-43A6-A04B-AEF5F255EEB6}" type="datetimeFigureOut">
              <a:rPr lang="ru-RU" smtClean="0"/>
              <a:t>27.01.2022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53A09-92D2-48A5-87C8-CA9FC0E52A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92826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2A049A-57B6-43A6-A04B-AEF5F255EEB6}" type="datetimeFigureOut">
              <a:rPr lang="ru-RU" smtClean="0"/>
              <a:t>27.01.2022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53A09-92D2-48A5-87C8-CA9FC0E52A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90039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2A049A-57B6-43A6-A04B-AEF5F255EEB6}" type="datetimeFigureOut">
              <a:rPr lang="ru-RU" smtClean="0"/>
              <a:t>27.01.2022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53A09-92D2-48A5-87C8-CA9FC0E52A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05197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2A049A-57B6-43A6-A04B-AEF5F255EEB6}" type="datetimeFigureOut">
              <a:rPr lang="ru-RU" smtClean="0"/>
              <a:t>27.01.2022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53A09-92D2-48A5-87C8-CA9FC0E52A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9323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2A049A-57B6-43A6-A04B-AEF5F255EEB6}" type="datetimeFigureOut">
              <a:rPr lang="ru-RU" smtClean="0"/>
              <a:t>27.01.2022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53A09-92D2-48A5-87C8-CA9FC0E52A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41206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2A049A-57B6-43A6-A04B-AEF5F255EEB6}" type="datetimeFigureOut">
              <a:rPr lang="ru-RU" smtClean="0"/>
              <a:t>27.01.2022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53A09-92D2-48A5-87C8-CA9FC0E52A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63489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2A049A-57B6-43A6-A04B-AEF5F255EEB6}" type="datetimeFigureOut">
              <a:rPr lang="ru-RU" smtClean="0"/>
              <a:t>27.01.2022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53A09-92D2-48A5-87C8-CA9FC0E52A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73530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2A049A-57B6-43A6-A04B-AEF5F255EEB6}" type="datetimeFigureOut">
              <a:rPr lang="ru-RU" smtClean="0"/>
              <a:t>27.01.2022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53A09-92D2-48A5-87C8-CA9FC0E52A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91805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2A049A-57B6-43A6-A04B-AEF5F255EEB6}" type="datetimeFigureOut">
              <a:rPr lang="ru-RU" smtClean="0"/>
              <a:t>27.01.2022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53A09-92D2-48A5-87C8-CA9FC0E52A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70858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2A049A-57B6-43A6-A04B-AEF5F255EEB6}" type="datetimeFigureOut">
              <a:rPr lang="ru-RU" smtClean="0"/>
              <a:t>27.01.2022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53A09-92D2-48A5-87C8-CA9FC0E52A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15326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6000">
              <a:schemeClr val="accent6">
                <a:lumMod val="60000"/>
                <a:lumOff val="40000"/>
              </a:schemeClr>
            </a:gs>
            <a:gs pos="74000">
              <a:schemeClr val="accent5">
                <a:lumMod val="45000"/>
                <a:lumOff val="55000"/>
              </a:schemeClr>
            </a:gs>
            <a:gs pos="83000">
              <a:schemeClr val="accent5">
                <a:lumMod val="45000"/>
                <a:lumOff val="55000"/>
              </a:schemeClr>
            </a:gs>
            <a:gs pos="100000">
              <a:schemeClr val="accent5">
                <a:lumMod val="30000"/>
                <a:lumOff val="70000"/>
              </a:schemeClr>
            </a:gs>
          </a:gsLst>
          <a:lin ang="17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2A049A-57B6-43A6-A04B-AEF5F255EEB6}" type="datetimeFigureOut">
              <a:rPr lang="ru-RU" smtClean="0"/>
              <a:t>27.01.2022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553A09-92D2-48A5-87C8-CA9FC0E52A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67366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" Target="slide3.xml"/><Relationship Id="rId1" Type="http://schemas.openxmlformats.org/officeDocument/2006/relationships/slideLayout" Target="../slideLayouts/slideLayout1.xml"/><Relationship Id="rId5" Type="http://schemas.openxmlformats.org/officeDocument/2006/relationships/slide" Target="slide4.xml"/><Relationship Id="rId4" Type="http://schemas.openxmlformats.org/officeDocument/2006/relationships/slide" Target="slide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420614"/>
            <a:ext cx="9144000" cy="1025414"/>
          </a:xfrm>
        </p:spPr>
        <p:txBody>
          <a:bodyPr/>
          <a:lstStyle/>
          <a:p>
            <a:r>
              <a:rPr lang="ru-RU" b="1" u="sng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Свойства умножения</a:t>
            </a:r>
            <a:endParaRPr lang="ru-RU" b="1" u="sng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" name="Рисунок 5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>
            <a:duotone>
              <a:prstClr val="black"/>
              <a:srgbClr val="FFFF00">
                <a:tint val="45000"/>
                <a:satMod val="400000"/>
              </a:srgbClr>
            </a:duotone>
          </a:blip>
          <a:stretch>
            <a:fillRect/>
          </a:stretch>
        </p:blipFill>
        <p:spPr>
          <a:xfrm>
            <a:off x="3924886" y="2740562"/>
            <a:ext cx="3993226" cy="1390008"/>
          </a:xfrm>
          <a:prstGeom prst="rect">
            <a:avLst/>
          </a:prstGeom>
          <a:ln>
            <a:noFill/>
          </a:ln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43464" y="5115586"/>
            <a:ext cx="9144000" cy="1656471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Скругленный прямоугольник 3">
            <a:hlinkClick r:id="rId4" action="ppaction://hlinksldjump"/>
          </p:cNvPr>
          <p:cNvSpPr/>
          <p:nvPr/>
        </p:nvSpPr>
        <p:spPr>
          <a:xfrm>
            <a:off x="3924886" y="1446028"/>
            <a:ext cx="3981157" cy="1195753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Переместительное свойство</a:t>
            </a:r>
            <a:endParaRPr lang="ru-RU" sz="28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Скругленный прямоугольник 4">
            <a:hlinkClick r:id="rId5" action="ppaction://hlinksldjump"/>
          </p:cNvPr>
          <p:cNvSpPr/>
          <p:nvPr/>
        </p:nvSpPr>
        <p:spPr>
          <a:xfrm>
            <a:off x="3936955" y="4401680"/>
            <a:ext cx="3981157" cy="1376875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rgbClr val="7030A0"/>
                </a:solidFill>
              </a:rPr>
              <a:t>Распределительное свойство</a:t>
            </a:r>
            <a:endParaRPr lang="ru-RU" sz="2800" dirty="0">
              <a:solidFill>
                <a:srgbClr val="7030A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038845" y="3123026"/>
            <a:ext cx="387926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solidFill>
                  <a:srgbClr val="00B0F0"/>
                </a:solidFill>
              </a:rPr>
              <a:t>Сочетательное свойство</a:t>
            </a:r>
            <a:endParaRPr lang="ru-RU" sz="2800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0139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Переместительное свойство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453075" y="1423401"/>
            <a:ext cx="9285849" cy="1333866"/>
          </a:xfrm>
          <a:prstGeom prst="rect">
            <a:avLst/>
          </a:prstGeom>
          <a:solidFill>
            <a:srgbClr val="0070C0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haroni" panose="02010803020104030203" pitchFamily="2" charset="-79"/>
              </a:rPr>
              <a:t>От перестановки множителей значение произведения не меняется</a:t>
            </a:r>
            <a:endParaRPr lang="ru-RU" sz="3200" dirty="0">
              <a:ln w="9525">
                <a:solidFill>
                  <a:schemeClr val="bg1"/>
                </a:solidFill>
                <a:prstDash val="solid"/>
              </a:ln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haroni" panose="02010803020104030203" pitchFamily="2" charset="-79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670473" y="3169212"/>
            <a:ext cx="22648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latin typeface="Aharoni" panose="02010803020104030203" pitchFamily="2" charset="-79"/>
                <a:cs typeface="Aharoni" panose="02010803020104030203" pitchFamily="2" charset="-79"/>
              </a:rPr>
              <a:t>a</a:t>
            </a:r>
            <a:r>
              <a:rPr lang="ru-RU" sz="3600" b="1" dirty="0" smtClean="0">
                <a:cs typeface="Aharoni" panose="02010803020104030203" pitchFamily="2" charset="-79"/>
              </a:rPr>
              <a:t>*</a:t>
            </a:r>
            <a:r>
              <a:rPr lang="en-US" sz="3600" b="1" dirty="0" smtClean="0">
                <a:latin typeface="Aharoni" panose="02010803020104030203" pitchFamily="2" charset="-79"/>
                <a:cs typeface="Aharoni" panose="02010803020104030203" pitchFamily="2" charset="-79"/>
              </a:rPr>
              <a:t>b=b*a</a:t>
            </a:r>
            <a:endParaRPr lang="ru-RU" sz="3600" b="1" dirty="0">
              <a:cs typeface="Aharoni" panose="02010803020104030203" pitchFamily="2" charset="-79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758463" y="3979699"/>
            <a:ext cx="7629436" cy="2482948"/>
          </a:xfrm>
          <a:prstGeom prst="rec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1758463" y="3979699"/>
            <a:ext cx="149592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u="sng" dirty="0" smtClean="0"/>
              <a:t>Пример</a:t>
            </a:r>
            <a:r>
              <a:rPr lang="ru-RU" sz="2800" u="sng" dirty="0"/>
              <a:t>: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871634" y="4407561"/>
            <a:ext cx="285366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●</a:t>
            </a:r>
            <a: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4=2+2+2+2=8</a:t>
            </a:r>
            <a:endParaRPr lang="ru-RU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871634" y="4959563"/>
            <a:ext cx="195598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smtClean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r>
              <a:rPr lang="ru-RU" smtClean="0">
                <a:latin typeface="Arial" panose="020B0604020202020204" pitchFamily="34" charset="0"/>
                <a:cs typeface="Arial" panose="020B0604020202020204" pitchFamily="34" charset="0"/>
              </a:rPr>
              <a:t>●</a:t>
            </a:r>
            <a: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2=4+4=8</a:t>
            </a:r>
            <a:endParaRPr lang="ru-RU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Управляющая кнопка: возврат 11">
            <a:hlinkClick r:id="" action="ppaction://hlinkshowjump?jump=firstslide" highlightClick="1"/>
          </p:cNvPr>
          <p:cNvSpPr/>
          <p:nvPr/>
        </p:nvSpPr>
        <p:spPr>
          <a:xfrm>
            <a:off x="10171555" y="5941536"/>
            <a:ext cx="1134738" cy="770965"/>
          </a:xfrm>
          <a:prstGeom prst="actionButtonReturn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981259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39726" y="0"/>
            <a:ext cx="10515600" cy="1325563"/>
          </a:xfrm>
        </p:spPr>
        <p:txBody>
          <a:bodyPr/>
          <a:lstStyle/>
          <a:p>
            <a:pPr algn="ctr"/>
            <a:r>
              <a:rPr lang="ru-RU" b="1" dirty="0" smtClean="0">
                <a:latin typeface="+mn-lt"/>
              </a:rPr>
              <a:t>Сочетательное свойство</a:t>
            </a:r>
            <a:endParaRPr lang="ru-RU" b="1" dirty="0">
              <a:latin typeface="+mn-lt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744394" y="1114547"/>
            <a:ext cx="8961120" cy="2008481"/>
          </a:xfrm>
          <a:prstGeom prst="rect">
            <a:avLst/>
          </a:prstGeom>
          <a:solidFill>
            <a:srgbClr val="FF3300"/>
          </a:solidFill>
          <a:ln>
            <a:solidFill>
              <a:srgbClr val="FF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981754" y="1172648"/>
            <a:ext cx="8486399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Чтобы умножить число на произведение, можно умножить это число на первый множитель, а потом полученный результат умножить на второй множитель этого произведения</a:t>
            </a:r>
            <a:endParaRPr lang="ru-RU" sz="2800" dirty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223353" y="3370032"/>
            <a:ext cx="433284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dirty="0" smtClean="0">
                <a:latin typeface="Arial Black" panose="020B0A04020102020204" pitchFamily="34" charset="0"/>
                <a:cs typeface="Arial" panose="020B0604020202020204" pitchFamily="34" charset="0"/>
              </a:rPr>
              <a:t>a</a:t>
            </a:r>
            <a:r>
              <a:rPr lang="ru-RU" sz="2000" dirty="0" smtClean="0">
                <a:latin typeface="Arial Black" panose="020B0A04020102020204" pitchFamily="34" charset="0"/>
                <a:cs typeface="Arial" panose="020B0604020202020204" pitchFamily="34" charset="0"/>
              </a:rPr>
              <a:t> ●</a:t>
            </a:r>
            <a:r>
              <a:rPr lang="en-US" sz="2000" dirty="0" smtClean="0">
                <a:latin typeface="Arial Black" panose="020B0A04020102020204" pitchFamily="34" charset="0"/>
                <a:cs typeface="Arial" panose="020B0604020202020204" pitchFamily="34" charset="0"/>
              </a:rPr>
              <a:t>(b</a:t>
            </a:r>
            <a:r>
              <a:rPr lang="ru-RU" sz="2000" dirty="0" smtClean="0">
                <a:latin typeface="Arial Black" panose="020B0A04020102020204" pitchFamily="34" charset="0"/>
                <a:cs typeface="Arial" panose="020B0604020202020204" pitchFamily="34" charset="0"/>
              </a:rPr>
              <a:t>●</a:t>
            </a:r>
            <a:r>
              <a:rPr lang="en-US" sz="2000" dirty="0" smtClean="0">
                <a:latin typeface="Arial Black" panose="020B0A04020102020204" pitchFamily="34" charset="0"/>
                <a:cs typeface="Arial" panose="020B0604020202020204" pitchFamily="34" charset="0"/>
              </a:rPr>
              <a:t>c)=(a</a:t>
            </a:r>
            <a:r>
              <a:rPr lang="ru-RU" sz="2000" dirty="0" smtClean="0">
                <a:latin typeface="Arial Black" panose="020B0A04020102020204" pitchFamily="34" charset="0"/>
                <a:cs typeface="Arial" panose="020B0604020202020204" pitchFamily="34" charset="0"/>
              </a:rPr>
              <a:t>●</a:t>
            </a:r>
            <a:r>
              <a:rPr lang="en-US" sz="2000" dirty="0" smtClean="0">
                <a:latin typeface="Arial Black" panose="020B0A04020102020204" pitchFamily="34" charset="0"/>
                <a:cs typeface="Arial" panose="020B0604020202020204" pitchFamily="34" charset="0"/>
              </a:rPr>
              <a:t>b)</a:t>
            </a:r>
            <a:r>
              <a:rPr lang="ru-RU" sz="2000" dirty="0" smtClean="0">
                <a:latin typeface="Arial Black" panose="020B0A04020102020204" pitchFamily="34" charset="0"/>
                <a:cs typeface="Arial" panose="020B0604020202020204" pitchFamily="34" charset="0"/>
              </a:rPr>
              <a:t>●</a:t>
            </a:r>
            <a:r>
              <a:rPr lang="en-US" sz="2000" dirty="0" smtClean="0">
                <a:latin typeface="Arial Black" panose="020B0A04020102020204" pitchFamily="34" charset="0"/>
                <a:cs typeface="Arial" panose="020B0604020202020204" pitchFamily="34" charset="0"/>
              </a:rPr>
              <a:t>c </a:t>
            </a:r>
            <a:endParaRPr lang="ru-RU" sz="2000" dirty="0"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749082" y="4017146"/>
            <a:ext cx="8496887" cy="2088232"/>
          </a:xfrm>
          <a:prstGeom prst="rect">
            <a:avLst/>
          </a:prstGeom>
          <a:gradFill flip="none" rotWithShape="1">
            <a:gsLst>
              <a:gs pos="0">
                <a:srgbClr val="FF0000">
                  <a:tint val="66000"/>
                  <a:satMod val="160000"/>
                </a:srgbClr>
              </a:gs>
              <a:gs pos="50000">
                <a:srgbClr val="FF0000">
                  <a:tint val="44500"/>
                  <a:satMod val="160000"/>
                </a:srgbClr>
              </a:gs>
              <a:gs pos="100000">
                <a:srgbClr val="FF0000">
                  <a:tint val="23500"/>
                  <a:satMod val="160000"/>
                </a:srgbClr>
              </a:gs>
            </a:gsLst>
            <a:path path="circle">
              <a:fillToRect t="100000" r="100000"/>
            </a:path>
            <a:tileRect l="-100000" b="-100000"/>
          </a:gra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1856935" y="4780150"/>
            <a:ext cx="569926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rial Black" panose="020B0A04020102020204" pitchFamily="34" charset="0"/>
              </a:rPr>
              <a:t>25</a:t>
            </a:r>
            <a:r>
              <a:rPr lang="ru-RU" dirty="0" smtClean="0">
                <a:latin typeface="Arial Black" panose="020B0A04020102020204" pitchFamily="34" charset="0"/>
                <a:cs typeface="Arial" panose="020B0604020202020204" pitchFamily="34" charset="0"/>
              </a:rPr>
              <a:t>●</a:t>
            </a:r>
            <a:r>
              <a:rPr lang="en-US" dirty="0" smtClean="0">
                <a:latin typeface="Arial Black" panose="020B0A04020102020204" pitchFamily="34" charset="0"/>
                <a:cs typeface="Arial" panose="020B0604020202020204" pitchFamily="34" charset="0"/>
              </a:rPr>
              <a:t>(4</a:t>
            </a:r>
            <a:r>
              <a:rPr lang="ru-RU" dirty="0" smtClean="0">
                <a:latin typeface="Arial Black" panose="020B0A04020102020204" pitchFamily="34" charset="0"/>
                <a:cs typeface="Arial" panose="020B0604020202020204" pitchFamily="34" charset="0"/>
              </a:rPr>
              <a:t>●</a:t>
            </a:r>
            <a:r>
              <a:rPr lang="en-US" dirty="0" smtClean="0">
                <a:latin typeface="Arial Black" panose="020B0A04020102020204" pitchFamily="34" charset="0"/>
                <a:cs typeface="Arial" panose="020B0604020202020204" pitchFamily="34" charset="0"/>
              </a:rPr>
              <a:t>12)=(25</a:t>
            </a:r>
            <a:r>
              <a:rPr lang="ru-RU" dirty="0" smtClean="0">
                <a:latin typeface="Arial Black" panose="020B0A04020102020204" pitchFamily="34" charset="0"/>
                <a:cs typeface="Arial" panose="020B0604020202020204" pitchFamily="34" charset="0"/>
              </a:rPr>
              <a:t>●</a:t>
            </a:r>
            <a:r>
              <a:rPr lang="en-US" dirty="0" smtClean="0">
                <a:latin typeface="Arial Black" panose="020B0A04020102020204" pitchFamily="34" charset="0"/>
                <a:cs typeface="Arial" panose="020B0604020202020204" pitchFamily="34" charset="0"/>
              </a:rPr>
              <a:t>4)</a:t>
            </a:r>
            <a:r>
              <a:rPr lang="ru-RU" dirty="0" smtClean="0">
                <a:latin typeface="Arial Black" panose="020B0A04020102020204" pitchFamily="34" charset="0"/>
                <a:cs typeface="Arial" panose="020B0604020202020204" pitchFamily="34" charset="0"/>
              </a:rPr>
              <a:t>●</a:t>
            </a:r>
            <a:r>
              <a:rPr lang="en-US" dirty="0" smtClean="0">
                <a:latin typeface="Arial Black" panose="020B0A04020102020204" pitchFamily="34" charset="0"/>
                <a:cs typeface="Arial" panose="020B0604020202020204" pitchFamily="34" charset="0"/>
              </a:rPr>
              <a:t>12=100</a:t>
            </a:r>
            <a:r>
              <a:rPr lang="ru-RU" dirty="0" smtClean="0">
                <a:latin typeface="Arial Black" panose="020B0A04020102020204" pitchFamily="34" charset="0"/>
                <a:cs typeface="Arial" panose="020B0604020202020204" pitchFamily="34" charset="0"/>
              </a:rPr>
              <a:t>●</a:t>
            </a:r>
            <a:r>
              <a:rPr lang="en-US" dirty="0" smtClean="0">
                <a:latin typeface="Arial Black" panose="020B0A04020102020204" pitchFamily="34" charset="0"/>
                <a:cs typeface="Arial" panose="020B0604020202020204" pitchFamily="34" charset="0"/>
              </a:rPr>
              <a:t>12=1200</a:t>
            </a:r>
          </a:p>
          <a:p>
            <a:endParaRPr lang="en-US" dirty="0" smtClean="0">
              <a:latin typeface="Arial Black" panose="020B0A04020102020204" pitchFamily="34" charset="0"/>
              <a:cs typeface="Arial" panose="020B0604020202020204" pitchFamily="34" charset="0"/>
            </a:endParaRPr>
          </a:p>
          <a:p>
            <a:r>
              <a:rPr lang="en-US" dirty="0" smtClean="0">
                <a:latin typeface="Arial Black" panose="020B0A04020102020204" pitchFamily="34" charset="0"/>
                <a:cs typeface="Arial" panose="020B0604020202020204" pitchFamily="34" charset="0"/>
              </a:rPr>
              <a:t>50</a:t>
            </a:r>
            <a:r>
              <a:rPr lang="ru-RU" dirty="0" smtClean="0">
                <a:latin typeface="Arial Black" panose="020B0A04020102020204" pitchFamily="34" charset="0"/>
                <a:cs typeface="Arial" panose="020B0604020202020204" pitchFamily="34" charset="0"/>
              </a:rPr>
              <a:t>●</a:t>
            </a:r>
            <a:r>
              <a:rPr lang="en-US" dirty="0" smtClean="0">
                <a:latin typeface="Arial Black" panose="020B0A04020102020204" pitchFamily="34" charset="0"/>
                <a:cs typeface="Arial" panose="020B0604020202020204" pitchFamily="34" charset="0"/>
              </a:rPr>
              <a:t>(2</a:t>
            </a:r>
            <a:r>
              <a:rPr lang="ru-RU" dirty="0" smtClean="0">
                <a:latin typeface="Arial Black" panose="020B0A04020102020204" pitchFamily="34" charset="0"/>
                <a:cs typeface="Arial" panose="020B0604020202020204" pitchFamily="34" charset="0"/>
              </a:rPr>
              <a:t>●</a:t>
            </a:r>
            <a:r>
              <a:rPr lang="en-US" dirty="0" smtClean="0">
                <a:latin typeface="Arial Black" panose="020B0A04020102020204" pitchFamily="34" charset="0"/>
                <a:cs typeface="Arial" panose="020B0604020202020204" pitchFamily="34" charset="0"/>
              </a:rPr>
              <a:t>17)=(50</a:t>
            </a:r>
            <a:r>
              <a:rPr lang="ru-RU" dirty="0" smtClean="0">
                <a:latin typeface="Arial Black" panose="020B0A04020102020204" pitchFamily="34" charset="0"/>
                <a:cs typeface="Arial" panose="020B0604020202020204" pitchFamily="34" charset="0"/>
              </a:rPr>
              <a:t>●</a:t>
            </a:r>
            <a:r>
              <a:rPr lang="en-US" dirty="0" smtClean="0">
                <a:latin typeface="Arial Black" panose="020B0A04020102020204" pitchFamily="34" charset="0"/>
                <a:cs typeface="Arial" panose="020B0604020202020204" pitchFamily="34" charset="0"/>
              </a:rPr>
              <a:t>2)</a:t>
            </a:r>
            <a:r>
              <a:rPr lang="ru-RU" dirty="0" smtClean="0">
                <a:latin typeface="Arial Black" panose="020B0A04020102020204" pitchFamily="34" charset="0"/>
                <a:cs typeface="Arial" panose="020B0604020202020204" pitchFamily="34" charset="0"/>
              </a:rPr>
              <a:t>●</a:t>
            </a:r>
            <a:r>
              <a:rPr lang="en-US" dirty="0" smtClean="0">
                <a:latin typeface="Arial Black" panose="020B0A04020102020204" pitchFamily="34" charset="0"/>
                <a:cs typeface="Arial" panose="020B0604020202020204" pitchFamily="34" charset="0"/>
              </a:rPr>
              <a:t>17=100</a:t>
            </a:r>
            <a:r>
              <a:rPr lang="ru-RU" dirty="0" smtClean="0">
                <a:latin typeface="Arial Black" panose="020B0A04020102020204" pitchFamily="34" charset="0"/>
                <a:cs typeface="Arial" panose="020B0604020202020204" pitchFamily="34" charset="0"/>
              </a:rPr>
              <a:t>●</a:t>
            </a:r>
            <a:r>
              <a:rPr lang="en-US" dirty="0" smtClean="0">
                <a:latin typeface="Arial Black" panose="020B0A04020102020204" pitchFamily="34" charset="0"/>
                <a:cs typeface="Arial" panose="020B0604020202020204" pitchFamily="34" charset="0"/>
              </a:rPr>
              <a:t>17=1700</a:t>
            </a: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1744394" y="4278030"/>
            <a:ext cx="191751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latin typeface="Arial Black" panose="020B0A04020102020204" pitchFamily="34" charset="0"/>
              </a:rPr>
              <a:t>Примеры:</a:t>
            </a:r>
            <a:endParaRPr lang="ru-RU" sz="2400" dirty="0">
              <a:latin typeface="Arial Black" panose="020B0A04020102020204" pitchFamily="34" charset="0"/>
            </a:endParaRPr>
          </a:p>
        </p:txBody>
      </p:sp>
      <p:sp>
        <p:nvSpPr>
          <p:cNvPr id="13" name="Управляющая кнопка: возврат 12">
            <a:hlinkClick r:id="" action="ppaction://hlinkshowjump?jump=firstslide" highlightClick="1"/>
          </p:cNvPr>
          <p:cNvSpPr/>
          <p:nvPr/>
        </p:nvSpPr>
        <p:spPr>
          <a:xfrm>
            <a:off x="10355179" y="5996620"/>
            <a:ext cx="1134738" cy="770965"/>
          </a:xfrm>
          <a:prstGeom prst="actionButtonReturn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394541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latin typeface="+mn-lt"/>
                <a:cs typeface="Aharoni" panose="02010803020104030203" pitchFamily="2" charset="-79"/>
              </a:rPr>
              <a:t>Распределительное свойство</a:t>
            </a:r>
            <a:endParaRPr lang="ru-RU" b="1" dirty="0">
              <a:latin typeface="+mn-lt"/>
              <a:cs typeface="Aharoni" panose="02010803020104030203" pitchFamily="2" charset="-79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836821" y="1331494"/>
            <a:ext cx="8518358" cy="1828800"/>
          </a:xfrm>
          <a:prstGeom prst="rect">
            <a:avLst/>
          </a:prstGeom>
          <a:solidFill>
            <a:srgbClr val="6FC808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2165684" y="1553396"/>
            <a:ext cx="744353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Чтобы умножить сумму на число, можно умножить на это число каждое слагаемое и сложить полученные результаты</a:t>
            </a:r>
            <a:endParaRPr lang="ru-RU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711115" y="4539916"/>
            <a:ext cx="6352674" cy="1909010"/>
          </a:xfrm>
          <a:prstGeom prst="rect">
            <a:avLst/>
          </a:prstGeom>
          <a:solidFill>
            <a:srgbClr val="3CF440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3946357" y="3619272"/>
            <a:ext cx="302999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Arial Black" panose="020B0A04020102020204" pitchFamily="34" charset="0"/>
              </a:rPr>
              <a:t>(</a:t>
            </a:r>
            <a:r>
              <a:rPr lang="en-US" sz="2400" dirty="0" err="1" smtClean="0">
                <a:latin typeface="Arial Black" panose="020B0A04020102020204" pitchFamily="34" charset="0"/>
              </a:rPr>
              <a:t>b+c</a:t>
            </a:r>
            <a:r>
              <a:rPr lang="en-US" sz="2400" dirty="0" smtClean="0">
                <a:latin typeface="Arial Black" panose="020B0A04020102020204" pitchFamily="34" charset="0"/>
              </a:rPr>
              <a:t>)</a:t>
            </a:r>
            <a:r>
              <a:rPr lang="ru-RU" sz="2400" dirty="0" smtClean="0">
                <a:latin typeface="Arial Black" panose="020B0A04020102020204" pitchFamily="34" charset="0"/>
                <a:cs typeface="Arial" panose="020B0604020202020204" pitchFamily="34" charset="0"/>
              </a:rPr>
              <a:t>●</a:t>
            </a:r>
            <a:r>
              <a:rPr lang="en-US" sz="2400" dirty="0" smtClean="0">
                <a:latin typeface="Arial Black" panose="020B0A04020102020204" pitchFamily="34" charset="0"/>
                <a:cs typeface="Arial" panose="020B0604020202020204" pitchFamily="34" charset="0"/>
              </a:rPr>
              <a:t>a=b</a:t>
            </a:r>
            <a:r>
              <a:rPr lang="ru-RU" sz="2400" dirty="0" smtClean="0">
                <a:latin typeface="Arial Black" panose="020B0A04020102020204" pitchFamily="34" charset="0"/>
                <a:cs typeface="Arial" panose="020B0604020202020204" pitchFamily="34" charset="0"/>
              </a:rPr>
              <a:t>●</a:t>
            </a:r>
            <a:r>
              <a:rPr lang="en-US" sz="2400" dirty="0" err="1" smtClean="0">
                <a:latin typeface="Arial Black" panose="020B0A04020102020204" pitchFamily="34" charset="0"/>
                <a:cs typeface="Arial" panose="020B0604020202020204" pitchFamily="34" charset="0"/>
              </a:rPr>
              <a:t>a+c</a:t>
            </a:r>
            <a:r>
              <a:rPr lang="ru-RU" sz="2400" dirty="0" smtClean="0">
                <a:latin typeface="Arial Black" panose="020B0A04020102020204" pitchFamily="34" charset="0"/>
                <a:cs typeface="Arial" panose="020B0604020202020204" pitchFamily="34" charset="0"/>
              </a:rPr>
              <a:t>●</a:t>
            </a:r>
            <a:r>
              <a:rPr lang="en-US" sz="2400" dirty="0" smtClean="0">
                <a:latin typeface="Arial Black" panose="020B0A04020102020204" pitchFamily="34" charset="0"/>
                <a:cs typeface="Arial" panose="020B0604020202020204" pitchFamily="34" charset="0"/>
              </a:rPr>
              <a:t>a</a:t>
            </a:r>
            <a:endParaRPr lang="ru-RU" sz="2400" dirty="0"/>
          </a:p>
        </p:txBody>
      </p:sp>
      <p:sp>
        <p:nvSpPr>
          <p:cNvPr id="8" name="TextBox 7"/>
          <p:cNvSpPr txBox="1"/>
          <p:nvPr/>
        </p:nvSpPr>
        <p:spPr>
          <a:xfrm>
            <a:off x="2711115" y="5125089"/>
            <a:ext cx="2316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 Black" panose="020B0A04020102020204" pitchFamily="34" charset="0"/>
              </a:rPr>
              <a:t>(9+4)</a:t>
            </a:r>
            <a:r>
              <a:rPr lang="ru-RU" dirty="0" smtClean="0">
                <a:latin typeface="Arial Black" panose="020B0A04020102020204" pitchFamily="34" charset="0"/>
                <a:cs typeface="Arial" panose="020B0604020202020204" pitchFamily="34" charset="0"/>
              </a:rPr>
              <a:t>●</a:t>
            </a:r>
            <a:r>
              <a:rPr lang="en-US" dirty="0" smtClean="0">
                <a:latin typeface="Arial Black" panose="020B0A04020102020204" pitchFamily="34" charset="0"/>
                <a:cs typeface="Arial" panose="020B0604020202020204" pitchFamily="34" charset="0"/>
              </a:rPr>
              <a:t>3=9</a:t>
            </a:r>
            <a:r>
              <a:rPr lang="ru-RU" dirty="0" smtClean="0">
                <a:latin typeface="Arial Black" panose="020B0A04020102020204" pitchFamily="34" charset="0"/>
                <a:cs typeface="Arial" panose="020B0604020202020204" pitchFamily="34" charset="0"/>
              </a:rPr>
              <a:t>●</a:t>
            </a:r>
            <a:r>
              <a:rPr lang="en-US" dirty="0" smtClean="0">
                <a:latin typeface="Arial Black" panose="020B0A04020102020204" pitchFamily="34" charset="0"/>
                <a:cs typeface="Arial" panose="020B0604020202020204" pitchFamily="34" charset="0"/>
              </a:rPr>
              <a:t>3+4</a:t>
            </a:r>
            <a:r>
              <a:rPr lang="ru-RU" dirty="0" smtClean="0">
                <a:latin typeface="Arial Black" panose="020B0A04020102020204" pitchFamily="34" charset="0"/>
                <a:cs typeface="Arial" panose="020B0604020202020204" pitchFamily="34" charset="0"/>
              </a:rPr>
              <a:t>●</a:t>
            </a:r>
            <a:r>
              <a:rPr lang="en-US" dirty="0" smtClean="0">
                <a:latin typeface="Arial Black" panose="020B0A04020102020204" pitchFamily="34" charset="0"/>
                <a:cs typeface="Arial" panose="020B0604020202020204" pitchFamily="34" charset="0"/>
              </a:rPr>
              <a:t>3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2831433" y="4539916"/>
            <a:ext cx="191703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u="sng" dirty="0" smtClean="0">
                <a:latin typeface="Arial Black" panose="020B0A04020102020204" pitchFamily="34" charset="0"/>
              </a:rPr>
              <a:t>Пример:</a:t>
            </a:r>
            <a:endParaRPr lang="ru-RU" sz="2800" u="sng" dirty="0">
              <a:latin typeface="Arial Black" panose="020B0A04020102020204" pitchFamily="34" charset="0"/>
            </a:endParaRPr>
          </a:p>
        </p:txBody>
      </p:sp>
      <p:sp>
        <p:nvSpPr>
          <p:cNvPr id="10" name="Управляющая кнопка: далее 9">
            <a:hlinkClick r:id="" action="ppaction://hlinkshowjump?jump=nextslide" highlightClick="1"/>
          </p:cNvPr>
          <p:cNvSpPr/>
          <p:nvPr/>
        </p:nvSpPr>
        <p:spPr>
          <a:xfrm>
            <a:off x="9314703" y="5996620"/>
            <a:ext cx="1040476" cy="770965"/>
          </a:xfrm>
          <a:prstGeom prst="actionButtonForwardNex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Управляющая кнопка: возврат 10">
            <a:hlinkClick r:id="" action="ppaction://hlinkshowjump?jump=firstslide" highlightClick="1"/>
          </p:cNvPr>
          <p:cNvSpPr/>
          <p:nvPr/>
        </p:nvSpPr>
        <p:spPr>
          <a:xfrm>
            <a:off x="10355179" y="5996620"/>
            <a:ext cx="1134738" cy="770965"/>
          </a:xfrm>
          <a:prstGeom prst="actionButtonReturn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72027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latin typeface="+mn-lt"/>
                <a:cs typeface="Aharoni" panose="02010803020104030203" pitchFamily="2" charset="-79"/>
              </a:rPr>
              <a:t>Распределительное свойство</a:t>
            </a:r>
            <a:endParaRPr lang="ru-RU" b="1" dirty="0">
              <a:latin typeface="+mn-lt"/>
              <a:cs typeface="Aharoni" panose="02010803020104030203" pitchFamily="2" charset="-79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836821" y="1331494"/>
            <a:ext cx="8518358" cy="1828800"/>
          </a:xfrm>
          <a:prstGeom prst="rect">
            <a:avLst/>
          </a:prstGeom>
          <a:solidFill>
            <a:srgbClr val="6FC808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2122872" y="1341526"/>
            <a:ext cx="7529159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Чтобы умножить разность на число, можно умножить на это число сначала уменьшаемое, а затем вычитаемое, и из первого произведения вычесть второе</a:t>
            </a:r>
          </a:p>
          <a:p>
            <a:endParaRPr lang="ru-RU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711115" y="4539916"/>
            <a:ext cx="6352674" cy="1909010"/>
          </a:xfrm>
          <a:prstGeom prst="rect">
            <a:avLst/>
          </a:prstGeom>
          <a:solidFill>
            <a:srgbClr val="3CF440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3946357" y="3619272"/>
            <a:ext cx="28280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Arial Black" panose="020B0A04020102020204" pitchFamily="34" charset="0"/>
              </a:rPr>
              <a:t>(b</a:t>
            </a:r>
            <a:r>
              <a:rPr lang="ru-RU" sz="2400" dirty="0">
                <a:latin typeface="Arial Black" panose="020B0A04020102020204" pitchFamily="34" charset="0"/>
              </a:rPr>
              <a:t>-</a:t>
            </a:r>
            <a:r>
              <a:rPr lang="en-US" sz="2400" dirty="0" smtClean="0">
                <a:latin typeface="Arial Black" panose="020B0A04020102020204" pitchFamily="34" charset="0"/>
              </a:rPr>
              <a:t>c)</a:t>
            </a:r>
            <a:r>
              <a:rPr lang="ru-RU" sz="2400" dirty="0" smtClean="0">
                <a:latin typeface="Arial Black" panose="020B0A04020102020204" pitchFamily="34" charset="0"/>
                <a:cs typeface="Arial" panose="020B0604020202020204" pitchFamily="34" charset="0"/>
              </a:rPr>
              <a:t>●</a:t>
            </a:r>
            <a:r>
              <a:rPr lang="en-US" sz="2400" dirty="0" smtClean="0">
                <a:latin typeface="Arial Black" panose="020B0A04020102020204" pitchFamily="34" charset="0"/>
                <a:cs typeface="Arial" panose="020B0604020202020204" pitchFamily="34" charset="0"/>
              </a:rPr>
              <a:t>a=b</a:t>
            </a:r>
            <a:r>
              <a:rPr lang="ru-RU" sz="2400" dirty="0" smtClean="0">
                <a:latin typeface="Arial Black" panose="020B0A04020102020204" pitchFamily="34" charset="0"/>
                <a:cs typeface="Arial" panose="020B0604020202020204" pitchFamily="34" charset="0"/>
              </a:rPr>
              <a:t>●</a:t>
            </a:r>
            <a:r>
              <a:rPr lang="en-US" sz="2400" dirty="0" smtClean="0">
                <a:latin typeface="Arial Black" panose="020B0A04020102020204" pitchFamily="34" charset="0"/>
                <a:cs typeface="Arial" panose="020B0604020202020204" pitchFamily="34" charset="0"/>
              </a:rPr>
              <a:t>a</a:t>
            </a:r>
            <a:r>
              <a:rPr lang="ru-RU" sz="2400" dirty="0" smtClean="0">
                <a:latin typeface="Arial Black" panose="020B0A04020102020204" pitchFamily="34" charset="0"/>
                <a:cs typeface="Arial" panose="020B0604020202020204" pitchFamily="34" charset="0"/>
              </a:rPr>
              <a:t>-</a:t>
            </a:r>
            <a:r>
              <a:rPr lang="en-US" sz="2400" dirty="0" smtClean="0">
                <a:latin typeface="Arial Black" panose="020B0A04020102020204" pitchFamily="34" charset="0"/>
                <a:cs typeface="Arial" panose="020B0604020202020204" pitchFamily="34" charset="0"/>
              </a:rPr>
              <a:t>c</a:t>
            </a:r>
            <a:r>
              <a:rPr lang="ru-RU" sz="2400" dirty="0" smtClean="0">
                <a:latin typeface="Arial Black" panose="020B0A04020102020204" pitchFamily="34" charset="0"/>
                <a:cs typeface="Arial" panose="020B0604020202020204" pitchFamily="34" charset="0"/>
              </a:rPr>
              <a:t>●</a:t>
            </a:r>
            <a:r>
              <a:rPr lang="en-US" sz="2400" dirty="0" smtClean="0">
                <a:latin typeface="Arial Black" panose="020B0A04020102020204" pitchFamily="34" charset="0"/>
                <a:cs typeface="Arial" panose="020B0604020202020204" pitchFamily="34" charset="0"/>
              </a:rPr>
              <a:t>a</a:t>
            </a:r>
            <a:endParaRPr lang="ru-RU" sz="2400" dirty="0"/>
          </a:p>
        </p:txBody>
      </p:sp>
      <p:sp>
        <p:nvSpPr>
          <p:cNvPr id="8" name="TextBox 7"/>
          <p:cNvSpPr txBox="1"/>
          <p:nvPr/>
        </p:nvSpPr>
        <p:spPr>
          <a:xfrm>
            <a:off x="2711115" y="5125089"/>
            <a:ext cx="27815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 Black" panose="020B0A04020102020204" pitchFamily="34" charset="0"/>
              </a:rPr>
              <a:t>(</a:t>
            </a:r>
            <a:r>
              <a:rPr lang="ru-RU" dirty="0" smtClean="0">
                <a:latin typeface="Arial Black" panose="020B0A04020102020204" pitchFamily="34" charset="0"/>
              </a:rPr>
              <a:t>23-12</a:t>
            </a:r>
            <a:r>
              <a:rPr lang="en-US" dirty="0" smtClean="0">
                <a:latin typeface="Arial Black" panose="020B0A04020102020204" pitchFamily="34" charset="0"/>
              </a:rPr>
              <a:t>)</a:t>
            </a:r>
            <a:r>
              <a:rPr lang="ru-RU" dirty="0" smtClean="0">
                <a:latin typeface="Arial Black" panose="020B0A04020102020204" pitchFamily="34" charset="0"/>
                <a:cs typeface="Arial" panose="020B0604020202020204" pitchFamily="34" charset="0"/>
              </a:rPr>
              <a:t>●</a:t>
            </a:r>
            <a:r>
              <a:rPr lang="ru-RU" dirty="0">
                <a:latin typeface="Arial Black" panose="020B0A04020102020204" pitchFamily="34" charset="0"/>
                <a:cs typeface="Arial" panose="020B0604020202020204" pitchFamily="34" charset="0"/>
              </a:rPr>
              <a:t>4</a:t>
            </a:r>
            <a:r>
              <a:rPr lang="en-US" dirty="0" smtClean="0">
                <a:latin typeface="Arial Black" panose="020B0A04020102020204" pitchFamily="34" charset="0"/>
                <a:cs typeface="Arial" panose="020B0604020202020204" pitchFamily="34" charset="0"/>
              </a:rPr>
              <a:t>=</a:t>
            </a:r>
            <a:r>
              <a:rPr lang="ru-RU" dirty="0" smtClean="0">
                <a:latin typeface="Arial Black" panose="020B0A04020102020204" pitchFamily="34" charset="0"/>
                <a:cs typeface="Arial" panose="020B0604020202020204" pitchFamily="34" charset="0"/>
              </a:rPr>
              <a:t>23●4-12●4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2831433" y="4539916"/>
            <a:ext cx="191703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u="sng" dirty="0" smtClean="0">
                <a:latin typeface="Arial Black" panose="020B0A04020102020204" pitchFamily="34" charset="0"/>
              </a:rPr>
              <a:t>Пример:</a:t>
            </a:r>
            <a:endParaRPr lang="ru-RU" sz="2800" u="sng" dirty="0">
              <a:latin typeface="Arial Black" panose="020B0A04020102020204" pitchFamily="34" charset="0"/>
            </a:endParaRPr>
          </a:p>
        </p:txBody>
      </p:sp>
      <p:sp>
        <p:nvSpPr>
          <p:cNvPr id="11" name="Управляющая кнопка: возврат 10">
            <a:hlinkClick r:id="" action="ppaction://hlinkshowjump?jump=firstslide" highlightClick="1"/>
          </p:cNvPr>
          <p:cNvSpPr/>
          <p:nvPr/>
        </p:nvSpPr>
        <p:spPr>
          <a:xfrm>
            <a:off x="10355179" y="5996620"/>
            <a:ext cx="1134738" cy="770965"/>
          </a:xfrm>
          <a:prstGeom prst="actionButtonReturn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65534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77</TotalTime>
  <Words>190</Words>
  <Application>Microsoft Office PowerPoint</Application>
  <PresentationFormat>Широкоэкранный</PresentationFormat>
  <Paragraphs>27</Paragraphs>
  <Slides>5</Slides>
  <Notes>0</Notes>
  <HiddenSlides>4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11" baseType="lpstr">
      <vt:lpstr>Aharoni</vt:lpstr>
      <vt:lpstr>Arial</vt:lpstr>
      <vt:lpstr>Arial Black</vt:lpstr>
      <vt:lpstr>Calibri</vt:lpstr>
      <vt:lpstr>Calibri Light</vt:lpstr>
      <vt:lpstr>Тема Office</vt:lpstr>
      <vt:lpstr>Свойства умножения</vt:lpstr>
      <vt:lpstr>Переместительное свойство</vt:lpstr>
      <vt:lpstr>Сочетательное свойство</vt:lpstr>
      <vt:lpstr>Распределительное свойство</vt:lpstr>
      <vt:lpstr>Распределительное свойство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Свойства умножения</dc:title>
  <dc:creator>info</dc:creator>
  <cp:lastModifiedBy>info</cp:lastModifiedBy>
  <cp:revision>9</cp:revision>
  <dcterms:created xsi:type="dcterms:W3CDTF">2022-01-27T08:43:24Z</dcterms:created>
  <dcterms:modified xsi:type="dcterms:W3CDTF">2022-01-27T10:57:23Z</dcterms:modified>
</cp:coreProperties>
</file>