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79" r:id="rId3"/>
    <p:sldId id="259" r:id="rId4"/>
    <p:sldId id="261" r:id="rId5"/>
    <p:sldId id="262" r:id="rId6"/>
    <p:sldId id="264" r:id="rId7"/>
    <p:sldId id="265" r:id="rId8"/>
    <p:sldId id="266" r:id="rId9"/>
    <p:sldId id="267" r:id="rId10"/>
    <p:sldId id="269" r:id="rId11"/>
    <p:sldId id="272" r:id="rId12"/>
    <p:sldId id="273" r:id="rId13"/>
    <p:sldId id="276" r:id="rId14"/>
    <p:sldId id="285"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110383-2C6B-4F5C-AA2C-CEF49F76B325}" type="datetimeFigureOut">
              <a:rPr lang="ru-RU" smtClean="0"/>
              <a:t>10.04.2022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99747B-0518-4D99-9846-46C60133CED6}" type="slidenum">
              <a:rPr lang="ru-RU" smtClean="0"/>
              <a:t>‹#›</a:t>
            </a:fld>
            <a:endParaRPr lang="ru-RU"/>
          </a:p>
        </p:txBody>
      </p:sp>
    </p:spTree>
    <p:extLst>
      <p:ext uri="{BB962C8B-B14F-4D97-AF65-F5344CB8AC3E}">
        <p14:creationId xmlns:p14="http://schemas.microsoft.com/office/powerpoint/2010/main" val="299091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F99747B-0518-4D99-9846-46C60133CED6}" type="slidenum">
              <a:rPr lang="ru-RU" smtClean="0"/>
              <a:t>1</a:t>
            </a:fld>
            <a:endParaRPr lang="ru-RU"/>
          </a:p>
        </p:txBody>
      </p:sp>
    </p:spTree>
    <p:extLst>
      <p:ext uri="{BB962C8B-B14F-4D97-AF65-F5344CB8AC3E}">
        <p14:creationId xmlns:p14="http://schemas.microsoft.com/office/powerpoint/2010/main" val="1727438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F99747B-0518-4D99-9846-46C60133CED6}" type="slidenum">
              <a:rPr lang="ru-RU" smtClean="0"/>
              <a:t>2</a:t>
            </a:fld>
            <a:endParaRPr lang="ru-RU"/>
          </a:p>
        </p:txBody>
      </p:sp>
    </p:spTree>
    <p:extLst>
      <p:ext uri="{BB962C8B-B14F-4D97-AF65-F5344CB8AC3E}">
        <p14:creationId xmlns:p14="http://schemas.microsoft.com/office/powerpoint/2010/main" val="452194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3B06E780-EB24-4E4D-9E1A-33CC2E70A00F}" type="datetimeFigureOut">
              <a:rPr lang="ru-RU" smtClean="0"/>
              <a:t>10.04.2022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3B06E780-EB24-4E4D-9E1A-33CC2E70A00F}" type="datetimeFigureOut">
              <a:rPr lang="ru-RU" smtClean="0"/>
              <a:t>10.04.2022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B06E780-EB24-4E4D-9E1A-33CC2E70A00F}" type="datetimeFigureOut">
              <a:rPr lang="ru-RU" smtClean="0"/>
              <a:t>10.04.2022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2B253F-69E8-47B4-A144-4BBAB4261D15}"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3B06E780-EB24-4E4D-9E1A-33CC2E70A00F}" type="datetimeFigureOut">
              <a:rPr lang="ru-RU" smtClean="0"/>
              <a:t>10.04.2022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2B253F-69E8-47B4-A144-4BBAB4261D15}" type="slidenum">
              <a:rPr lang="ru-RU" smtClean="0"/>
              <a:t>‹#›</a:t>
            </a:fld>
            <a:endParaRPr lang="ru-RU"/>
          </a:p>
        </p:txBody>
      </p:sp>
      <p:sp>
        <p:nvSpPr>
          <p:cNvPr id="7" name="Title 6"/>
          <p:cNvSpPr>
            <a:spLocks noGrp="1"/>
          </p:cNvSpPr>
          <p:nvPr>
            <p:ph type="title"/>
          </p:nvPr>
        </p:nvSpPr>
        <p:spPr/>
        <p:txBody>
          <a:bodyPr/>
          <a:lstStyle/>
          <a:p>
            <a:r>
              <a:rPr lang="ru-RU"/>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B06E780-EB24-4E4D-9E1A-33CC2E70A00F}" type="datetimeFigureOut">
              <a:rPr lang="ru-RU" smtClean="0"/>
              <a:t>10.04.2022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3B06E780-EB24-4E4D-9E1A-33CC2E70A00F}" type="datetimeFigureOut">
              <a:rPr lang="ru-RU" smtClean="0"/>
              <a:t>10.04.2022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2B253F-69E8-47B4-A144-4BBAB4261D15}"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3B06E780-EB24-4E4D-9E1A-33CC2E70A00F}" type="datetimeFigureOut">
              <a:rPr lang="ru-RU" smtClean="0"/>
              <a:t>10.04.2022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3B06E780-EB24-4E4D-9E1A-33CC2E70A00F}" type="datetimeFigureOut">
              <a:rPr lang="ru-RU" smtClean="0"/>
              <a:t>10.04.2022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B06E780-EB24-4E4D-9E1A-33CC2E70A00F}" type="datetimeFigureOut">
              <a:rPr lang="ru-RU" smtClean="0"/>
              <a:t>10.04.2022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2B253F-69E8-47B4-A144-4BBAB4261D15}"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B06E780-EB24-4E4D-9E1A-33CC2E70A00F}" type="datetimeFigureOut">
              <a:rPr lang="ru-RU" smtClean="0"/>
              <a:t>10.04.2022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2B253F-69E8-47B4-A144-4BBAB4261D15}"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B06E780-EB24-4E4D-9E1A-33CC2E70A00F}" type="datetimeFigureOut">
              <a:rPr lang="ru-RU" smtClean="0"/>
              <a:t>10.04.2022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2B253F-69E8-47B4-A144-4BBAB4261D15}"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B06E780-EB24-4E4D-9E1A-33CC2E70A00F}" type="datetimeFigureOut">
              <a:rPr lang="ru-RU" smtClean="0"/>
              <a:t>10.04.2022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9F2B253F-69E8-47B4-A144-4BBAB4261D15}"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  </a:t>
            </a:r>
          </a:p>
        </p:txBody>
      </p:sp>
      <p:sp>
        <p:nvSpPr>
          <p:cNvPr id="3" name="Подзаголовок 2"/>
          <p:cNvSpPr>
            <a:spLocks noGrp="1"/>
          </p:cNvSpPr>
          <p:nvPr>
            <p:ph type="subTitle" idx="1"/>
          </p:nvPr>
        </p:nvSpPr>
        <p:spPr/>
        <p:txBody>
          <a:bodyPr/>
          <a:lstStyle/>
          <a:p>
            <a:endParaRPr lang="ru-RU"/>
          </a:p>
        </p:txBody>
      </p:sp>
      <p:pic>
        <p:nvPicPr>
          <p:cNvPr id="1026" name="Picture 2" descr="C:\Users\Наташа\Desktop\фоны для детских презентаций\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11560" y="1052736"/>
            <a:ext cx="8424936" cy="2246769"/>
          </a:xfrm>
          <a:prstGeom prst="rect">
            <a:avLst/>
          </a:prstGeom>
        </p:spPr>
        <p:txBody>
          <a:bodyPr wrap="square">
            <a:spAutoFit/>
          </a:bodyPr>
          <a:lstStyle/>
          <a:p>
            <a:pPr algn="ctr"/>
            <a:r>
              <a:rPr lang="ru-RU" sz="2800" b="1" dirty="0">
                <a:latin typeface="Times New Roman" pitchFamily="18" charset="0"/>
                <a:cs typeface="Times New Roman" pitchFamily="18" charset="0"/>
              </a:rPr>
              <a:t>Мастер-класс на тему: </a:t>
            </a:r>
          </a:p>
          <a:p>
            <a:pPr algn="ctr"/>
            <a:r>
              <a:rPr lang="ru-RU" sz="2800" dirty="0">
                <a:latin typeface="Arial Black" pitchFamily="34" charset="0"/>
              </a:rPr>
              <a:t>«Пальчиковая гимнастика -</a:t>
            </a:r>
          </a:p>
          <a:p>
            <a:pPr algn="ctr"/>
            <a:r>
              <a:rPr lang="ru-RU" sz="2800" dirty="0">
                <a:latin typeface="Arial Black" pitchFamily="34" charset="0"/>
              </a:rPr>
              <a:t>здоровьесберегающая  технология сохранения здоровья детей</a:t>
            </a:r>
          </a:p>
          <a:p>
            <a:pPr algn="ctr"/>
            <a:r>
              <a:rPr lang="ru-RU" sz="2800" dirty="0">
                <a:latin typeface="Arial Black" pitchFamily="34" charset="0"/>
              </a:rPr>
              <a:t>дошкольного возраста»</a:t>
            </a:r>
          </a:p>
        </p:txBody>
      </p:sp>
      <p:sp>
        <p:nvSpPr>
          <p:cNvPr id="5" name="Прямоугольник 4"/>
          <p:cNvSpPr/>
          <p:nvPr/>
        </p:nvSpPr>
        <p:spPr>
          <a:xfrm>
            <a:off x="1407401" y="3299504"/>
            <a:ext cx="7772400" cy="1200329"/>
          </a:xfrm>
          <a:prstGeom prst="rect">
            <a:avLst/>
          </a:prstGeom>
        </p:spPr>
        <p:txBody>
          <a:bodyPr wrap="square">
            <a:spAutoFit/>
          </a:bodyPr>
          <a:lstStyle/>
          <a:p>
            <a:pPr algn="r"/>
            <a:endParaRPr lang="ru-RU" b="1" i="1" dirty="0">
              <a:latin typeface="Times New Roman" pitchFamily="18" charset="0"/>
              <a:cs typeface="Times New Roman" pitchFamily="18" charset="0"/>
            </a:endParaRPr>
          </a:p>
          <a:p>
            <a:pPr algn="r"/>
            <a:endParaRPr lang="ru-RU" b="1" i="1" dirty="0">
              <a:latin typeface="Times New Roman" pitchFamily="18" charset="0"/>
              <a:cs typeface="Times New Roman" pitchFamily="18" charset="0"/>
            </a:endParaRPr>
          </a:p>
          <a:p>
            <a:pPr algn="r"/>
            <a:r>
              <a:rPr lang="ru-RU" b="1" dirty="0">
                <a:latin typeface="Times New Roman" pitchFamily="18" charset="0"/>
                <a:cs typeface="Times New Roman" pitchFamily="18" charset="0"/>
              </a:rPr>
              <a:t>Подготовила воспитатель 2 младшей группы №5:</a:t>
            </a:r>
          </a:p>
          <a:p>
            <a:pPr algn="r"/>
            <a:r>
              <a:rPr lang="ru-RU" b="1" dirty="0" err="1">
                <a:latin typeface="Times New Roman" pitchFamily="18" charset="0"/>
                <a:cs typeface="Times New Roman" pitchFamily="18" charset="0"/>
              </a:rPr>
              <a:t>Татарян</a:t>
            </a:r>
            <a:r>
              <a:rPr lang="ru-RU" b="1" dirty="0">
                <a:latin typeface="Times New Roman" pitchFamily="18" charset="0"/>
                <a:cs typeface="Times New Roman" pitchFamily="18" charset="0"/>
              </a:rPr>
              <a:t> Елена Викторовна.</a:t>
            </a:r>
          </a:p>
        </p:txBody>
      </p:sp>
      <p:sp>
        <p:nvSpPr>
          <p:cNvPr id="6" name="Прямоугольник 5"/>
          <p:cNvSpPr/>
          <p:nvPr/>
        </p:nvSpPr>
        <p:spPr>
          <a:xfrm>
            <a:off x="3577718" y="6396335"/>
            <a:ext cx="1967205" cy="461665"/>
          </a:xfrm>
          <a:prstGeom prst="rect">
            <a:avLst/>
          </a:prstGeom>
        </p:spPr>
        <p:txBody>
          <a:bodyPr wrap="none">
            <a:spAutoFit/>
          </a:bodyPr>
          <a:lstStyle/>
          <a:p>
            <a:pPr algn="ctr"/>
            <a:r>
              <a:rPr lang="ru-RU" sz="2400" b="1" dirty="0"/>
              <a:t>2021-2022 год</a:t>
            </a:r>
          </a:p>
        </p:txBody>
      </p:sp>
    </p:spTree>
    <p:extLst>
      <p:ext uri="{BB962C8B-B14F-4D97-AF65-F5344CB8AC3E}">
        <p14:creationId xmlns:p14="http://schemas.microsoft.com/office/powerpoint/2010/main" val="3971916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5122" name="Picture 2" descr="C:\Users\Наташа\Desktop\фоны для детских презентаций\smeshariki-kartinki-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83568" y="889844"/>
            <a:ext cx="4464496" cy="5632311"/>
          </a:xfrm>
          <a:prstGeom prst="rect">
            <a:avLst/>
          </a:prstGeom>
        </p:spPr>
        <p:txBody>
          <a:bodyPr wrap="square">
            <a:spAutoFit/>
          </a:bodyPr>
          <a:lstStyle/>
          <a:p>
            <a:pPr algn="ctr"/>
            <a:r>
              <a:rPr lang="ru-RU" b="1" dirty="0">
                <a:latin typeface="Arial Black" pitchFamily="34" charset="0"/>
              </a:rPr>
              <a:t>«Лодочка»</a:t>
            </a:r>
          </a:p>
          <a:p>
            <a:r>
              <a:rPr lang="ru-RU" dirty="0">
                <a:latin typeface="Times New Roman" pitchFamily="18" charset="0"/>
                <a:cs typeface="Times New Roman" pitchFamily="18" charset="0"/>
              </a:rPr>
              <a:t>Обе ладони поставлены на ребро и соединены «ковшиком», большие пальцы  прижаты к ладоням.</a:t>
            </a:r>
          </a:p>
          <a:p>
            <a:r>
              <a:rPr lang="ru-RU" b="1" dirty="0">
                <a:latin typeface="Times New Roman" pitchFamily="18" charset="0"/>
                <a:cs typeface="Times New Roman" pitchFamily="18" charset="0"/>
              </a:rPr>
              <a:t>Маленькая лодочка по реке плывет,</a:t>
            </a:r>
          </a:p>
          <a:p>
            <a:r>
              <a:rPr lang="ru-RU" b="1" dirty="0">
                <a:latin typeface="Times New Roman" pitchFamily="18" charset="0"/>
                <a:cs typeface="Times New Roman" pitchFamily="18" charset="0"/>
              </a:rPr>
              <a:t>На прогулку лодочка малышей везет.</a:t>
            </a:r>
          </a:p>
          <a:p>
            <a:endParaRPr lang="ru-RU" b="1" dirty="0">
              <a:latin typeface="Times New Roman" pitchFamily="18" charset="0"/>
              <a:cs typeface="Times New Roman" pitchFamily="18" charset="0"/>
            </a:endParaRPr>
          </a:p>
          <a:p>
            <a:pPr algn="ctr"/>
            <a:r>
              <a:rPr lang="ru-RU" dirty="0">
                <a:latin typeface="Arial Black" pitchFamily="34" charset="0"/>
                <a:cs typeface="Times New Roman" pitchFamily="18" charset="0"/>
              </a:rPr>
              <a:t>«Пароход»</a:t>
            </a:r>
          </a:p>
          <a:p>
            <a:r>
              <a:rPr lang="ru-RU" dirty="0">
                <a:latin typeface="Times New Roman" pitchFamily="18" charset="0"/>
                <a:cs typeface="Times New Roman" pitchFamily="18" charset="0"/>
              </a:rPr>
              <a:t>Обе ладони поставлены на ребро и соединены «ковшиком», большие пальцы поняты вверх – это «труба»</a:t>
            </a:r>
          </a:p>
          <a:p>
            <a:r>
              <a:rPr lang="ru-RU" b="1" dirty="0">
                <a:latin typeface="Times New Roman" pitchFamily="18" charset="0"/>
                <a:cs typeface="Times New Roman" pitchFamily="18" charset="0"/>
              </a:rPr>
              <a:t>Пароход плывет по речке,</a:t>
            </a:r>
          </a:p>
          <a:p>
            <a:r>
              <a:rPr lang="ru-RU" b="1" dirty="0">
                <a:latin typeface="Times New Roman" pitchFamily="18" charset="0"/>
                <a:cs typeface="Times New Roman" pitchFamily="18" charset="0"/>
              </a:rPr>
              <a:t>А труба пыхтит, как печка.</a:t>
            </a:r>
          </a:p>
          <a:p>
            <a:endParaRPr lang="ru-RU" b="1" dirty="0">
              <a:latin typeface="Times New Roman" pitchFamily="18" charset="0"/>
              <a:cs typeface="Times New Roman" pitchFamily="18" charset="0"/>
            </a:endParaRPr>
          </a:p>
          <a:p>
            <a:pPr algn="ctr"/>
            <a:r>
              <a:rPr lang="ru-RU" b="1" dirty="0">
                <a:latin typeface="Arial Black" pitchFamily="34" charset="0"/>
                <a:cs typeface="Times New Roman" pitchFamily="18" charset="0"/>
              </a:rPr>
              <a:t>«Рыбка»</a:t>
            </a:r>
          </a:p>
          <a:p>
            <a:r>
              <a:rPr lang="ru-RU" dirty="0">
                <a:latin typeface="Times New Roman" pitchFamily="18" charset="0"/>
                <a:cs typeface="Times New Roman" pitchFamily="18" charset="0"/>
              </a:rPr>
              <a:t>Выпрямленные ладони прижаты друг к другу. Пальцы направлены в «сторону от себя»</a:t>
            </a:r>
          </a:p>
          <a:p>
            <a:pPr algn="ctr"/>
            <a:r>
              <a:rPr lang="ru-RU" b="1" dirty="0">
                <a:latin typeface="Times New Roman" pitchFamily="18" charset="0"/>
                <a:cs typeface="Times New Roman" pitchFamily="18" charset="0"/>
              </a:rPr>
              <a:t>Рыбка малютка по речке плывет,</a:t>
            </a:r>
          </a:p>
          <a:p>
            <a:pPr algn="ctr"/>
            <a:r>
              <a:rPr lang="ru-RU" b="1" dirty="0">
                <a:latin typeface="Times New Roman" pitchFamily="18" charset="0"/>
                <a:cs typeface="Times New Roman" pitchFamily="18" charset="0"/>
              </a:rPr>
              <a:t>Рыбка-малютка хвостиком бьёт.</a:t>
            </a:r>
          </a:p>
        </p:txBody>
      </p:sp>
    </p:spTree>
    <p:extLst>
      <p:ext uri="{BB962C8B-B14F-4D97-AF65-F5344CB8AC3E}">
        <p14:creationId xmlns:p14="http://schemas.microsoft.com/office/powerpoint/2010/main" val="205453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714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6463" y="1950243"/>
            <a:ext cx="2878137" cy="3350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0" y="1555938"/>
            <a:ext cx="6750496" cy="4031873"/>
          </a:xfrm>
          <a:prstGeom prst="rect">
            <a:avLst/>
          </a:prstGeom>
        </p:spPr>
        <p:txBody>
          <a:bodyPr wrap="square">
            <a:spAutoFit/>
          </a:bodyPr>
          <a:lstStyle/>
          <a:p>
            <a:pPr algn="ctr"/>
            <a:r>
              <a:rPr lang="ru-RU" sz="2000" b="1" dirty="0">
                <a:latin typeface="Times New Roman" pitchFamily="18" charset="0"/>
                <a:cs typeface="Times New Roman" pitchFamily="18" charset="0"/>
              </a:rPr>
              <a:t>«Заготовка капусты»</a:t>
            </a:r>
          </a:p>
          <a:p>
            <a:pPr algn="ctr"/>
            <a:endParaRPr lang="ru-RU" sz="2000" b="1" dirty="0">
              <a:latin typeface="Times New Roman" pitchFamily="18" charset="0"/>
              <a:cs typeface="Times New Roman" pitchFamily="18" charset="0"/>
            </a:endParaRPr>
          </a:p>
          <a:p>
            <a:pPr algn="ctr"/>
            <a:r>
              <a:rPr lang="ru-RU" dirty="0">
                <a:latin typeface="Times New Roman" pitchFamily="18" charset="0"/>
                <a:cs typeface="Times New Roman" pitchFamily="18" charset="0"/>
              </a:rPr>
              <a:t>Руками имитируем соответствующие движения:</a:t>
            </a:r>
          </a:p>
          <a:p>
            <a:r>
              <a:rPr lang="ru-RU" dirty="0">
                <a:latin typeface="Times New Roman" pitchFamily="18" charset="0"/>
                <a:cs typeface="Times New Roman" pitchFamily="18" charset="0"/>
              </a:rPr>
              <a:t>-Мы капусту рубим! 2 раза – прямыми напряженными</a:t>
            </a:r>
          </a:p>
          <a:p>
            <a:r>
              <a:rPr lang="ru-RU" dirty="0">
                <a:latin typeface="Times New Roman" pitchFamily="18" charset="0"/>
                <a:cs typeface="Times New Roman" pitchFamily="18" charset="0"/>
              </a:rPr>
              <a:t> 		ладонями имитируем движения топора </a:t>
            </a:r>
          </a:p>
          <a:p>
            <a:r>
              <a:rPr lang="ru-RU" dirty="0">
                <a:latin typeface="Times New Roman" pitchFamily="18" charset="0"/>
                <a:cs typeface="Times New Roman" pitchFamily="18" charset="0"/>
              </a:rPr>
              <a:t>-Мы капусту режем! 2 раза –энергичные движения  прямыми                             			ладонями  вперед-назад</a:t>
            </a:r>
          </a:p>
          <a:p>
            <a:r>
              <a:rPr lang="ru-RU" dirty="0">
                <a:latin typeface="Times New Roman" pitchFamily="18" charset="0"/>
                <a:cs typeface="Times New Roman" pitchFamily="18" charset="0"/>
              </a:rPr>
              <a:t>-Мы капусту солим! 2 раза – пальцы собраны «щепотью», </a:t>
            </a:r>
          </a:p>
          <a:p>
            <a:r>
              <a:rPr lang="ru-RU" dirty="0">
                <a:latin typeface="Times New Roman" pitchFamily="18" charset="0"/>
                <a:cs typeface="Times New Roman" pitchFamily="18" charset="0"/>
              </a:rPr>
              <a:t>			«солим 	капусту»</a:t>
            </a:r>
          </a:p>
          <a:p>
            <a:r>
              <a:rPr lang="ru-RU" dirty="0">
                <a:latin typeface="Times New Roman" pitchFamily="18" charset="0"/>
                <a:cs typeface="Times New Roman" pitchFamily="18" charset="0"/>
              </a:rPr>
              <a:t>-Мы капусту жмем, жмем! 2 раза – энергично сжимаем </a:t>
            </a:r>
          </a:p>
          <a:p>
            <a:r>
              <a:rPr lang="ru-RU" dirty="0">
                <a:latin typeface="Times New Roman" pitchFamily="18" charset="0"/>
                <a:cs typeface="Times New Roman" pitchFamily="18" charset="0"/>
              </a:rPr>
              <a:t>			пальцы в кулачки</a:t>
            </a:r>
          </a:p>
          <a:p>
            <a:r>
              <a:rPr lang="ru-RU" dirty="0">
                <a:latin typeface="Times New Roman" pitchFamily="18" charset="0"/>
                <a:cs typeface="Times New Roman" pitchFamily="18" charset="0"/>
              </a:rPr>
              <a:t>-Мы морковку трем! 2 раза – пальцы одной руки  сжаты </a:t>
            </a:r>
          </a:p>
          <a:p>
            <a:r>
              <a:rPr lang="ru-RU" dirty="0">
                <a:latin typeface="Times New Roman" pitchFamily="18" charset="0"/>
                <a:cs typeface="Times New Roman" pitchFamily="18" charset="0"/>
              </a:rPr>
              <a:t>		в кулак , а другая рука прямая ладонь </a:t>
            </a:r>
          </a:p>
          <a:p>
            <a:r>
              <a:rPr lang="ru-RU" dirty="0">
                <a:latin typeface="Times New Roman" pitchFamily="18" charset="0"/>
                <a:cs typeface="Times New Roman" pitchFamily="18" charset="0"/>
              </a:rPr>
              <a:t>		совершает ритмичные движения.</a:t>
            </a:r>
          </a:p>
        </p:txBody>
      </p:sp>
    </p:spTree>
    <p:extLst>
      <p:ext uri="{BB962C8B-B14F-4D97-AF65-F5344CB8AC3E}">
        <p14:creationId xmlns:p14="http://schemas.microsoft.com/office/powerpoint/2010/main" val="27790988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Наташа\Desktop\0_79a60_efac5040_X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3207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0" y="16594"/>
            <a:ext cx="4572000" cy="3693319"/>
          </a:xfrm>
          <a:prstGeom prst="rect">
            <a:avLst/>
          </a:prstGeom>
        </p:spPr>
        <p:txBody>
          <a:bodyPr>
            <a:spAutoFit/>
          </a:bodyPr>
          <a:lstStyle/>
          <a:p>
            <a:pPr algn="ctr"/>
            <a:r>
              <a:rPr lang="ru-RU" dirty="0">
                <a:latin typeface="Arial Black" pitchFamily="34" charset="0"/>
                <a:cs typeface="Times New Roman" pitchFamily="18" charset="0"/>
              </a:rPr>
              <a:t>«Печём блины»</a:t>
            </a:r>
          </a:p>
          <a:p>
            <a:pPr algn="just"/>
            <a:r>
              <a:rPr lang="ru-RU" sz="2400" dirty="0">
                <a:latin typeface="Times New Roman" pitchFamily="18" charset="0"/>
                <a:cs typeface="Times New Roman" pitchFamily="18" charset="0"/>
              </a:rPr>
              <a:t>Левая рука касается ладонью стола, правая рука – тыльной стороной. Смена позиций правая рука касается ладонью стола – левая рука тыльной стороной.</a:t>
            </a:r>
          </a:p>
          <a:p>
            <a:pPr algn="ctr"/>
            <a:r>
              <a:rPr lang="ru-RU" sz="2400" b="1" dirty="0">
                <a:latin typeface="Times New Roman" pitchFamily="18" charset="0"/>
                <a:cs typeface="Times New Roman" pitchFamily="18" charset="0"/>
              </a:rPr>
              <a:t>Мама нам печет блины, </a:t>
            </a:r>
          </a:p>
          <a:p>
            <a:pPr algn="ctr"/>
            <a:r>
              <a:rPr lang="ru-RU" sz="2400" b="1" dirty="0">
                <a:latin typeface="Times New Roman" pitchFamily="18" charset="0"/>
                <a:cs typeface="Times New Roman" pitchFamily="18" charset="0"/>
              </a:rPr>
              <a:t>Очень  вкусные они.</a:t>
            </a:r>
          </a:p>
          <a:p>
            <a:pPr algn="ctr"/>
            <a:r>
              <a:rPr lang="ru-RU" sz="2400" b="1" dirty="0">
                <a:latin typeface="Times New Roman" pitchFamily="18" charset="0"/>
                <a:cs typeface="Times New Roman" pitchFamily="18" charset="0"/>
              </a:rPr>
              <a:t>Мы  сегодня встали рано</a:t>
            </a:r>
          </a:p>
          <a:p>
            <a:pPr algn="ctr"/>
            <a:r>
              <a:rPr lang="ru-RU" sz="2400" b="1" dirty="0">
                <a:latin typeface="Times New Roman" pitchFamily="18" charset="0"/>
                <a:cs typeface="Times New Roman" pitchFamily="18" charset="0"/>
              </a:rPr>
              <a:t>И  едим их со сметаной.</a:t>
            </a:r>
          </a:p>
        </p:txBody>
      </p:sp>
    </p:spTree>
    <p:extLst>
      <p:ext uri="{BB962C8B-B14F-4D97-AF65-F5344CB8AC3E}">
        <p14:creationId xmlns:p14="http://schemas.microsoft.com/office/powerpoint/2010/main" val="145381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11266" name="Picture 2" descr="C:\Users\Наташа\Desktop\фоны для детских презентаций\1024_e85bf17353d9cf4a82ceee35d4f97c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79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20" y="764704"/>
            <a:ext cx="6048672" cy="4801314"/>
          </a:xfrm>
          <a:prstGeom prst="rect">
            <a:avLst/>
          </a:prstGeom>
        </p:spPr>
        <p:txBody>
          <a:bodyPr wrap="square">
            <a:spAutoFit/>
          </a:bodyPr>
          <a:lstStyle/>
          <a:p>
            <a:r>
              <a:rPr lang="ru-RU" b="1" dirty="0">
                <a:latin typeface="Times New Roman" pitchFamily="18" charset="0"/>
                <a:cs typeface="Times New Roman" pitchFamily="18" charset="0"/>
              </a:rPr>
              <a:t>                                                     «Дом»</a:t>
            </a:r>
          </a:p>
          <a:p>
            <a:r>
              <a:rPr lang="ru-RU" dirty="0">
                <a:latin typeface="Times New Roman" pitchFamily="18" charset="0"/>
                <a:cs typeface="Times New Roman" pitchFamily="18" charset="0"/>
              </a:rPr>
              <a:t>Пальцы соединены под углом, большие пальцы положить один на другой. Указательный палей одной руки выпрямить – это «труба»</a:t>
            </a:r>
          </a:p>
          <a:p>
            <a:r>
              <a:rPr lang="ru-RU" b="1" dirty="0">
                <a:latin typeface="Times New Roman" pitchFamily="18" charset="0"/>
                <a:cs typeface="Times New Roman" pitchFamily="18" charset="0"/>
              </a:rPr>
              <a:t>Посмотри на дом с трубой.</a:t>
            </a:r>
          </a:p>
          <a:p>
            <a:r>
              <a:rPr lang="ru-RU" b="1" dirty="0">
                <a:latin typeface="Times New Roman" pitchFamily="18" charset="0"/>
                <a:cs typeface="Times New Roman" pitchFamily="18" charset="0"/>
              </a:rPr>
              <a:t>В нем мы будем жить с тобой.                   «Дом»</a:t>
            </a:r>
          </a:p>
          <a:p>
            <a:pPr algn="r"/>
            <a:r>
              <a:rPr lang="ru-RU" b="1" dirty="0">
                <a:latin typeface="Times New Roman" pitchFamily="18" charset="0"/>
                <a:cs typeface="Times New Roman" pitchFamily="18" charset="0"/>
              </a:rPr>
              <a:t>Вот стоит огромный дом </a:t>
            </a:r>
          </a:p>
          <a:p>
            <a:pPr algn="r"/>
            <a:r>
              <a:rPr lang="ru-RU" b="1" dirty="0">
                <a:latin typeface="Times New Roman" pitchFamily="18" charset="0"/>
                <a:cs typeface="Times New Roman" pitchFamily="18" charset="0"/>
              </a:rPr>
              <a:t>Дом ужасно важный </a:t>
            </a:r>
          </a:p>
          <a:p>
            <a:pPr algn="r"/>
            <a:r>
              <a:rPr lang="ru-RU" b="1" dirty="0">
                <a:latin typeface="Times New Roman" pitchFamily="18" charset="0"/>
                <a:cs typeface="Times New Roman" pitchFamily="18" charset="0"/>
              </a:rPr>
              <a:t>Сто  окошек в доме том,</a:t>
            </a:r>
          </a:p>
          <a:p>
            <a:pPr algn="r"/>
            <a:r>
              <a:rPr lang="ru-RU" b="1" dirty="0">
                <a:latin typeface="Times New Roman" pitchFamily="18" charset="0"/>
                <a:cs typeface="Times New Roman" pitchFamily="18" charset="0"/>
              </a:rPr>
              <a:t>Дом многоэтажный</a:t>
            </a:r>
            <a:r>
              <a:rPr lang="ru-RU" dirty="0">
                <a:latin typeface="Times New Roman" pitchFamily="18" charset="0"/>
                <a:cs typeface="Times New Roman" pitchFamily="18" charset="0"/>
              </a:rPr>
              <a:t>.</a:t>
            </a:r>
          </a:p>
          <a:p>
            <a:pPr algn="ctr"/>
            <a:r>
              <a:rPr lang="ru-RU" b="1" dirty="0">
                <a:latin typeface="Times New Roman" pitchFamily="18" charset="0"/>
                <a:cs typeface="Times New Roman" pitchFamily="18" charset="0"/>
              </a:rPr>
              <a:t>«Сарай» </a:t>
            </a:r>
          </a:p>
          <a:p>
            <a:pPr algn="ctr"/>
            <a:r>
              <a:rPr lang="ru-RU" dirty="0">
                <a:latin typeface="Times New Roman" pitchFamily="18" charset="0"/>
                <a:cs typeface="Times New Roman" pitchFamily="18" charset="0"/>
              </a:rPr>
              <a:t>Пальцы соединены под углом </a:t>
            </a:r>
          </a:p>
          <a:p>
            <a:pPr algn="ctr"/>
            <a:r>
              <a:rPr lang="ru-RU" dirty="0">
                <a:latin typeface="Times New Roman" pitchFamily="18" charset="0"/>
                <a:cs typeface="Times New Roman" pitchFamily="18" charset="0"/>
              </a:rPr>
              <a:t>          «крыша», большие пальцы прижаты к ладоням.</a:t>
            </a:r>
          </a:p>
          <a:p>
            <a:pPr algn="ctr"/>
            <a:r>
              <a:rPr lang="ru-RU" b="1" dirty="0">
                <a:latin typeface="Times New Roman" pitchFamily="18" charset="0"/>
                <a:cs typeface="Times New Roman" pitchFamily="18" charset="0"/>
              </a:rPr>
              <a:t>Этот домик называется сарай, </a:t>
            </a:r>
          </a:p>
          <a:p>
            <a:pPr algn="ctr"/>
            <a:r>
              <a:rPr lang="ru-RU" b="1" dirty="0">
                <a:latin typeface="Times New Roman" pitchFamily="18" charset="0"/>
                <a:cs typeface="Times New Roman" pitchFamily="18" charset="0"/>
              </a:rPr>
              <a:t>Кто  живет в сарае?</a:t>
            </a:r>
          </a:p>
          <a:p>
            <a:pPr algn="ctr"/>
            <a:r>
              <a:rPr lang="ru-RU" b="1" dirty="0">
                <a:latin typeface="Times New Roman" pitchFamily="18" charset="0"/>
                <a:cs typeface="Times New Roman" pitchFamily="18" charset="0"/>
              </a:rPr>
              <a:t>Ну-ка угадай!</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103755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999537"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3275856" y="764704"/>
            <a:ext cx="2595134" cy="400110"/>
          </a:xfrm>
          <a:prstGeom prst="rect">
            <a:avLst/>
          </a:prstGeom>
        </p:spPr>
        <p:txBody>
          <a:bodyPr wrap="none">
            <a:spAutoFit/>
          </a:bodyPr>
          <a:lstStyle/>
          <a:p>
            <a:r>
              <a:rPr lang="ru-RU" sz="2000" b="1" dirty="0">
                <a:latin typeface="Times New Roman" pitchFamily="18" charset="0"/>
                <a:cs typeface="Times New Roman" pitchFamily="18" charset="0"/>
              </a:rPr>
              <a:t>Список литературы:</a:t>
            </a:r>
          </a:p>
        </p:txBody>
      </p:sp>
      <p:sp>
        <p:nvSpPr>
          <p:cNvPr id="4" name="Прямоугольник 3"/>
          <p:cNvSpPr/>
          <p:nvPr/>
        </p:nvSpPr>
        <p:spPr>
          <a:xfrm>
            <a:off x="989856" y="1412776"/>
            <a:ext cx="7542584" cy="1200329"/>
          </a:xfrm>
          <a:prstGeom prst="rect">
            <a:avLst/>
          </a:prstGeom>
        </p:spPr>
        <p:txBody>
          <a:bodyPr wrap="square">
            <a:spAutoFit/>
          </a:bodyPr>
          <a:lstStyle/>
          <a:p>
            <a:r>
              <a:rPr lang="ru-RU" dirty="0"/>
              <a:t>1.Косинова Е.М. Уроки логопеда/учебное издание ООО «Издательство «Эскимо». М.: 2004 – с.174, ил.</a:t>
            </a:r>
          </a:p>
          <a:p>
            <a:r>
              <a:rPr lang="ru-RU" dirty="0"/>
              <a:t>2. </a:t>
            </a:r>
            <a:r>
              <a:rPr lang="en-US" dirty="0"/>
              <a:t>www yandex.ru</a:t>
            </a:r>
            <a:r>
              <a:rPr lang="ru-RU" dirty="0"/>
              <a:t>  фоны для презентаций</a:t>
            </a:r>
          </a:p>
          <a:p>
            <a:r>
              <a:rPr lang="ru-RU" dirty="0"/>
              <a:t>3. </a:t>
            </a:r>
            <a:r>
              <a:rPr lang="en-US" dirty="0"/>
              <a:t>www</a:t>
            </a:r>
            <a:r>
              <a:rPr lang="ru-RU" dirty="0"/>
              <a:t> </a:t>
            </a:r>
            <a:r>
              <a:rPr lang="en-US" dirty="0"/>
              <a:t>yandex.ru</a:t>
            </a:r>
            <a:r>
              <a:rPr lang="ru-RU" dirty="0"/>
              <a:t> анимационные картинки</a:t>
            </a:r>
          </a:p>
        </p:txBody>
      </p:sp>
    </p:spTree>
    <p:extLst>
      <p:ext uri="{BB962C8B-B14F-4D97-AF65-F5344CB8AC3E}">
        <p14:creationId xmlns:p14="http://schemas.microsoft.com/office/powerpoint/2010/main" val="409017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ша\Desktop\фоны для детских презентаций\3437567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547664" y="188640"/>
            <a:ext cx="6768752" cy="4524315"/>
          </a:xfrm>
          <a:prstGeom prst="rect">
            <a:avLst/>
          </a:prstGeom>
        </p:spPr>
        <p:txBody>
          <a:bodyPr wrap="square">
            <a:spAutoFit/>
          </a:bodyPr>
          <a:lstStyle/>
          <a:p>
            <a:r>
              <a:rPr lang="ru-RU" b="1" dirty="0"/>
              <a:t> Цель: </a:t>
            </a:r>
          </a:p>
          <a:p>
            <a:pPr algn="just"/>
            <a:r>
              <a:rPr lang="ru-RU" dirty="0"/>
              <a:t>Повышение профессионального мастерства учителей-логопедов при использовании здоровьесберегающих технологий для сохранения здоровья детей.</a:t>
            </a:r>
          </a:p>
          <a:p>
            <a:r>
              <a:rPr lang="ru-RU" b="1" dirty="0"/>
              <a:t>Задачи:</a:t>
            </a:r>
          </a:p>
          <a:p>
            <a:pPr algn="just"/>
            <a:r>
              <a:rPr lang="ru-RU" dirty="0"/>
              <a:t>1.Ознакомить педагогов с практическим материалом  по проведению пальчиковой гимнастики как здоровьесберегающей технологией  </a:t>
            </a:r>
            <a:r>
              <a:rPr lang="ru-RU"/>
              <a:t>в  МАДОУ</a:t>
            </a:r>
            <a:r>
              <a:rPr lang="ru-RU" dirty="0"/>
              <a:t>.</a:t>
            </a:r>
          </a:p>
          <a:p>
            <a:pPr algn="just"/>
            <a:r>
              <a:rPr lang="ru-RU" dirty="0"/>
              <a:t>2. Создание  условий для плодотворного общения участников мастер-класса.</a:t>
            </a:r>
          </a:p>
          <a:p>
            <a:pPr algn="just"/>
            <a:r>
              <a:rPr lang="ru-RU" b="1" dirty="0"/>
              <a:t>Форма проведения мастер-класса:</a:t>
            </a:r>
            <a:r>
              <a:rPr lang="ru-RU" dirty="0"/>
              <a:t> проведение с педагогами без участия детей.</a:t>
            </a:r>
          </a:p>
          <a:p>
            <a:pPr algn="just"/>
            <a:r>
              <a:rPr lang="ru-RU" b="1" dirty="0"/>
              <a:t>Описание мастер-класса:</a:t>
            </a:r>
            <a:r>
              <a:rPr lang="ru-RU" dirty="0"/>
              <a:t> использование здоровьесберегающей технологии пальчиковой гимнастики для сохранения здоровья детей дошкольного возраста.</a:t>
            </a:r>
          </a:p>
          <a:p>
            <a:r>
              <a:rPr lang="ru-RU" b="1" dirty="0"/>
              <a:t>Оборудование:   </a:t>
            </a:r>
            <a:r>
              <a:rPr lang="ru-RU" dirty="0"/>
              <a:t>презентация</a:t>
            </a:r>
          </a:p>
        </p:txBody>
      </p:sp>
    </p:spTree>
    <p:extLst>
      <p:ext uri="{BB962C8B-B14F-4D97-AF65-F5344CB8AC3E}">
        <p14:creationId xmlns:p14="http://schemas.microsoft.com/office/powerpoint/2010/main" val="109043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a:p>
        </p:txBody>
      </p:sp>
      <p:pic>
        <p:nvPicPr>
          <p:cNvPr id="1026" name="Picture 2" descr="C:\Users\Наташа\Desktop\фоны для детских презентаций\1024_dd3d6d8357ab520b63c6b9135141f38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771800" y="476672"/>
            <a:ext cx="6120680" cy="5016758"/>
          </a:xfrm>
          <a:prstGeom prst="rect">
            <a:avLst/>
          </a:prstGeom>
        </p:spPr>
        <p:txBody>
          <a:bodyPr wrap="square">
            <a:spAutoFit/>
          </a:bodyPr>
          <a:lstStyle/>
          <a:p>
            <a:r>
              <a:rPr lang="ru-RU" sz="2000" b="1" dirty="0">
                <a:latin typeface="Times New Roman" pitchFamily="18" charset="0"/>
                <a:cs typeface="Times New Roman" pitchFamily="18" charset="0"/>
              </a:rPr>
              <a:t>Ход мастер-класса:</a:t>
            </a:r>
          </a:p>
          <a:p>
            <a:r>
              <a:rPr lang="en-US" sz="2000" b="1" dirty="0">
                <a:latin typeface="Times New Roman" pitchFamily="18" charset="0"/>
                <a:cs typeface="Times New Roman" pitchFamily="18" charset="0"/>
              </a:rPr>
              <a:t>I</a:t>
            </a:r>
            <a:r>
              <a:rPr lang="ru-RU" sz="2000" b="1" dirty="0">
                <a:latin typeface="Times New Roman" pitchFamily="18" charset="0"/>
                <a:cs typeface="Times New Roman" pitchFamily="18" charset="0"/>
              </a:rPr>
              <a:t>. Теоретическая часть мастер-класса:</a:t>
            </a:r>
          </a:p>
          <a:p>
            <a:pPr algn="ctr"/>
            <a:r>
              <a:rPr lang="ru-RU" sz="2000" dirty="0">
                <a:latin typeface="Times New Roman" pitchFamily="18" charset="0"/>
                <a:cs typeface="Times New Roman" pitchFamily="18" charset="0"/>
              </a:rPr>
              <a:t>Дошкольный возраст является решающим периодом в формировании фундамента физического и психического здоровья. До 7 лет ребенок проходит огромный путь развития, неповторяемый на протяжении последующей жизни. Именно в этот период идёт интенсивное развитие органов и становление функциональных систем организма, закладываются основные черты личности, формируется характер, отношение к себе и окружающим. Очень важно именно на этом этапе сформировать у детей базу знаний и практических навыков здорового образа жизни, осознанную потребность в систематических занятиях физической культурой и спортом</a:t>
            </a:r>
            <a:r>
              <a:rPr lang="ru-RU" dirty="0"/>
              <a:t>. </a:t>
            </a:r>
          </a:p>
        </p:txBody>
      </p:sp>
    </p:spTree>
    <p:extLst>
      <p:ext uri="{BB962C8B-B14F-4D97-AF65-F5344CB8AC3E}">
        <p14:creationId xmlns:p14="http://schemas.microsoft.com/office/powerpoint/2010/main" val="4139018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a:p>
        </p:txBody>
      </p:sp>
      <p:pic>
        <p:nvPicPr>
          <p:cNvPr id="3074" name="Picture 2" descr="C:\Users\Наташа\Desktop\фоны для детских презентаций\1330208819_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51519" y="404664"/>
            <a:ext cx="8616761" cy="2585323"/>
          </a:xfrm>
          <a:prstGeom prst="rect">
            <a:avLst/>
          </a:prstGeom>
        </p:spPr>
        <p:txBody>
          <a:bodyPr wrap="square">
            <a:spAutoFit/>
          </a:bodyPr>
          <a:lstStyle/>
          <a:p>
            <a:pPr algn="just"/>
            <a:r>
              <a:rPr lang="ru-RU" b="1" dirty="0">
                <a:latin typeface="Times New Roman" pitchFamily="18" charset="0"/>
                <a:cs typeface="Times New Roman" pitchFamily="18" charset="0"/>
              </a:rPr>
              <a:t>	Здоровье – это состояние полного физического и социального  благополучия человека.</a:t>
            </a:r>
          </a:p>
          <a:p>
            <a:pPr algn="just"/>
            <a:endParaRPr lang="ru-RU" b="1" dirty="0">
              <a:latin typeface="Times New Roman" pitchFamily="18" charset="0"/>
              <a:cs typeface="Times New Roman" pitchFamily="18" charset="0"/>
            </a:endParaRPr>
          </a:p>
          <a:p>
            <a:pPr algn="just"/>
            <a:r>
              <a:rPr lang="ru-RU" b="1" dirty="0">
                <a:latin typeface="Times New Roman" pitchFamily="18" charset="0"/>
                <a:cs typeface="Times New Roman" pitchFamily="18" charset="0"/>
              </a:rPr>
              <a:t>	Здоровьесберегающая  технология – это система мер, включающая взаимосвязь и взаимодействие всех факторов образовательной среды, направленных на сохранение здоровья ребенка на всех этапах его обучения и развития.</a:t>
            </a:r>
          </a:p>
          <a:p>
            <a:endParaRPr lang="ru-RU" b="1"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Технология – это инструмент профессиональной деятельности педагога.</a:t>
            </a: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2989987"/>
            <a:ext cx="4248472"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0617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a:p>
        </p:txBody>
      </p:sp>
      <p:pic>
        <p:nvPicPr>
          <p:cNvPr id="4098" name="Picture 2" descr="C:\Users\Наташа\Desktop\фоны для детских презентаций\img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42" y="0"/>
            <a:ext cx="921434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2340" y="4549676"/>
            <a:ext cx="6054499" cy="2308324"/>
          </a:xfrm>
          <a:prstGeom prst="rect">
            <a:avLst/>
          </a:prstGeom>
        </p:spPr>
        <p:txBody>
          <a:bodyPr wrap="square">
            <a:spAutoFit/>
          </a:bodyPr>
          <a:lstStyle/>
          <a:p>
            <a:pPr algn="just"/>
            <a:r>
              <a:rPr lang="ru-RU" b="1" dirty="0">
                <a:latin typeface="Times New Roman" pitchFamily="18" charset="0"/>
                <a:cs typeface="Times New Roman" pitchFamily="18" charset="0"/>
              </a:rPr>
              <a:t>Пальчиковая гимнастика – </a:t>
            </a:r>
            <a:r>
              <a:rPr lang="ru-RU" b="1" i="1" dirty="0">
                <a:latin typeface="Times New Roman" pitchFamily="18" charset="0"/>
                <a:cs typeface="Times New Roman" pitchFamily="18" charset="0"/>
              </a:rPr>
              <a:t>здоровьесберегающая технология сохранения и стимулирования здоровья детей дошкольного возраста. Представляет  собой набор упражнений, направленных на развитие мелкой моторики руки, т.е. совместных действий систем организма человека (мышечной, зрительной, нервной, костной), формирующих способность выполнять точные, мелкие движения пальцами и кистями.</a:t>
            </a:r>
          </a:p>
        </p:txBody>
      </p:sp>
      <p:sp>
        <p:nvSpPr>
          <p:cNvPr id="5" name="Прямоугольник 4"/>
          <p:cNvSpPr/>
          <p:nvPr/>
        </p:nvSpPr>
        <p:spPr>
          <a:xfrm>
            <a:off x="0" y="2060848"/>
            <a:ext cx="9144000" cy="2031325"/>
          </a:xfrm>
          <a:prstGeom prst="rect">
            <a:avLst/>
          </a:prstGeom>
        </p:spPr>
        <p:txBody>
          <a:bodyPr wrap="square">
            <a:spAutoFit/>
          </a:bodyPr>
          <a:lstStyle/>
          <a:p>
            <a:pPr algn="just"/>
            <a:r>
              <a:rPr lang="ru-RU" b="1" i="1" dirty="0">
                <a:latin typeface="Times New Roman" pitchFamily="18" charset="0"/>
                <a:cs typeface="Times New Roman" pitchFamily="18" charset="0"/>
              </a:rPr>
              <a:t>Люди давно заметили, что движения рук и пальцев, сопровождаемые короткими стихами, благотворно действуют на развитие детей. Сотрудники Института физиологии детей и подростков АПН РФ доказали, что тонкие движения пальцев рук положительно влияют на развитие детской речи. Выполнение упражнений и ритмических движений пальцами индуктивно приводит к возбуждению в речевых центрах головного мозга и резкому усилению согласованной деятельности речевых зон, что, в конечном итоге, стимулирует развитие речи</a:t>
            </a:r>
            <a:r>
              <a:rPr lang="ru-RU" b="1" dirty="0">
                <a:latin typeface="Times New Roman" pitchFamily="18" charset="0"/>
                <a:cs typeface="Times New Roman" pitchFamily="18" charset="0"/>
              </a:rPr>
              <a:t>.</a:t>
            </a:r>
          </a:p>
        </p:txBody>
      </p:sp>
      <p:pic>
        <p:nvPicPr>
          <p:cNvPr id="1026" name="Picture 2" descr="C:\Users\Наташа\Desktop\i014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942545">
            <a:off x="5766698" y="3447220"/>
            <a:ext cx="2519899" cy="2204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281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2492896"/>
            <a:ext cx="7488832" cy="3450696"/>
          </a:xfrm>
        </p:spPr>
        <p:txBody>
          <a:bodyPr/>
          <a:lstStyle/>
          <a:p>
            <a:pPr marL="0" indent="0" algn="ctr">
              <a:buNone/>
            </a:pPr>
            <a:r>
              <a:rPr lang="ru-RU" b="1" dirty="0">
                <a:latin typeface="Times New Roman" pitchFamily="18" charset="0"/>
                <a:cs typeface="Times New Roman" pitchFamily="18" charset="0"/>
              </a:rPr>
              <a:t>I группа упражнения для кистей рук </a:t>
            </a:r>
          </a:p>
          <a:p>
            <a:r>
              <a:rPr lang="ru-RU" dirty="0">
                <a:latin typeface="Times New Roman" pitchFamily="18" charset="0"/>
                <a:cs typeface="Times New Roman" pitchFamily="18" charset="0"/>
              </a:rPr>
              <a:t>Развивают подражательную способность, достаточно просты и не требуют тонких дифференцированных движений.</a:t>
            </a:r>
          </a:p>
          <a:p>
            <a:r>
              <a:rPr lang="ru-RU" dirty="0">
                <a:latin typeface="Times New Roman" pitchFamily="18" charset="0"/>
                <a:cs typeface="Times New Roman" pitchFamily="18" charset="0"/>
              </a:rPr>
              <a:t>Учат напрягать и расслаблять мышцы.</a:t>
            </a:r>
          </a:p>
          <a:p>
            <a:r>
              <a:rPr lang="ru-RU" dirty="0">
                <a:latin typeface="Times New Roman" pitchFamily="18" charset="0"/>
                <a:cs typeface="Times New Roman" pitchFamily="18" charset="0"/>
              </a:rPr>
              <a:t>Развивают умение сохранять положение пальцев некоторое время.</a:t>
            </a:r>
          </a:p>
          <a:p>
            <a:r>
              <a:rPr lang="ru-RU" dirty="0">
                <a:latin typeface="Times New Roman" pitchFamily="18" charset="0"/>
                <a:cs typeface="Times New Roman" pitchFamily="18" charset="0"/>
              </a:rPr>
              <a:t>Учат переключаться с одного движения на другое.</a:t>
            </a:r>
          </a:p>
          <a:p>
            <a:endParaRPr lang="ru-RU" dirty="0"/>
          </a:p>
        </p:txBody>
      </p:sp>
      <p:sp>
        <p:nvSpPr>
          <p:cNvPr id="3" name="Заголовок 2"/>
          <p:cNvSpPr>
            <a:spLocks noGrp="1"/>
          </p:cNvSpPr>
          <p:nvPr>
            <p:ph type="title"/>
          </p:nvPr>
        </p:nvSpPr>
        <p:spPr/>
        <p:txBody>
          <a:bodyPr>
            <a:normAutofit fontScale="90000"/>
          </a:bodyPr>
          <a:lstStyle/>
          <a:p>
            <a:r>
              <a:rPr lang="ru-RU" dirty="0">
                <a:latin typeface="Arial Black" pitchFamily="34" charset="0"/>
              </a:rPr>
              <a:t>Группы упражнений </a:t>
            </a:r>
            <a:br>
              <a:rPr lang="ru-RU" dirty="0">
                <a:latin typeface="Arial Black" pitchFamily="34" charset="0"/>
              </a:rPr>
            </a:br>
            <a:r>
              <a:rPr lang="ru-RU" dirty="0">
                <a:latin typeface="Arial Black" pitchFamily="34" charset="0"/>
              </a:rPr>
              <a:t>пальчиковой гимнастики</a:t>
            </a:r>
          </a:p>
        </p:txBody>
      </p:sp>
    </p:spTree>
    <p:extLst>
      <p:ext uri="{BB962C8B-B14F-4D97-AF65-F5344CB8AC3E}">
        <p14:creationId xmlns:p14="http://schemas.microsoft.com/office/powerpoint/2010/main" val="3939998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lgn="ctr">
              <a:buNone/>
            </a:pPr>
            <a:r>
              <a:rPr lang="ru-RU" b="1" dirty="0">
                <a:latin typeface="Times New Roman" pitchFamily="18" charset="0"/>
                <a:cs typeface="Times New Roman" pitchFamily="18" charset="0"/>
              </a:rPr>
              <a:t>II группа упражнения для пальцев условно статические. </a:t>
            </a:r>
          </a:p>
          <a:p>
            <a:r>
              <a:rPr lang="ru-RU" dirty="0">
                <a:latin typeface="Times New Roman" pitchFamily="18" charset="0"/>
                <a:cs typeface="Times New Roman" pitchFamily="18" charset="0"/>
              </a:rPr>
              <a:t>Совершенствуют полученные ранее навыки на более высоком уровне и требуют более точных движений.</a:t>
            </a:r>
          </a:p>
          <a:p>
            <a:endParaRPr lang="ru-RU" dirty="0"/>
          </a:p>
        </p:txBody>
      </p:sp>
      <p:sp>
        <p:nvSpPr>
          <p:cNvPr id="3" name="Заголовок 2"/>
          <p:cNvSpPr>
            <a:spLocks noGrp="1"/>
          </p:cNvSpPr>
          <p:nvPr>
            <p:ph type="title"/>
          </p:nvPr>
        </p:nvSpPr>
        <p:spPr/>
        <p:txBody>
          <a:bodyPr>
            <a:normAutofit fontScale="90000"/>
          </a:bodyPr>
          <a:lstStyle/>
          <a:p>
            <a:r>
              <a:rPr lang="ru-RU" dirty="0">
                <a:latin typeface="Arial Black" pitchFamily="34" charset="0"/>
              </a:rPr>
              <a:t>Группы упражнений </a:t>
            </a:r>
            <a:br>
              <a:rPr lang="ru-RU" dirty="0">
                <a:latin typeface="Arial Black" pitchFamily="34" charset="0"/>
              </a:rPr>
            </a:br>
            <a:r>
              <a:rPr lang="ru-RU" dirty="0">
                <a:latin typeface="Arial Black" pitchFamily="34" charset="0"/>
              </a:rPr>
              <a:t>пальчиковой гимнастики</a:t>
            </a:r>
          </a:p>
        </p:txBody>
      </p:sp>
    </p:spTree>
    <p:extLst>
      <p:ext uri="{BB962C8B-B14F-4D97-AF65-F5344CB8AC3E}">
        <p14:creationId xmlns:p14="http://schemas.microsoft.com/office/powerpoint/2010/main" val="4285542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r>
              <a:rPr lang="ru-RU" b="1" dirty="0">
                <a:latin typeface="Times New Roman" pitchFamily="18" charset="0"/>
                <a:cs typeface="Times New Roman" pitchFamily="18" charset="0"/>
              </a:rPr>
              <a:t>III группа упражнения для пальцев динамические.</a:t>
            </a:r>
          </a:p>
          <a:p>
            <a:r>
              <a:rPr lang="ru-RU" dirty="0">
                <a:latin typeface="Times New Roman" pitchFamily="18" charset="0"/>
                <a:cs typeface="Times New Roman" pitchFamily="18" charset="0"/>
              </a:rPr>
              <a:t>Развивают точную координацию движений.</a:t>
            </a:r>
          </a:p>
          <a:p>
            <a:r>
              <a:rPr lang="ru-RU" dirty="0">
                <a:latin typeface="Times New Roman" pitchFamily="18" charset="0"/>
                <a:cs typeface="Times New Roman" pitchFamily="18" charset="0"/>
              </a:rPr>
              <a:t>Учат сгибать и разгибать пальцы рук.</a:t>
            </a:r>
          </a:p>
          <a:p>
            <a:r>
              <a:rPr lang="ru-RU" dirty="0">
                <a:latin typeface="Times New Roman" pitchFamily="18" charset="0"/>
                <a:cs typeface="Times New Roman" pitchFamily="18" charset="0"/>
              </a:rPr>
              <a:t>Учат противопоставлять большой палец остальным.</a:t>
            </a: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fontScale="90000"/>
          </a:bodyPr>
          <a:lstStyle/>
          <a:p>
            <a:r>
              <a:rPr lang="ru-RU" dirty="0">
                <a:latin typeface="Arial Black" pitchFamily="34" charset="0"/>
                <a:cs typeface="Times New Roman" pitchFamily="18" charset="0"/>
              </a:rPr>
              <a:t>Группы упражнений </a:t>
            </a:r>
            <a:br>
              <a:rPr lang="ru-RU" dirty="0">
                <a:latin typeface="Arial Black" pitchFamily="34" charset="0"/>
                <a:cs typeface="Times New Roman" pitchFamily="18" charset="0"/>
              </a:rPr>
            </a:br>
            <a:r>
              <a:rPr lang="ru-RU" dirty="0">
                <a:latin typeface="Arial Black" pitchFamily="34" charset="0"/>
                <a:cs typeface="Times New Roman" pitchFamily="18" charset="0"/>
              </a:rPr>
              <a:t>пальчиковой гимнастики</a:t>
            </a:r>
          </a:p>
        </p:txBody>
      </p:sp>
    </p:spTree>
    <p:extLst>
      <p:ext uri="{BB962C8B-B14F-4D97-AF65-F5344CB8AC3E}">
        <p14:creationId xmlns:p14="http://schemas.microsoft.com/office/powerpoint/2010/main" val="1205645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2050" name="Picture 2" descr="C:\Users\Наташа\Desktop\фоны для детских презентаций\645dd21fac99f63ddb5bffb37fbf4cc5_large.jpe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02590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979712" y="1329698"/>
            <a:ext cx="3816424" cy="4616648"/>
          </a:xfrm>
          <a:prstGeom prst="rect">
            <a:avLst/>
          </a:prstGeom>
        </p:spPr>
        <p:txBody>
          <a:bodyPr wrap="square">
            <a:spAutoFit/>
          </a:bodyPr>
          <a:lstStyle/>
          <a:p>
            <a:pPr algn="ctr"/>
            <a:r>
              <a:rPr lang="en-US" b="1" dirty="0">
                <a:latin typeface="Arial Black" pitchFamily="34" charset="0"/>
              </a:rPr>
              <a:t>II</a:t>
            </a:r>
            <a:r>
              <a:rPr lang="ru-RU" b="1" dirty="0">
                <a:latin typeface="Arial Black" pitchFamily="34" charset="0"/>
              </a:rPr>
              <a:t>. Практическая часть мастер-класса: «Фонарики»</a:t>
            </a:r>
          </a:p>
          <a:p>
            <a:pPr algn="just"/>
            <a:r>
              <a:rPr lang="ru-RU" sz="2000" dirty="0">
                <a:latin typeface="Times New Roman" pitchFamily="18" charset="0"/>
                <a:cs typeface="Times New Roman" pitchFamily="18" charset="0"/>
              </a:rPr>
              <a:t>Поочередно сжимать и разжимать пальцы рук на счет «раз-два». На «раз»: пальцы правой руки выпрямлены, пальцы левой руки сжаты. На «два»: пальцы левой руки выпрямлены, пальцы правой руки сжаты. </a:t>
            </a:r>
          </a:p>
          <a:p>
            <a:pPr algn="ctr"/>
            <a:r>
              <a:rPr lang="ru-RU" sz="2000" b="1" dirty="0">
                <a:latin typeface="Times New Roman" pitchFamily="18" charset="0"/>
                <a:cs typeface="Times New Roman" pitchFamily="18" charset="0"/>
              </a:rPr>
              <a:t>Мы фонарики зажжём,</a:t>
            </a:r>
          </a:p>
          <a:p>
            <a:pPr algn="ctr"/>
            <a:r>
              <a:rPr lang="ru-RU" sz="2000" b="1" dirty="0">
                <a:latin typeface="Times New Roman" pitchFamily="18" charset="0"/>
                <a:cs typeface="Times New Roman" pitchFamily="18" charset="0"/>
              </a:rPr>
              <a:t>А потом гулять пойдем!</a:t>
            </a:r>
          </a:p>
          <a:p>
            <a:pPr algn="ctr"/>
            <a:r>
              <a:rPr lang="ru-RU" sz="2000" b="1" dirty="0">
                <a:latin typeface="Times New Roman" pitchFamily="18" charset="0"/>
                <a:cs typeface="Times New Roman" pitchFamily="18" charset="0"/>
              </a:rPr>
              <a:t>Вот фонарики сияют,</a:t>
            </a:r>
          </a:p>
          <a:p>
            <a:pPr algn="ctr"/>
            <a:r>
              <a:rPr lang="ru-RU" sz="2000" b="1" dirty="0">
                <a:latin typeface="Times New Roman" pitchFamily="18" charset="0"/>
                <a:cs typeface="Times New Roman" pitchFamily="18" charset="0"/>
              </a:rPr>
              <a:t>Нам дорогу освещают!</a:t>
            </a:r>
          </a:p>
        </p:txBody>
      </p:sp>
      <p:pic>
        <p:nvPicPr>
          <p:cNvPr id="2051" name="Picture 3" descr="C:\Users\Наташа\Pictures\Scan0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1361699">
            <a:off x="5896725" y="1550517"/>
            <a:ext cx="2844211"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5963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5034</TotalTime>
  <Words>934</Words>
  <Application>Microsoft Office PowerPoint</Application>
  <PresentationFormat>Экран (4:3)</PresentationFormat>
  <Paragraphs>101</Paragraphs>
  <Slides>14</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 Black</vt:lpstr>
      <vt:lpstr>Calibri</vt:lpstr>
      <vt:lpstr>Candara</vt:lpstr>
      <vt:lpstr>Symbol</vt:lpstr>
      <vt:lpstr>Times New Roman</vt:lpstr>
      <vt:lpstr>Волна</vt:lpstr>
      <vt:lpstr>  </vt:lpstr>
      <vt:lpstr>Презентация PowerPoint</vt:lpstr>
      <vt:lpstr>Презентация PowerPoint</vt:lpstr>
      <vt:lpstr>Презентация PowerPoint</vt:lpstr>
      <vt:lpstr>Презентация PowerPoint</vt:lpstr>
      <vt:lpstr>Группы упражнений  пальчиковой гимнастики</vt:lpstr>
      <vt:lpstr>Группы упражнений  пальчиковой гимнастики</vt:lpstr>
      <vt:lpstr>Группы упражнений  пальчиковой гимнастики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Наташа</dc:creator>
  <cp:lastModifiedBy>Олег</cp:lastModifiedBy>
  <cp:revision>62</cp:revision>
  <dcterms:created xsi:type="dcterms:W3CDTF">2015-04-19T10:44:07Z</dcterms:created>
  <dcterms:modified xsi:type="dcterms:W3CDTF">2022-04-10T06:53:24Z</dcterms:modified>
</cp:coreProperties>
</file>