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0" r:id="rId4"/>
    <p:sldId id="257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5105-9096-4E67-AFF7-3BEF23B0E102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0F52-D88B-4EF9-AAB5-BFD5CD428C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548680"/>
            <a:ext cx="7560840" cy="6048672"/>
          </a:xfrm>
        </p:spPr>
        <p:txBody>
          <a:bodyPr>
            <a:normAutofit/>
          </a:bodyPr>
          <a:lstStyle/>
          <a:p>
            <a:r>
              <a:rPr lang="ru-RU" sz="2700" b="1" i="1" dirty="0">
                <a:latin typeface="+mn-lt"/>
              </a:rPr>
              <a:t>Муниципальное автономное дошкольное образовательное учреждение </a:t>
            </a:r>
            <a:br>
              <a:rPr lang="ru-RU" sz="2700" b="1" i="1" dirty="0">
                <a:latin typeface="+mn-lt"/>
              </a:rPr>
            </a:br>
            <a:r>
              <a:rPr lang="ru-RU" sz="2700" b="1" i="1" dirty="0">
                <a:latin typeface="+mn-lt"/>
              </a:rPr>
              <a:t>«Детский сад №266</a:t>
            </a:r>
            <a:r>
              <a:rPr lang="ru-RU" sz="4000" b="1" i="1" dirty="0">
                <a:latin typeface="+mn-lt"/>
              </a:rPr>
              <a:t>»</a:t>
            </a:r>
            <a:br>
              <a:rPr lang="ru-RU" sz="4000" b="1" i="1">
                <a:latin typeface="+mn-lt"/>
              </a:rPr>
            </a:br>
            <a:r>
              <a:rPr lang="ru-RU" sz="4000" b="1" i="1">
                <a:latin typeface="+mn-lt"/>
              </a:rPr>
              <a:t>«</a:t>
            </a:r>
            <a:r>
              <a:rPr lang="ru-RU" b="1" i="1" dirty="0"/>
              <a:t>Роль семьи в формировании личности ребёнка»</a:t>
            </a:r>
            <a:br>
              <a:rPr lang="ru-RU" b="1" i="1"/>
            </a:br>
            <a:br>
              <a:rPr lang="ru-RU" b="1" i="1"/>
            </a:br>
            <a:r>
              <a:rPr lang="ru-RU" sz="2700" i="1">
                <a:latin typeface="+mn-lt"/>
              </a:rPr>
              <a:t>Подготовила </a:t>
            </a:r>
            <a:r>
              <a:rPr lang="ru-RU" sz="2700" i="1" dirty="0">
                <a:latin typeface="+mn-lt"/>
              </a:rPr>
              <a:t>воспитатель: </a:t>
            </a:r>
            <a:r>
              <a:rPr lang="ru-RU" sz="2700" i="1" dirty="0" err="1">
                <a:latin typeface="+mn-lt"/>
              </a:rPr>
              <a:t>Татарян</a:t>
            </a:r>
            <a:r>
              <a:rPr lang="ru-RU" sz="2700" i="1" dirty="0">
                <a:latin typeface="+mn-lt"/>
              </a:rPr>
              <a:t> Е.В.</a:t>
            </a:r>
            <a:endParaRPr lang="ru-RU" sz="2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9384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640960" cy="609329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br>
              <a:rPr lang="ru-RU" sz="7200" dirty="0"/>
            </a:br>
            <a:r>
              <a:rPr lang="ru-RU" sz="8000" dirty="0"/>
              <a:t>1. Если ребенка постоянно критикуют, он учится…</a:t>
            </a:r>
          </a:p>
          <a:p>
            <a:pPr marL="0" indent="0" algn="r">
              <a:buNone/>
            </a:pPr>
            <a:r>
              <a:rPr lang="ru-RU" sz="8000" dirty="0"/>
              <a:t>Ненавидеть.</a:t>
            </a:r>
          </a:p>
          <a:p>
            <a:pPr marL="0" indent="0">
              <a:buNone/>
            </a:pPr>
            <a:r>
              <a:rPr lang="ru-RU" sz="8000" dirty="0"/>
              <a:t>2. Если ребенок живет во вражде, он учится….</a:t>
            </a:r>
          </a:p>
          <a:p>
            <a:pPr marL="0" indent="0" algn="r">
              <a:buNone/>
            </a:pPr>
            <a:r>
              <a:rPr lang="ru-RU" sz="8000" dirty="0"/>
              <a:t>Быть агрессивным.</a:t>
            </a:r>
          </a:p>
          <a:p>
            <a:pPr marL="0" indent="0">
              <a:buNone/>
            </a:pPr>
            <a:r>
              <a:rPr lang="ru-RU" sz="8000" dirty="0"/>
              <a:t>3. Если ребенок растет в упреках, он учится…</a:t>
            </a:r>
          </a:p>
          <a:p>
            <a:pPr marL="0" indent="0" algn="r">
              <a:buNone/>
            </a:pPr>
            <a:r>
              <a:rPr lang="ru-RU" sz="8000" dirty="0"/>
              <a:t>Жить с чувством вины.</a:t>
            </a:r>
          </a:p>
          <a:p>
            <a:pPr marL="0" indent="0">
              <a:buNone/>
            </a:pPr>
            <a:r>
              <a:rPr lang="ru-RU" sz="8000" dirty="0"/>
              <a:t>4. Если ребенок живет в терпимости, он учится….</a:t>
            </a:r>
          </a:p>
          <a:p>
            <a:pPr marL="0" indent="0" algn="r">
              <a:buNone/>
            </a:pPr>
            <a:r>
              <a:rPr lang="ru-RU" sz="8000" dirty="0"/>
              <a:t>Понимать других.</a:t>
            </a:r>
          </a:p>
          <a:p>
            <a:pPr marL="0" indent="0">
              <a:buNone/>
            </a:pPr>
            <a:r>
              <a:rPr lang="ru-RU" sz="8000" dirty="0"/>
              <a:t>5. Если ребенка хвалят, он учится….</a:t>
            </a:r>
          </a:p>
          <a:p>
            <a:pPr marL="0" indent="0" algn="r">
              <a:buNone/>
            </a:pPr>
            <a:r>
              <a:rPr lang="ru-RU" sz="8000" dirty="0"/>
              <a:t>Быть благородным.</a:t>
            </a:r>
          </a:p>
          <a:p>
            <a:pPr marL="0" indent="0">
              <a:buNone/>
            </a:pPr>
            <a:r>
              <a:rPr lang="ru-RU" sz="8000" dirty="0"/>
              <a:t>6. Если ребенок растет в честности, он учится….</a:t>
            </a:r>
          </a:p>
          <a:p>
            <a:pPr marL="0" indent="0" algn="r">
              <a:buNone/>
            </a:pPr>
            <a:r>
              <a:rPr lang="ru-RU" sz="8000" dirty="0"/>
              <a:t>Быть справедливым.</a:t>
            </a:r>
          </a:p>
          <a:p>
            <a:pPr marL="0" indent="0">
              <a:buNone/>
            </a:pPr>
            <a:r>
              <a:rPr lang="ru-RU" sz="8000" dirty="0"/>
              <a:t>7. Если ребенок растет в безопасности, он учится…</a:t>
            </a:r>
          </a:p>
          <a:p>
            <a:pPr marL="0" indent="0" algn="r">
              <a:buNone/>
            </a:pPr>
            <a:r>
              <a:rPr lang="ru-RU" sz="8000" dirty="0"/>
              <a:t>Верить в людей.</a:t>
            </a:r>
          </a:p>
          <a:p>
            <a:pPr marL="0" indent="0">
              <a:buNone/>
            </a:pPr>
            <a:r>
              <a:rPr lang="ru-RU" sz="8000" dirty="0"/>
              <a:t>8. Если ребенка поддерживают, он учится….</a:t>
            </a:r>
          </a:p>
          <a:p>
            <a:pPr marL="0" indent="0" algn="r">
              <a:buNone/>
            </a:pPr>
            <a:r>
              <a:rPr lang="ru-RU" sz="8000" dirty="0"/>
              <a:t>Ценить себя.</a:t>
            </a:r>
          </a:p>
          <a:p>
            <a:pPr marL="0" indent="0">
              <a:buNone/>
            </a:pPr>
            <a:r>
              <a:rPr lang="ru-RU" sz="8000" dirty="0"/>
              <a:t>9. Если ребенка высмеивают, он учится….</a:t>
            </a:r>
          </a:p>
          <a:p>
            <a:pPr marL="0" indent="0" algn="r">
              <a:buNone/>
            </a:pPr>
            <a:r>
              <a:rPr lang="ru-RU" sz="8000" dirty="0"/>
              <a:t>Быть замкнутым.</a:t>
            </a:r>
          </a:p>
          <a:p>
            <a:pPr marL="0" indent="0">
              <a:buNone/>
            </a:pPr>
            <a:r>
              <a:rPr lang="ru-RU" sz="8000" dirty="0"/>
              <a:t>10. Если ребенок живет в понимании и дружелюбии, он учится….</a:t>
            </a:r>
          </a:p>
          <a:p>
            <a:pPr marL="0" indent="0" algn="r">
              <a:buNone/>
            </a:pPr>
            <a:r>
              <a:rPr lang="ru-RU" sz="8000" dirty="0"/>
              <a:t>Находить любовь в этом мире</a:t>
            </a:r>
            <a:r>
              <a:rPr lang="ru-RU" sz="7200" dirty="0"/>
              <a:t>.</a:t>
            </a:r>
          </a:p>
          <a:p>
            <a:pPr marL="0" indent="0" algn="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86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/>
              <a:t>Любите детей такими, какие они есть</a:t>
            </a:r>
            <a:r>
              <a:rPr lang="ru-RU" sz="4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906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«Ваше собственное поведение – для ребенка самая решающая вещь».</a:t>
            </a:r>
          </a:p>
          <a:p>
            <a:pPr marL="0" indent="0" algn="r">
              <a:buNone/>
            </a:pPr>
            <a:r>
              <a:rPr lang="ru-RU" dirty="0"/>
              <a:t>А.С. Макаренко</a:t>
            </a:r>
          </a:p>
        </p:txBody>
      </p:sp>
    </p:spTree>
    <p:extLst>
      <p:ext uri="{BB962C8B-B14F-4D97-AF65-F5344CB8AC3E}">
        <p14:creationId xmlns:p14="http://schemas.microsoft.com/office/powerpoint/2010/main" val="79134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836712"/>
            <a:ext cx="5184576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Ребёнок учится тому,</a:t>
            </a:r>
            <a:br>
              <a:rPr lang="ru-RU" dirty="0"/>
            </a:br>
            <a:r>
              <a:rPr lang="ru-RU" dirty="0"/>
              <a:t>Что видит у себя в дому.</a:t>
            </a:r>
            <a:br>
              <a:rPr lang="ru-RU" dirty="0"/>
            </a:br>
            <a:r>
              <a:rPr lang="ru-RU" dirty="0"/>
              <a:t>Родители – пример ему!</a:t>
            </a:r>
            <a:br>
              <a:rPr lang="ru-RU" dirty="0"/>
            </a:br>
            <a:r>
              <a:rPr lang="ru-RU" dirty="0"/>
              <a:t>Кто при жене и детях груб,</a:t>
            </a:r>
            <a:br>
              <a:rPr lang="ru-RU" dirty="0"/>
            </a:br>
            <a:r>
              <a:rPr lang="ru-RU" dirty="0"/>
              <a:t>Кому язык распутства люб,</a:t>
            </a:r>
            <a:br>
              <a:rPr lang="ru-RU" dirty="0"/>
            </a:br>
            <a:r>
              <a:rPr lang="ru-RU" dirty="0"/>
              <a:t>Пусть помнит, что с лихвой получит </a:t>
            </a:r>
            <a:br>
              <a:rPr lang="ru-RU" dirty="0"/>
            </a:br>
            <a:r>
              <a:rPr lang="ru-RU" dirty="0"/>
              <a:t>От них всё то, чему их учит.</a:t>
            </a:r>
            <a:br>
              <a:rPr lang="ru-RU" dirty="0"/>
            </a:br>
            <a:r>
              <a:rPr lang="ru-RU" dirty="0"/>
              <a:t>Коль видят нас и слышат дети,</a:t>
            </a:r>
            <a:br>
              <a:rPr lang="ru-RU" dirty="0"/>
            </a:br>
            <a:r>
              <a:rPr lang="ru-RU" dirty="0"/>
              <a:t>Мы за дела свои в ответе</a:t>
            </a:r>
            <a:br>
              <a:rPr lang="ru-RU" dirty="0"/>
            </a:br>
            <a:r>
              <a:rPr lang="ru-RU" dirty="0"/>
              <a:t>И за слова: легко толкнуть</a:t>
            </a:r>
            <a:br>
              <a:rPr lang="ru-RU" dirty="0"/>
            </a:br>
            <a:r>
              <a:rPr lang="ru-RU" dirty="0"/>
              <a:t>Детей на нехороший путь.</a:t>
            </a:r>
            <a:br>
              <a:rPr lang="ru-RU" dirty="0"/>
            </a:br>
            <a:r>
              <a:rPr lang="ru-RU" dirty="0"/>
              <a:t>Держи в приличии свой дом,</a:t>
            </a:r>
            <a:br>
              <a:rPr lang="ru-RU" dirty="0"/>
            </a:br>
            <a:r>
              <a:rPr lang="ru-RU" dirty="0"/>
              <a:t>Чтобы не каяться потом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60648"/>
            <a:ext cx="38100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09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/>
              <a:t>Строить отношения с детьми на основе сотрудничества и взаимопонимания.</a:t>
            </a:r>
          </a:p>
          <a:p>
            <a:pPr marL="514350" indent="-514350">
              <a:buAutoNum type="arabicPeriod"/>
            </a:pPr>
            <a:r>
              <a:rPr lang="ru-RU" dirty="0"/>
              <a:t>Не скупиться на ласку, внимание и сочувствие.</a:t>
            </a:r>
          </a:p>
          <a:p>
            <a:pPr marL="514350" indent="-514350">
              <a:buAutoNum type="arabicPeriod"/>
            </a:pPr>
            <a:r>
              <a:rPr lang="ru-RU" dirty="0"/>
              <a:t>Не применять к детям физических мер воздействия. Бить детей – это не педагогический приём, он не принесёт положительных результатов в воспитании.</a:t>
            </a:r>
          </a:p>
        </p:txBody>
      </p:sp>
    </p:spTree>
    <p:extLst>
      <p:ext uri="{BB962C8B-B14F-4D97-AF65-F5344CB8AC3E}">
        <p14:creationId xmlns:p14="http://schemas.microsoft.com/office/powerpoint/2010/main" val="2176213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7848872" cy="432815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8105775" cy="5372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7602704" cy="506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06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348498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b="1" i="1" dirty="0"/>
              <a:t>Чтобы вырастить полноценного человека, культурную, высоконравственную, творческую и социально зрелую личность, необходимо, чтобы учителя и родители действовали как союзники, делясь с детьми своей добротой, опытом, знаниями.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5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i="1" dirty="0"/>
              <a:t>Самое главное для ребенка – чтобы его любили.</a:t>
            </a:r>
            <a:endParaRPr lang="ru-RU" sz="4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10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/>
              <a:t>«Там, где нет мудрости родительского воспитания, любовь матери и отца к детям уродует их».</a:t>
            </a:r>
          </a:p>
          <a:p>
            <a:pPr marL="0" indent="0" algn="r">
              <a:buNone/>
            </a:pPr>
            <a:r>
              <a:rPr lang="ru-RU" dirty="0"/>
              <a:t>В.А. 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140427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Любовь умиления</a:t>
            </a:r>
            <a:r>
              <a:rPr lang="ru-RU" dirty="0"/>
              <a:t> – самое печальное, что можно представить себе в отношениях родителей и детей. Это инстинктивная, неразумная, иногда наивная любовь. К чему она может привести? Ребенок, воспитанный в атмосфере умиления, не знает, что в человеческом общежитии есть понятия «можно», «нельзя», «надо». Ему кажется, что ему все можно. Он не знает своего долга перед родителями, не умеет и не хочет трудиться, потому что не видит людей и не чувствует сердцем, что у тех, кто его окружает, есть свои желания, свои потребности, свой духовный мир. У него складывается твердое убеждение в том, что он приносит счастье, радость родителям и другим людям уже тем, что он просто живет на свете.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88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Вторая разновидность неразумной родительской любви – </a:t>
            </a:r>
            <a:r>
              <a:rPr lang="ru-RU" b="1" i="1" dirty="0"/>
              <a:t>деспотическая любовь</a:t>
            </a:r>
            <a:r>
              <a:rPr lang="ru-RU" dirty="0"/>
              <a:t>. Эта форма – одна из причин того, что у ребенка с малых лет извращается представление о добром начале в человеке, он перестает верить в человека и человечность. В обстановке деспотического самодурства, мелочных придирок, постоянных упреков человек ожесточается. Все это происходит из-за неумения родителей пользоваться своей властью. Родительская власть должна не подавлять волю ребенка, а поощрять и вдохновлять его внутренние силы, его желание быть хорошим.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68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Третья разновидность неразумной родительской любви – </a:t>
            </a:r>
            <a:r>
              <a:rPr lang="ru-RU" b="1" i="1" dirty="0"/>
              <a:t>любовь откупа</a:t>
            </a:r>
            <a:r>
              <a:rPr lang="ru-RU" dirty="0"/>
              <a:t>. Она состоит в том, что родительский долг видится родителям только в обеспечении всех материальных потребностей детей. Это взгляд на воспитание детей как на что-то совершенно обособленное, отделенное забором от общественных обязанностей. Если в такой семье ни один из родителей не уделяет достаточного внимания детям, то их окружает атмосфера духовной пустоты, убожества. Они живут среди людей и не знают людей, их сердцам совершенно не знакомы такие чувства, как ласка, сострадание, милосердие.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99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/>
              <a:t>Какой же должна быть подлинная родительская любовь?</a:t>
            </a:r>
            <a:r>
              <a:rPr lang="ru-RU" sz="5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9212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oknot_01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bloknot_01</Template>
  <TotalTime>38</TotalTime>
  <Words>714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bloknot_01</vt:lpstr>
      <vt:lpstr>Муниципальное автономное дошкольное образовательное учреждение  «Детский сад №266» «Роль семьи в формировании личности ребёнка»  Подготовила воспитатель: Татарян Е.В.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Олег</cp:lastModifiedBy>
  <cp:revision>8</cp:revision>
  <dcterms:created xsi:type="dcterms:W3CDTF">2017-03-01T10:12:03Z</dcterms:created>
  <dcterms:modified xsi:type="dcterms:W3CDTF">2022-04-10T07:16:51Z</dcterms:modified>
</cp:coreProperties>
</file>