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5" r:id="rId2"/>
    <p:sldId id="259" r:id="rId3"/>
    <p:sldId id="261" r:id="rId4"/>
    <p:sldId id="279" r:id="rId5"/>
    <p:sldId id="337" r:id="rId6"/>
    <p:sldId id="338" r:id="rId7"/>
    <p:sldId id="282" r:id="rId8"/>
    <p:sldId id="283" r:id="rId9"/>
    <p:sldId id="300" r:id="rId10"/>
    <p:sldId id="301" r:id="rId11"/>
    <p:sldId id="302" r:id="rId12"/>
    <p:sldId id="336" r:id="rId13"/>
    <p:sldId id="308" r:id="rId14"/>
    <p:sldId id="309" r:id="rId15"/>
    <p:sldId id="310" r:id="rId16"/>
    <p:sldId id="311" r:id="rId17"/>
    <p:sldId id="312" r:id="rId18"/>
    <p:sldId id="313" r:id="rId19"/>
    <p:sldId id="318" r:id="rId20"/>
    <p:sldId id="319" r:id="rId21"/>
    <p:sldId id="320" r:id="rId22"/>
    <p:sldId id="314" r:id="rId23"/>
    <p:sldId id="315" r:id="rId24"/>
    <p:sldId id="316" r:id="rId25"/>
    <p:sldId id="344" r:id="rId26"/>
    <p:sldId id="345" r:id="rId27"/>
    <p:sldId id="33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54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076E5A8-EC9F-454B-9B4C-C8A475D9B9B2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B3B86-ADD5-4F0F-B807-E0E63C506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6775B36-9BF7-4A68-A6F3-287BF652AAAB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24F50-E71B-4AB4-8580-B1F44BB07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idia\Desktop\МК Фокина ШАБЛОНЫ\чтение\кр шапочка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2463" y="188913"/>
            <a:ext cx="185261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5DAEE32-BC91-43FC-A5F1-57A60176316C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2BC21-7C5A-40B8-9260-70E7216FE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79512" y="116632"/>
            <a:ext cx="8712968" cy="6624736"/>
          </a:xfrm>
          <a:prstGeom prst="rect">
            <a:avLst/>
          </a:prstGeom>
          <a:noFill/>
          <a:ln w="5715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a:ln>
          <a:scene3d>
            <a:camera prst="orthographicFront"/>
            <a:lightRig rig="sunset" dir="t"/>
          </a:scene3d>
          <a:sp3d extrusionH="127000" contourW="44450">
            <a:bevelT w="63500"/>
            <a:bevelB w="63500"/>
            <a:extrusionClr>
              <a:srgbClr val="FF0000"/>
            </a:extrusionClr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47C8EC-90FC-4083-B319-A6B6D0787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06375" y="6450013"/>
            <a:ext cx="1595438" cy="277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BC5463"/>
                </a:solidFill>
                <a:latin typeface="+mn-lt"/>
                <a:cs typeface="+mn-cs"/>
              </a:rPr>
              <a:t>http://mykids.ucoz.ru/</a:t>
            </a:r>
            <a:endParaRPr lang="uk-UA" sz="1200" dirty="0">
              <a:solidFill>
                <a:srgbClr val="BC5463"/>
              </a:solidFill>
              <a:latin typeface="+mn-lt"/>
              <a:cs typeface="+mn-cs"/>
            </a:endParaRPr>
          </a:p>
        </p:txBody>
      </p:sp>
      <p:pic>
        <p:nvPicPr>
          <p:cNvPr id="1032" name="Picture 2" descr="C:\Users\Lidia\Desktop\МК Фокина ШАБЛОНЫ\чтение\колобок 2ъ.pn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250825" y="4937125"/>
            <a:ext cx="2592388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index/0-40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2400" dirty="0">
                <a:solidFill>
                  <a:srgbClr val="0000FF"/>
                </a:solidFill>
                <a:latin typeface="Arial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Муниципальное автономное дошкольное образовательное учреждение</a:t>
            </a:r>
            <a:br>
              <a:rPr lang="ru-RU" sz="2400" dirty="0">
                <a:solidFill>
                  <a:srgbClr val="0000FF"/>
                </a:solidFill>
                <a:latin typeface="Arial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ru-RU" sz="2400" dirty="0">
                <a:solidFill>
                  <a:srgbClr val="0000FF"/>
                </a:solidFill>
                <a:latin typeface="Arial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МАДОУ «Детский сад </a:t>
            </a:r>
            <a:r>
              <a:rPr lang="ru-RU" sz="2400" dirty="0">
                <a:solidFill>
                  <a:srgbClr val="0070C0"/>
                </a:solidFill>
                <a:latin typeface="Arial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№2</a:t>
            </a:r>
            <a:r>
              <a:rPr lang="ru-RU" sz="2400" dirty="0">
                <a:solidFill>
                  <a:srgbClr val="0070C0"/>
                </a:solidFill>
                <a:latin typeface="Arial" charset="0"/>
              </a:rPr>
              <a:t>66»</a:t>
            </a:r>
          </a:p>
        </p:txBody>
      </p:sp>
      <p:sp>
        <p:nvSpPr>
          <p:cNvPr id="5122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1773238"/>
            <a:ext cx="8280400" cy="4552950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4000" b="1" i="1" dirty="0">
              <a:solidFill>
                <a:schemeClr val="accent2"/>
              </a:solidFill>
              <a:latin typeface="Arial" charset="0"/>
            </a:endParaRPr>
          </a:p>
          <a:p>
            <a:pPr algn="ctr">
              <a:buFont typeface="Arial" charset="0"/>
              <a:buNone/>
            </a:pPr>
            <a:r>
              <a:rPr lang="ru-RU" sz="4000" b="1" i="1" dirty="0">
                <a:solidFill>
                  <a:schemeClr val="accent2"/>
                </a:solidFill>
                <a:latin typeface="Arial" charset="0"/>
              </a:rPr>
              <a:t>Проект </a:t>
            </a:r>
          </a:p>
          <a:p>
            <a:pPr algn="ctr">
              <a:buFont typeface="Arial" charset="0"/>
              <a:buNone/>
            </a:pPr>
            <a:r>
              <a:rPr lang="ru-RU" sz="4000" b="1" i="1" dirty="0">
                <a:solidFill>
                  <a:schemeClr val="accent2"/>
                </a:solidFill>
                <a:latin typeface="Arial" charset="0"/>
              </a:rPr>
              <a:t>«В мире </a:t>
            </a:r>
            <a:r>
              <a:rPr lang="ru-RU" sz="4000" b="1" i="1">
                <a:solidFill>
                  <a:schemeClr val="accent2"/>
                </a:solidFill>
                <a:latin typeface="Arial" charset="0"/>
              </a:rPr>
              <a:t>добрых сказок» </a:t>
            </a:r>
            <a:endParaRPr lang="ru-RU" sz="4000" b="1" i="1" dirty="0">
              <a:solidFill>
                <a:schemeClr val="accent2"/>
              </a:solidFill>
              <a:latin typeface="Arial" charset="0"/>
            </a:endParaRPr>
          </a:p>
          <a:p>
            <a:pPr algn="ctr">
              <a:buFont typeface="Arial" charset="0"/>
              <a:buNone/>
            </a:pPr>
            <a:r>
              <a:rPr lang="ru-RU" sz="2400" b="1" i="1" dirty="0">
                <a:solidFill>
                  <a:schemeClr val="accent2"/>
                </a:solidFill>
                <a:latin typeface="Arial" charset="0"/>
              </a:rPr>
              <a:t>во 2 младшей группе №5</a:t>
            </a:r>
          </a:p>
          <a:p>
            <a:pPr algn="ctr">
              <a:buFont typeface="Arial" charset="0"/>
              <a:buNone/>
            </a:pPr>
            <a:endParaRPr lang="ru-RU" sz="2000" b="1" i="1" dirty="0">
              <a:solidFill>
                <a:schemeClr val="accent2"/>
              </a:solidFill>
              <a:latin typeface="Georgia" pitchFamily="18" charset="0"/>
            </a:endParaRPr>
          </a:p>
          <a:p>
            <a:pPr algn="ctr">
              <a:buFont typeface="Arial" charset="0"/>
              <a:buNone/>
            </a:pPr>
            <a:endParaRPr lang="ru-RU" sz="2000" b="1" i="1" dirty="0">
              <a:solidFill>
                <a:schemeClr val="accent2"/>
              </a:solidFill>
              <a:latin typeface="Georgia" pitchFamily="18" charset="0"/>
            </a:endParaRPr>
          </a:p>
          <a:p>
            <a:pPr algn="ctr">
              <a:buFont typeface="Arial" charset="0"/>
              <a:buNone/>
            </a:pPr>
            <a:endParaRPr lang="ru-RU" sz="2000" b="1" i="1" dirty="0">
              <a:solidFill>
                <a:schemeClr val="accent2"/>
              </a:solidFill>
              <a:latin typeface="Georgia" pitchFamily="18" charset="0"/>
            </a:endParaRPr>
          </a:p>
          <a:p>
            <a:pPr algn="ctr">
              <a:buFont typeface="Arial" charset="0"/>
              <a:buNone/>
            </a:pPr>
            <a:endParaRPr lang="ru-RU" sz="2000" b="1" i="1" dirty="0">
              <a:solidFill>
                <a:schemeClr val="accent2"/>
              </a:solidFill>
              <a:latin typeface="Georgia" pitchFamily="18" charset="0"/>
            </a:endParaRPr>
          </a:p>
          <a:p>
            <a:pPr algn="ctr">
              <a:buFont typeface="Arial" charset="0"/>
              <a:buNone/>
            </a:pPr>
            <a:endParaRPr lang="ru-RU" sz="2000" b="1" i="1" dirty="0">
              <a:solidFill>
                <a:schemeClr val="accent2"/>
              </a:solidFill>
              <a:latin typeface="Georgia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2000" b="1" i="1" dirty="0">
                <a:solidFill>
                  <a:schemeClr val="accent2"/>
                </a:solidFill>
                <a:latin typeface="Georgia" pitchFamily="18" charset="0"/>
              </a:rPr>
              <a:t>                            Подготовила воспитатель: </a:t>
            </a:r>
            <a:r>
              <a:rPr lang="ru-RU" sz="2000" b="1" i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Татарян</a:t>
            </a:r>
            <a:r>
              <a:rPr lang="ru-RU" sz="20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 dirty="0"/>
              <a:t>Сказка «Три медведя»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5ADCB7-C121-4A32-87A3-8392E89C21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233487"/>
            <a:ext cx="6667500" cy="43910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/>
              <a:t>Мягкие кубики с русскими народными сказками</a:t>
            </a:r>
          </a:p>
        </p:txBody>
      </p:sp>
      <p:pic>
        <p:nvPicPr>
          <p:cNvPr id="16386" name="Picture 4" descr="08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419475" y="1484313"/>
            <a:ext cx="3309938" cy="49657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>
                <a:latin typeface="Arial" charset="0"/>
              </a:rPr>
              <a:t>Наборы кукол «Би-Ба-Бо»</a:t>
            </a:r>
          </a:p>
        </p:txBody>
      </p:sp>
      <p:pic>
        <p:nvPicPr>
          <p:cNvPr id="23554" name="Picture 4" descr="IMG_992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341438"/>
            <a:ext cx="6789737" cy="452596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512466"/>
          </a:xfrm>
        </p:spPr>
        <p:txBody>
          <a:bodyPr/>
          <a:lstStyle/>
          <a:p>
            <a:r>
              <a:rPr lang="ru-RU" sz="4000" b="1" dirty="0"/>
              <a:t>ОСНОВНОЙ ЭТАП</a:t>
            </a:r>
            <a:br>
              <a:rPr lang="ru-RU" sz="3200" b="1" dirty="0"/>
            </a:br>
            <a:r>
              <a:rPr lang="ru-RU" sz="3200" b="1" dirty="0"/>
              <a:t>Практический</a:t>
            </a:r>
            <a:br>
              <a:rPr lang="ru-RU" sz="2400" b="1" dirty="0"/>
            </a:br>
            <a:r>
              <a:rPr lang="ru-RU" sz="2400" b="1" dirty="0"/>
              <a:t>Настольный театр</a:t>
            </a:r>
            <a:r>
              <a:rPr lang="ru-RU" sz="2800" b="1" dirty="0"/>
              <a:t> «Колобок»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2D8624-2D83-4800-8166-343E55D58F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47595"/>
            <a:ext cx="3381840" cy="39330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4A711F9-CEF5-4800-97B0-782F3E7B91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441" y="3380705"/>
            <a:ext cx="5040560" cy="321694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D243FA2-AB23-4DA5-8F1A-CF689CDD5B9F}"/>
              </a:ext>
            </a:extLst>
          </p:cNvPr>
          <p:cNvSpPr txBox="1"/>
          <p:nvPr/>
        </p:nvSpPr>
        <p:spPr>
          <a:xfrm>
            <a:off x="1404917" y="516070"/>
            <a:ext cx="691276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ru-RU" sz="1800" b="1" dirty="0"/>
            </a:br>
            <a:r>
              <a:rPr lang="ru-RU" b="1" dirty="0"/>
              <a:t>Инсценировка к сказке</a:t>
            </a:r>
            <a:r>
              <a:rPr lang="ru-RU" sz="2000" b="1" dirty="0"/>
              <a:t> «Колобок»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F27466-AC63-4790-81D0-B0B7260B6C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196" y="1772816"/>
            <a:ext cx="2841780" cy="37890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40CDD7-08CE-4CBE-B1F3-DE9B14C2DB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77072"/>
            <a:ext cx="3888432" cy="26192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B5D665-D9A3-4898-90FD-273AF78E69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301" y="1193178"/>
            <a:ext cx="3741878" cy="280640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F757DCB-47E9-434E-A88C-ECE53547029B}"/>
              </a:ext>
            </a:extLst>
          </p:cNvPr>
          <p:cNvSpPr txBox="1"/>
          <p:nvPr/>
        </p:nvSpPr>
        <p:spPr>
          <a:xfrm>
            <a:off x="611560" y="260648"/>
            <a:ext cx="8280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Художественно-эстетическое творчество </a:t>
            </a:r>
          </a:p>
          <a:p>
            <a:pPr algn="ctr"/>
            <a:r>
              <a:rPr lang="ru-RU" b="1" dirty="0"/>
              <a:t>Рисование «Катился колобок по дорожке»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B4F588-9E9F-4777-A5CD-94E0353267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67594"/>
            <a:ext cx="6030416" cy="452281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8284236-233A-46F7-AD0D-97079BE0777D}"/>
              </a:ext>
            </a:extLst>
          </p:cNvPr>
          <p:cNvSpPr txBox="1"/>
          <p:nvPr/>
        </p:nvSpPr>
        <p:spPr>
          <a:xfrm>
            <a:off x="2267744" y="260648"/>
            <a:ext cx="4590256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Игра-инсценировка к сказке</a:t>
            </a:r>
          </a:p>
          <a:p>
            <a:pPr algn="ctr"/>
            <a:r>
              <a:rPr lang="ru-RU" sz="2000" b="1" dirty="0"/>
              <a:t> «Три медведя» ( сюжет за столом)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9F512A-438F-4791-9092-C938726478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429000"/>
            <a:ext cx="3362576" cy="31683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3C589B2-5748-49FB-86C5-5BBF69350C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37" y="1196270"/>
            <a:ext cx="3362576" cy="252193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0E9505A-A9AC-41E3-BCB1-911D00E80F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017" y="1134914"/>
            <a:ext cx="3528392" cy="264629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7786688" cy="864394"/>
          </a:xfrm>
        </p:spPr>
        <p:txBody>
          <a:bodyPr/>
          <a:lstStyle/>
          <a:p>
            <a:r>
              <a:rPr lang="ru-RU" sz="3600" b="1" dirty="0"/>
              <a:t>Продуктивная деятельность  </a:t>
            </a:r>
            <a:br>
              <a:rPr lang="ru-RU" sz="3600" b="1" dirty="0"/>
            </a:br>
            <a:r>
              <a:rPr lang="ru-RU" sz="2800" b="1" dirty="0"/>
              <a:t>ФЭМП «Угости зайчиков морковкой»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AA2907-0330-4F50-A946-94F0E35B4F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390464"/>
            <a:ext cx="5436096" cy="407707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5D932AF-3AA9-424A-9E05-D2C79EE2873E}"/>
              </a:ext>
            </a:extLst>
          </p:cNvPr>
          <p:cNvSpPr txBox="1"/>
          <p:nvPr/>
        </p:nvSpPr>
        <p:spPr>
          <a:xfrm>
            <a:off x="1907704" y="404664"/>
            <a:ext cx="49502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ФЭМП «Сосчитай сказочных героев»</a:t>
            </a: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2217D8F-0764-4C27-982F-A191610E90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008112"/>
            <a:ext cx="4083918" cy="544522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000" b="1" dirty="0"/>
              <a:t>ФЭМП «Дорожка к </a:t>
            </a:r>
            <a:r>
              <a:rPr lang="ru-RU" sz="2000" b="1" dirty="0" err="1"/>
              <a:t>заюшкиной</a:t>
            </a:r>
            <a:r>
              <a:rPr lang="ru-RU" sz="2000" b="1" dirty="0"/>
              <a:t> избушке»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F7017E0-04AC-4F84-9F63-43B9EAE6CA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211309"/>
            <a:ext cx="4011910" cy="534921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ru-RU" sz="4000" i="1"/>
            </a:br>
            <a:br>
              <a:rPr lang="ru-RU" sz="4000" i="1"/>
            </a:br>
            <a:br>
              <a:rPr lang="ru-RU" sz="4000" i="1"/>
            </a:br>
            <a:br>
              <a:rPr lang="ru-RU" sz="4000" i="1"/>
            </a:br>
            <a:br>
              <a:rPr lang="ru-RU" sz="4000" i="1"/>
            </a:br>
            <a:br>
              <a:rPr lang="ru-RU" sz="4000" i="1"/>
            </a:br>
            <a:br>
              <a:rPr lang="ru-RU" sz="4000" i="1"/>
            </a:br>
            <a:br>
              <a:rPr lang="ru-RU" sz="4000" i="1"/>
            </a:br>
            <a:r>
              <a:rPr lang="ru-RU" sz="4000" i="1"/>
              <a:t>«</a:t>
            </a:r>
            <a:r>
              <a:rPr lang="ru-RU" sz="4000" b="1" i="1"/>
              <a:t>Сказка</a:t>
            </a:r>
            <a:r>
              <a:rPr lang="ru-RU" sz="4000" i="1"/>
              <a:t> - это то золото, что блестит огоньком в детских глазках»</a:t>
            </a:r>
            <a:br>
              <a:rPr lang="ru-RU" sz="4000" i="1">
                <a:latin typeface="Arial" charset="0"/>
              </a:rPr>
            </a:br>
            <a:r>
              <a:rPr lang="ru-RU" sz="4000"/>
              <a:t>Андерсен Ганс Христиан</a:t>
            </a:r>
            <a:endParaRPr lang="uk-UA" sz="4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B1672C-18A9-471E-B35B-0D4E9EAA200F}"/>
              </a:ext>
            </a:extLst>
          </p:cNvPr>
          <p:cNvSpPr txBox="1"/>
          <p:nvPr/>
        </p:nvSpPr>
        <p:spPr>
          <a:xfrm>
            <a:off x="1979712" y="260648"/>
            <a:ext cx="4878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Конструирование «Строим теремок»</a:t>
            </a: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8C2B63-35D9-43F8-A456-1FC5CFAF3A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217" y="2088232"/>
            <a:ext cx="3381840" cy="450912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ADA167-641C-4661-B43B-310D2649DF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836712"/>
            <a:ext cx="3500375" cy="466716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62DC1E4-D531-403F-8B1C-427FC475C985}"/>
              </a:ext>
            </a:extLst>
          </p:cNvPr>
          <p:cNvSpPr txBox="1"/>
          <p:nvPr/>
        </p:nvSpPr>
        <p:spPr>
          <a:xfrm>
            <a:off x="539552" y="332656"/>
            <a:ext cx="8136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Ознакомление с художественной литературой </a:t>
            </a:r>
          </a:p>
          <a:p>
            <a:pPr algn="ctr"/>
            <a:r>
              <a:rPr lang="ru-RU" sz="1800" b="1" dirty="0"/>
              <a:t> «</a:t>
            </a:r>
            <a:r>
              <a:rPr lang="ru-RU" b="1" dirty="0"/>
              <a:t>Русские народные сказки</a:t>
            </a:r>
            <a:r>
              <a:rPr lang="ru-RU" sz="1800" b="1" dirty="0"/>
              <a:t>»</a:t>
            </a:r>
            <a:endParaRPr lang="ru-RU" sz="1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D8EC56-27B4-4A2D-81FE-CDF4380829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167" y="1283747"/>
            <a:ext cx="2965744" cy="19531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B9AFA2E-0191-4326-A278-04B9B9CDF2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55208"/>
            <a:ext cx="2316436" cy="315877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0FB08C-DD2C-49BA-87B5-586B3BB859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107" y="3621099"/>
            <a:ext cx="2361055" cy="302699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C9FA64E-C200-42F7-B570-E07020777E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73840"/>
            <a:ext cx="1828800" cy="24384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40A27FE-976B-4825-9B87-6FC91A28E9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9" y="3690122"/>
            <a:ext cx="3096344" cy="315877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829BD76-0C05-4DFB-97FD-9FA140AD8AD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00" y="679796"/>
            <a:ext cx="2197092" cy="302699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>
          <a:xfrm>
            <a:off x="484130" y="476672"/>
            <a:ext cx="8229600" cy="1282154"/>
          </a:xfrm>
        </p:spPr>
        <p:txBody>
          <a:bodyPr/>
          <a:lstStyle/>
          <a:p>
            <a:r>
              <a:rPr lang="ru-RU" sz="3600" b="1" dirty="0"/>
              <a:t>Дидактические игры </a:t>
            </a:r>
            <a:br>
              <a:rPr lang="ru-RU" sz="3600" b="1" dirty="0"/>
            </a:br>
            <a:br>
              <a:rPr lang="ru-RU" sz="3600" b="1" dirty="0"/>
            </a:br>
            <a:r>
              <a:rPr lang="ru-RU" sz="2400" b="1" dirty="0"/>
              <a:t>«Назови сказку»                                   «Назови героев сказки»</a:t>
            </a:r>
            <a:br>
              <a:rPr lang="ru-RU" sz="2400" dirty="0"/>
            </a:br>
            <a:endParaRPr lang="ru-RU" sz="2400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02EF07-1CF8-4D03-991B-121B3B3C94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962" y="1758826"/>
            <a:ext cx="3826768" cy="463914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33B6DE-E385-473D-9A0A-14060E8D29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1" y="1758826"/>
            <a:ext cx="3597864" cy="479715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487F688-D687-48AA-B0D8-4A1D0FFAE500}"/>
              </a:ext>
            </a:extLst>
          </p:cNvPr>
          <p:cNvSpPr txBox="1"/>
          <p:nvPr/>
        </p:nvSpPr>
        <p:spPr>
          <a:xfrm>
            <a:off x="395536" y="31297"/>
            <a:ext cx="826266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Д/И «Собери сказку (разрезные картинки)</a:t>
            </a:r>
            <a:r>
              <a:rPr lang="ru-RU" sz="1800" b="1" dirty="0"/>
              <a:t>»</a:t>
            </a:r>
            <a:br>
              <a:rPr lang="ru-RU" sz="1800" dirty="0"/>
            </a:br>
            <a:endParaRPr lang="ru-RU" sz="1800" dirty="0"/>
          </a:p>
          <a:p>
            <a:endParaRPr lang="ru-RU" dirty="0"/>
          </a:p>
          <a:p>
            <a:endParaRPr lang="ru-RU" sz="1800" dirty="0"/>
          </a:p>
          <a:p>
            <a:endParaRPr lang="ru-RU" dirty="0"/>
          </a:p>
          <a:p>
            <a:endParaRPr lang="ru-RU" sz="1800" dirty="0"/>
          </a:p>
          <a:p>
            <a:endParaRPr lang="ru-RU" dirty="0"/>
          </a:p>
          <a:p>
            <a:endParaRPr lang="ru-RU" sz="1800" dirty="0"/>
          </a:p>
          <a:p>
            <a:endParaRPr lang="ru-RU" dirty="0"/>
          </a:p>
          <a:p>
            <a:endParaRPr lang="ru-RU" sz="1800" dirty="0"/>
          </a:p>
          <a:p>
            <a:endParaRPr lang="ru-RU" dirty="0"/>
          </a:p>
          <a:p>
            <a:endParaRPr lang="ru-RU" sz="1800" dirty="0"/>
          </a:p>
          <a:p>
            <a:r>
              <a:rPr lang="ru-RU" sz="1800" b="1" dirty="0"/>
              <a:t>«Кто в домике живёт?»</a:t>
            </a:r>
            <a:endParaRPr lang="ru-RU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27C0F8-68F4-4E7C-8EA5-760DE069B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18891"/>
            <a:ext cx="3207269" cy="240545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AB4C25F-F264-437A-B4FB-1AD4EDC72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946" y="618891"/>
            <a:ext cx="2124611" cy="283281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50A9AC3-9C74-4C66-9BCD-6C1FA2CE6C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055" y="3284984"/>
            <a:ext cx="2960295" cy="3541719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B4C17D-F515-4C3B-BF62-73E84EC22603}"/>
              </a:ext>
            </a:extLst>
          </p:cNvPr>
          <p:cNvSpPr txBox="1"/>
          <p:nvPr/>
        </p:nvSpPr>
        <p:spPr>
          <a:xfrm>
            <a:off x="2699792" y="188641"/>
            <a:ext cx="44462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Пальчиковая игра «Репка» </a:t>
            </a:r>
            <a:endParaRPr lang="ru-RU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8BB5D9-C0B2-4B23-BD8C-E406CF9089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0" y="764704"/>
            <a:ext cx="4239599" cy="317969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8E5E90-C927-425F-9EF2-D479EDF360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440" y="3489660"/>
            <a:ext cx="4239599" cy="317969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ru-RU" sz="3200" b="1" dirty="0"/>
              <a:t>Инсценировка к сказке «Репка» </a:t>
            </a:r>
            <a:br>
              <a:rPr lang="ru-RU" sz="3200" dirty="0"/>
            </a:br>
            <a:endParaRPr lang="ru-RU" sz="3200" b="1" dirty="0"/>
          </a:p>
        </p:txBody>
      </p:sp>
      <p:sp>
        <p:nvSpPr>
          <p:cNvPr id="40962" name="Rectangle 3"/>
          <p:cNvSpPr>
            <a:spLocks noGrp="1"/>
          </p:cNvSpPr>
          <p:nvPr>
            <p:ph type="body" idx="4294967295"/>
          </p:nvPr>
        </p:nvSpPr>
        <p:spPr>
          <a:xfrm>
            <a:off x="387986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Мышка за Жучку,</a:t>
            </a:r>
          </a:p>
          <a:p>
            <a:pPr marL="0" indent="0">
              <a:buNone/>
            </a:pPr>
            <a:r>
              <a:rPr lang="ru-RU" sz="2400" dirty="0"/>
              <a:t>Жучка за кошку,</a:t>
            </a:r>
          </a:p>
          <a:p>
            <a:pPr marL="0" indent="0">
              <a:buNone/>
            </a:pPr>
            <a:r>
              <a:rPr lang="ru-RU" sz="2400" dirty="0"/>
              <a:t>Кошка за внучку,</a:t>
            </a:r>
          </a:p>
          <a:p>
            <a:pPr marL="0" indent="0">
              <a:buNone/>
            </a:pPr>
            <a:r>
              <a:rPr lang="ru-RU" sz="2400" dirty="0"/>
              <a:t>Внучка за бабку, </a:t>
            </a:r>
          </a:p>
          <a:p>
            <a:pPr marL="0" indent="0">
              <a:buNone/>
            </a:pPr>
            <a:r>
              <a:rPr lang="ru-RU" sz="2400" dirty="0"/>
              <a:t>Бабка за дедку, </a:t>
            </a:r>
          </a:p>
          <a:p>
            <a:pPr marL="0" indent="0">
              <a:buNone/>
            </a:pPr>
            <a:r>
              <a:rPr lang="ru-RU" sz="2400" dirty="0"/>
              <a:t>Дедка за репку,</a:t>
            </a:r>
          </a:p>
          <a:p>
            <a:pPr marL="0" indent="0">
              <a:buNone/>
            </a:pPr>
            <a:r>
              <a:rPr lang="ru-RU" sz="2400" dirty="0"/>
              <a:t>Тянут-потянут, и вытянули!!!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22F4E9-7F01-45B0-ADF4-497B1ED22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1" y="1495326"/>
            <a:ext cx="4752528" cy="517403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1CAFFC8-ED0B-43FD-8693-E79D86A69381}"/>
              </a:ext>
            </a:extLst>
          </p:cNvPr>
          <p:cNvSpPr txBox="1"/>
          <p:nvPr/>
        </p:nvSpPr>
        <p:spPr>
          <a:xfrm>
            <a:off x="395536" y="332656"/>
            <a:ext cx="8424936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ЗАКЛЮЧИТЕЛЬНЫЙ ЭТАП</a:t>
            </a:r>
          </a:p>
          <a:p>
            <a:pPr algn="ctr"/>
            <a:r>
              <a:rPr lang="ru-RU" sz="2400" b="1" dirty="0"/>
              <a:t>Работа с родителями</a:t>
            </a:r>
          </a:p>
          <a:p>
            <a:pPr algn="ctr"/>
            <a:endParaRPr lang="ru-RU" sz="2400" b="1" dirty="0"/>
          </a:p>
          <a:p>
            <a:pPr algn="just"/>
            <a:r>
              <a:rPr lang="ru-RU" sz="2000" b="1" dirty="0"/>
              <a:t>Выставка книг «Моя любимая книга»       «Мы рисуем сказку»</a:t>
            </a: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589F48-062F-4378-BD7D-E5DC4A4479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61" y="2276871"/>
            <a:ext cx="3522825" cy="371296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238DA8-5A33-4893-AB2E-6943CD6FA9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2169552"/>
            <a:ext cx="4212468" cy="3552667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2205038"/>
            <a:ext cx="8218487" cy="11080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6600"/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algn="ctr" eaLnBrk="1" hangingPunct="1"/>
            <a:endParaRPr lang="ru-RU" sz="3600"/>
          </a:p>
          <a:p>
            <a:pPr algn="ctr" eaLnBrk="1" hangingPunct="1">
              <a:buFont typeface="Arial" charset="0"/>
              <a:buNone/>
            </a:pPr>
            <a:endParaRPr lang="ru-RU" sz="4000"/>
          </a:p>
        </p:txBody>
      </p:sp>
      <p:sp>
        <p:nvSpPr>
          <p:cNvPr id="7170" name="AutoShape 3"/>
          <p:cNvSpPr>
            <a:spLocks noChangeArrowheads="1"/>
          </p:cNvSpPr>
          <p:nvPr/>
        </p:nvSpPr>
        <p:spPr bwMode="auto">
          <a:xfrm>
            <a:off x="1042988" y="2708275"/>
            <a:ext cx="6286500" cy="936625"/>
          </a:xfrm>
          <a:prstGeom prst="roundRect">
            <a:avLst>
              <a:gd name="adj" fmla="val 194"/>
            </a:avLst>
          </a:prstGeom>
          <a:solidFill>
            <a:srgbClr val="9966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90000" tIns="60840" rIns="90000" bIns="45000" anchor="ctr" anchorCtr="1"/>
          <a:lstStyle/>
          <a:p>
            <a:pPr algn="ctr" defTabSz="449263"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Срок реализации: краткосрочный (31.03.22-8.04.22)</a:t>
            </a:r>
          </a:p>
        </p:txBody>
      </p:sp>
      <p:sp>
        <p:nvSpPr>
          <p:cNvPr id="7171" name="AutoShape 4"/>
          <p:cNvSpPr>
            <a:spLocks noChangeArrowheads="1"/>
          </p:cNvSpPr>
          <p:nvPr/>
        </p:nvSpPr>
        <p:spPr bwMode="auto">
          <a:xfrm>
            <a:off x="1331913" y="4437063"/>
            <a:ext cx="6303962" cy="893762"/>
          </a:xfrm>
          <a:prstGeom prst="roundRect">
            <a:avLst>
              <a:gd name="adj" fmla="val 176"/>
            </a:avLst>
          </a:prstGeom>
          <a:solidFill>
            <a:srgbClr val="CCFF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90000" tIns="60840" rIns="90000" bIns="45000" anchor="ctr" anchorCtr="1"/>
          <a:lstStyle/>
          <a:p>
            <a:pPr algn="ctr" defTabSz="449263"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Участники: воспитатели, родители, дети</a:t>
            </a:r>
          </a:p>
        </p:txBody>
      </p:sp>
      <p:sp>
        <p:nvSpPr>
          <p:cNvPr id="7172" name="AutoShape 1"/>
          <p:cNvSpPr>
            <a:spLocks noChangeArrowheads="1"/>
          </p:cNvSpPr>
          <p:nvPr/>
        </p:nvSpPr>
        <p:spPr bwMode="auto">
          <a:xfrm>
            <a:off x="1042988" y="1341438"/>
            <a:ext cx="6550025" cy="809625"/>
          </a:xfrm>
          <a:prstGeom prst="roundRect">
            <a:avLst>
              <a:gd name="adj" fmla="val 194"/>
            </a:avLst>
          </a:prstGeom>
          <a:solidFill>
            <a:srgbClr val="E6E6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90000" tIns="60840" rIns="90000" bIns="45000" anchor="ctr" anchorCtr="1"/>
          <a:lstStyle/>
          <a:p>
            <a:pPr algn="ctr" defTabSz="449263"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Тип проекта :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  <a:ea typeface="SimSun" pitchFamily="2" charset="-122"/>
              </a:rPr>
              <a:t>познавательный</a:t>
            </a:r>
            <a:r>
              <a:rPr lang="ru-RU" b="1" dirty="0">
                <a:latin typeface="Georgia" pitchFamily="18" charset="0"/>
              </a:rPr>
              <a:t>, творческий.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dirty="0"/>
              <a:t>Цель:</a:t>
            </a:r>
          </a:p>
          <a:p>
            <a:pPr algn="ctr">
              <a:buNone/>
            </a:pPr>
            <a:r>
              <a:rPr lang="ru-RU" b="1" dirty="0"/>
              <a:t>развитие творческой личности детей, знакомство с жанровыми особенностями, структурой, видами, сюжетами сказок, развитие интереса к литературе, театрализованной деятельности, </a:t>
            </a: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 детей интерес к чтению сказок.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buFont typeface="Arial" charset="0"/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476250"/>
            <a:ext cx="8229600" cy="590507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/>
              <a:t>Задачи: </a:t>
            </a:r>
          </a:p>
          <a:p>
            <a:r>
              <a:rPr lang="ru-RU" sz="2800" b="1" dirty="0"/>
              <a:t> </a:t>
            </a:r>
            <a:r>
              <a:rPr lang="ru-RU" sz="2000" b="1" dirty="0"/>
              <a:t>закрепить знание содержания сказок; </a:t>
            </a:r>
          </a:p>
          <a:p>
            <a:r>
              <a:rPr lang="ru-RU" sz="2000" b="1" dirty="0"/>
              <a:t>сформировать желание быть похожими на положительных героев;</a:t>
            </a:r>
          </a:p>
          <a:p>
            <a:r>
              <a:rPr lang="ru-RU" sz="2000" b="1" dirty="0"/>
              <a:t>развивать  умения передавать образ сказочного героя речью, движениями, жестами, мимикой;</a:t>
            </a:r>
          </a:p>
          <a:p>
            <a:r>
              <a:rPr lang="ru-RU" sz="2000" b="1" dirty="0"/>
              <a:t>воспитывать интерес к сказкам; </a:t>
            </a: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/>
              <a:t>прививать детям правила безопасного поведения на примере сказок;</a:t>
            </a: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асширять представление детей о многообразии сказок;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родолжать закреплять знание содержания сказок,     название сказок и героев.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ормировать понятие о добре и зле, подводить детей к пониманию делать добро - это хорошо.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азвивать традиции чтения в семье.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600" dirty="0"/>
          </a:p>
          <a:p>
            <a:endParaRPr lang="ru-RU" sz="2800" b="1" dirty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47625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 проекта :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Народные сказки учат доброму отношению к людям. Герои спешат на помощь тому, кто оказался в беде. В народных сказках всегда побеждает добро. Форма изложения доступна и понятна детям, они сопереживают героям, учатся понимать что хорошо и что плохо. У детей появляются определенные знания и новое эмоциональное отношение ко всему, происходящему вокруг. Приобщение детей к чтению сказок помогает им овладеть речью, познавать мир, воспитывает интерес к художественному слову и способствует накоплению литературного багажа.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buFont typeface="Arial" charset="0"/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b="1" dirty="0"/>
              <a:t>ПОДГОТОВИТЕЛЬНЫЙ ЭТАП</a:t>
            </a:r>
          </a:p>
        </p:txBody>
      </p:sp>
      <p:sp>
        <p:nvSpPr>
          <p:cNvPr id="12290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990600"/>
            <a:ext cx="82296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/>
              <a:t>Подбор сказок для детей</a:t>
            </a:r>
          </a:p>
          <a:p>
            <a:pPr>
              <a:buFont typeface="Arial" charset="0"/>
              <a:buNone/>
            </a:pPr>
            <a:r>
              <a:rPr lang="ru-RU" sz="4000" b="1"/>
              <a:t>Сказка «Колобок»</a:t>
            </a:r>
          </a:p>
          <a:p>
            <a:endParaRPr lang="ru-RU" sz="4000"/>
          </a:p>
        </p:txBody>
      </p:sp>
      <p:pic>
        <p:nvPicPr>
          <p:cNvPr id="12291" name="Picture 5" descr="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133600"/>
            <a:ext cx="58166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4000" b="1"/>
              <a:t>Сказка «Репка»</a:t>
            </a:r>
          </a:p>
        </p:txBody>
      </p:sp>
      <p:pic>
        <p:nvPicPr>
          <p:cNvPr id="13314" name="Picture 4" descr="0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125538"/>
            <a:ext cx="6789738" cy="45259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/>
              <a:t>Сказка «</a:t>
            </a:r>
            <a:r>
              <a:rPr lang="ru-RU" sz="4000" b="1"/>
              <a:t>Теремок</a:t>
            </a:r>
            <a:r>
              <a:rPr lang="ru-RU" sz="3600" b="1"/>
              <a:t>»</a:t>
            </a:r>
          </a:p>
        </p:txBody>
      </p:sp>
      <p:pic>
        <p:nvPicPr>
          <p:cNvPr id="14338" name="Picture 4" descr="0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1628775"/>
            <a:ext cx="6789738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493</Words>
  <Application>Microsoft Office PowerPoint</Application>
  <PresentationFormat>Экран (4:3)</PresentationFormat>
  <Paragraphs>76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Georgia</vt:lpstr>
      <vt:lpstr>Times New Roman</vt:lpstr>
      <vt:lpstr>Тема Office</vt:lpstr>
      <vt:lpstr>Муниципальное автономное дошкольное образовательное учреждение МАДОУ «Детский сад №266»</vt:lpstr>
      <vt:lpstr>        «Сказка - это то золото, что блестит огоньком в детских глазках» Андерсен Ганс Христиан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ПОДГОТОВИТЕЛЬНЫЙ ЭТАП</vt:lpstr>
      <vt:lpstr>Сказка «Репка»</vt:lpstr>
      <vt:lpstr>Сказка «Теремок»</vt:lpstr>
      <vt:lpstr>Сказка «Три медведя»</vt:lpstr>
      <vt:lpstr>Мягкие кубики с русскими народными сказками</vt:lpstr>
      <vt:lpstr>Наборы кукол «Би-Ба-Бо»</vt:lpstr>
      <vt:lpstr>ОСНОВНОЙ ЭТАП Практический Настольный театр «Колобок»</vt:lpstr>
      <vt:lpstr>Презентация PowerPoint</vt:lpstr>
      <vt:lpstr>Презентация PowerPoint</vt:lpstr>
      <vt:lpstr>Презентация PowerPoint</vt:lpstr>
      <vt:lpstr>Продуктивная деятельность   ФЭМП «Угости зайчиков морковкой»</vt:lpstr>
      <vt:lpstr>Презентация PowerPoint</vt:lpstr>
      <vt:lpstr>ФЭМП «Дорожка к заюшкиной избушке»</vt:lpstr>
      <vt:lpstr>Презентация PowerPoint</vt:lpstr>
      <vt:lpstr>Презентация PowerPoint</vt:lpstr>
      <vt:lpstr>Дидактические игры   «Назови сказку»                                   «Назови героев сказки» </vt:lpstr>
      <vt:lpstr>Презентация PowerPoint</vt:lpstr>
      <vt:lpstr>Презентация PowerPoint</vt:lpstr>
      <vt:lpstr>Инсценировка к сказке «Репка»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Lidia</dc:creator>
  <cp:lastModifiedBy>Олег</cp:lastModifiedBy>
  <cp:revision>53</cp:revision>
  <dcterms:created xsi:type="dcterms:W3CDTF">2014-08-06T17:34:00Z</dcterms:created>
  <dcterms:modified xsi:type="dcterms:W3CDTF">2022-04-11T13:35:02Z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1187659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