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798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558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5732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015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3241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643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159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6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102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7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324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338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790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097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58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904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A702C-DEE7-4FDA-B2CD-100C26128D8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68497F4-A729-489F-B3C8-FAF0AAA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9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645459"/>
            <a:ext cx="7766936" cy="4096870"/>
          </a:xfrm>
          <a:ln w="762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ru-RU" b="1" dirty="0" smtClean="0"/>
              <a:t>«</a:t>
            </a:r>
            <a:r>
              <a:rPr lang="ru-RU" b="1" dirty="0"/>
              <a:t>Психологически безопасная образовательная среда в ДОО»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930588"/>
            <a:ext cx="7766936" cy="12102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педагог-психолог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МБДОУ «ЦРР-д/с №188»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Купченко В.А.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7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2"/>
          <p:cNvPicPr>
            <a:picLocks noGrp="1"/>
          </p:cNvPicPr>
          <p:nvPr>
            <p:ph idx="4294967295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79929" y="1501121"/>
            <a:ext cx="3355975" cy="3286125"/>
          </a:xfrm>
          <a:prstGeom prst="rect">
            <a:avLst/>
          </a:prstGeom>
          <a:ln>
            <a:noFill/>
            <a:prstDash/>
          </a:ln>
        </p:spPr>
      </p:pic>
      <p:sp>
        <p:nvSpPr>
          <p:cNvPr id="5" name="Прямоугольник 4"/>
          <p:cNvSpPr/>
          <p:nvPr/>
        </p:nvSpPr>
        <p:spPr>
          <a:xfrm>
            <a:off x="4365812" y="1945340"/>
            <a:ext cx="5629835" cy="2157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50"/>
              </a:lnSpc>
              <a:spcAft>
                <a:spcPts val="750"/>
              </a:spcAft>
            </a:pPr>
            <a:r>
              <a:rPr lang="ru-RU" sz="2000" kern="150" dirty="0">
                <a:solidFill>
                  <a:srgbClr val="000000"/>
                </a:solidFill>
                <a:latin typeface="+mj-lt"/>
                <a:ea typeface="NSimSun" panose="02010609030101010101" pitchFamily="49" charset="-122"/>
                <a:cs typeface="Arial" panose="020B0604020202020204" pitchFamily="34" charset="0"/>
              </a:rPr>
              <a:t>Ухаживать за детьми, создавать условия для их развития, укреплять и сохранять здоровье — главные задачи воспитателя ДОО. При этом не менее важно учитывать настроение, интересы, мнение каждого воспитанника, чтобы дети чувствовали себя в группе уверенно и комфортно.</a:t>
            </a:r>
            <a:endParaRPr lang="ru-RU" sz="2000" kern="150" dirty="0">
              <a:effectLst/>
              <a:latin typeface="+mj-lt"/>
              <a:ea typeface="NSimSun" panose="0201060903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860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cap="all" dirty="0"/>
              <a:t>ЧТО ПОМОГАЕТ РАЗВИВАТЬ У ДЕТЕЙ ПСИХОЛОГИЧЕСКИ БЕЗОПАСНАЯ ОБРАЗОВАТЕЛЬНАЯ СРЕДА?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Познавательные и психические процессы (память, внимание, восприятие, воображение).</a:t>
            </a:r>
          </a:p>
          <a:p>
            <a:pPr lvl="0"/>
            <a:r>
              <a:rPr lang="ru-RU" dirty="0"/>
              <a:t>Интеллектуальную сферу: мыслительные умения и различные виды мышления.</a:t>
            </a:r>
          </a:p>
          <a:p>
            <a:pPr lvl="0"/>
            <a:r>
              <a:rPr lang="ru-RU" dirty="0"/>
              <a:t>Коммуникативные умения, необходимые для успешного и конструктивного общения со сверстниками и взрослыми.</a:t>
            </a:r>
          </a:p>
          <a:p>
            <a:pPr lvl="0"/>
            <a:r>
              <a:rPr lang="ru-RU" dirty="0"/>
              <a:t>Эмоциональную сферу: умения понимать свои и чужие эмоции, адекватно проявлять и воспринимать эмоциональные состояния.</a:t>
            </a:r>
          </a:p>
          <a:p>
            <a:pPr lvl="0"/>
            <a:r>
              <a:rPr lang="ru-RU" dirty="0"/>
              <a:t>Волевую сферу: произвольность и </a:t>
            </a:r>
            <a:r>
              <a:rPr lang="ru-RU" dirty="0" err="1"/>
              <a:t>саморегуляцию</a:t>
            </a:r>
            <a:r>
              <a:rPr lang="ru-RU" dirty="0"/>
              <a:t>, необходимые для выполнения заданий и дальнейшего обучения в школе.</a:t>
            </a:r>
          </a:p>
          <a:p>
            <a:pPr lvl="0"/>
            <a:r>
              <a:rPr lang="ru-RU" dirty="0"/>
              <a:t>Личностную сферу: уверенность в своих силах и адекватную самооценку.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681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48814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Теория потребностей человека –</a:t>
            </a:r>
            <a:br>
              <a:rPr lang="ru-RU" dirty="0"/>
            </a:br>
            <a:r>
              <a:rPr lang="ru-RU" dirty="0"/>
              <a:t>пирамида потребностей человека </a:t>
            </a:r>
            <a:br>
              <a:rPr lang="ru-RU" dirty="0"/>
            </a:br>
            <a:r>
              <a:rPr lang="ru-RU" dirty="0"/>
              <a:t>по Абрахаму </a:t>
            </a:r>
            <a:r>
              <a:rPr lang="ru-RU" dirty="0" err="1"/>
              <a:t>Маслоу</a:t>
            </a:r>
            <a:endParaRPr lang="ru-RU" dirty="0"/>
          </a:p>
        </p:txBody>
      </p:sp>
      <p:pic>
        <p:nvPicPr>
          <p:cNvPr id="1026" name="Picture 2" descr="https://a.d-cd.net/bba3bf6s-1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853" y="2160588"/>
            <a:ext cx="6900332" cy="4240212"/>
          </a:xfrm>
          <a:prstGeom prst="rect">
            <a:avLst/>
          </a:prstGeom>
          <a:noFill/>
          <a:ln w="762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96470" y="690282"/>
            <a:ext cx="7969623" cy="535174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B0F0"/>
                </a:solidFill>
              </a:rPr>
              <a:t>Образовательная среда</a:t>
            </a:r>
            <a:r>
              <a:rPr lang="ru-RU" dirty="0"/>
              <a:t> – психолого-педагогическая реальность, содержащая специально организованные условия для формирования личности.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F0"/>
                </a:solidFill>
              </a:rPr>
              <a:t>Основное требование к образовательной среде</a:t>
            </a:r>
            <a:r>
              <a:rPr lang="ru-RU" b="1" dirty="0"/>
              <a:t> </a:t>
            </a:r>
            <a:r>
              <a:rPr lang="ru-RU" dirty="0"/>
              <a:t>– создание необходимых условий для психологической безопасности каждого субъекта педагогического процесса, то есть, способствование его психологическому благополучию и личностному развитию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0" name="Picture 2" descr="https://ds-aksai.rnd.prosadiki.ru/media/2018/07/26/1226229826/image_image_2593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"/>
          <a:stretch/>
        </p:blipFill>
        <p:spPr bwMode="auto">
          <a:xfrm>
            <a:off x="1497107" y="3155388"/>
            <a:ext cx="6562164" cy="318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654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5836"/>
            <a:ext cx="8596668" cy="98611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Источники угроз психологической безопасности личности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71600"/>
            <a:ext cx="10125137" cy="51636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Основные источники угроз психологической безопасности личности можно условно разделить на две группы: </a:t>
            </a:r>
            <a:r>
              <a:rPr lang="ru-RU" dirty="0" smtClean="0"/>
              <a:t>внешние </a:t>
            </a:r>
            <a:r>
              <a:rPr lang="ru-RU" dirty="0"/>
              <a:t>и внутренние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К </a:t>
            </a:r>
            <a:r>
              <a:rPr lang="ru-RU" b="1" dirty="0">
                <a:solidFill>
                  <a:srgbClr val="00B0F0"/>
                </a:solidFill>
              </a:rPr>
              <a:t>внешним источникам</a:t>
            </a:r>
            <a:r>
              <a:rPr lang="ru-RU" b="1" dirty="0"/>
              <a:t> </a:t>
            </a:r>
            <a:r>
              <a:rPr lang="ru-RU" dirty="0"/>
              <a:t>угроз психологической безопасности ребенка следует отнести:</a:t>
            </a:r>
          </a:p>
          <a:p>
            <a:pPr marL="0" indent="0">
              <a:buNone/>
            </a:pPr>
            <a:r>
              <a:rPr lang="ru-RU" dirty="0"/>
              <a:t>1. Манипулирование </a:t>
            </a:r>
            <a:r>
              <a:rPr lang="ru-RU" dirty="0" smtClean="0"/>
              <a:t>детьми</a:t>
            </a:r>
            <a:r>
              <a:rPr lang="ru-RU" dirty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2. Индивидуально-личностные особенности </a:t>
            </a:r>
            <a:r>
              <a:rPr lang="ru-RU" dirty="0" smtClean="0"/>
              <a:t>персонала.</a:t>
            </a:r>
          </a:p>
          <a:p>
            <a:pPr marL="0" indent="0">
              <a:buNone/>
            </a:pPr>
            <a:r>
              <a:rPr lang="ru-RU" dirty="0"/>
              <a:t>3. Межличностные отношения детей в </a:t>
            </a:r>
            <a:r>
              <a:rPr lang="ru-RU" dirty="0" smtClean="0"/>
              <a:t>группе.</a:t>
            </a:r>
          </a:p>
          <a:p>
            <a:pPr marL="0" indent="0">
              <a:buNone/>
            </a:pPr>
            <a:r>
              <a:rPr lang="ru-RU" dirty="0" smtClean="0"/>
              <a:t>4. Враждебность </a:t>
            </a:r>
            <a:r>
              <a:rPr lang="ru-RU" dirty="0"/>
              <a:t>окружающей ребенка </a:t>
            </a:r>
            <a:r>
              <a:rPr lang="ru-RU" dirty="0" smtClean="0"/>
              <a:t>среды.</a:t>
            </a:r>
          </a:p>
          <a:p>
            <a:pPr marL="0" indent="0">
              <a:buNone/>
            </a:pPr>
            <a:r>
              <a:rPr lang="ru-RU" dirty="0"/>
              <a:t>5. Интеллектуально-физические и </a:t>
            </a:r>
            <a:r>
              <a:rPr lang="ru-RU" dirty="0" err="1"/>
              <a:t>психо</a:t>
            </a:r>
            <a:r>
              <a:rPr lang="ru-RU" dirty="0"/>
              <a:t>-эмоциональные </a:t>
            </a:r>
            <a:r>
              <a:rPr lang="ru-RU" dirty="0" smtClean="0"/>
              <a:t>перегрузки.</a:t>
            </a:r>
          </a:p>
          <a:p>
            <a:pPr marL="0" indent="0">
              <a:buNone/>
            </a:pPr>
            <a:r>
              <a:rPr lang="ru-RU" dirty="0"/>
              <a:t>6. Неправильная организация </a:t>
            </a:r>
            <a:r>
              <a:rPr lang="ru-RU" dirty="0" smtClean="0"/>
              <a:t>общения.</a:t>
            </a:r>
          </a:p>
          <a:p>
            <a:pPr marL="0" indent="0">
              <a:buNone/>
            </a:pPr>
            <a:r>
              <a:rPr lang="ru-RU" dirty="0"/>
              <a:t>7. Отсутствие понятных ребенку правил, регулирующих его поведение в детском обществе.</a:t>
            </a:r>
          </a:p>
          <a:p>
            <a:pPr marL="0" indent="0">
              <a:buNone/>
            </a:pPr>
            <a:r>
              <a:rPr lang="ru-RU" dirty="0"/>
              <a:t>8. Несоблюдение гигиенических </a:t>
            </a:r>
            <a:r>
              <a:rPr lang="ru-RU" dirty="0" smtClean="0"/>
              <a:t>требований.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9</a:t>
            </a:r>
            <a:r>
              <a:rPr lang="ru-RU" dirty="0"/>
              <a:t>. Недооценка значения закаливания, сокращение длительности пребывания ребенка на свежем </a:t>
            </a:r>
            <a:r>
              <a:rPr lang="ru-RU" dirty="0" smtClean="0"/>
              <a:t>воздухе.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10. Нерациональность и скудость питания, его </a:t>
            </a:r>
            <a:r>
              <a:rPr lang="ru-RU" dirty="0" smtClean="0"/>
              <a:t>однообразие </a:t>
            </a:r>
            <a:r>
              <a:rPr lang="ru-RU" dirty="0"/>
              <a:t>и плохая организация.</a:t>
            </a:r>
          </a:p>
          <a:p>
            <a:pPr marL="0" indent="0">
              <a:buNone/>
            </a:pPr>
            <a:r>
              <a:rPr lang="ru-RU" dirty="0"/>
              <a:t>11. Невнимание к ребенку со стороны родителей, </a:t>
            </a:r>
            <a:r>
              <a:rPr lang="ru-RU" dirty="0" smtClean="0"/>
              <a:t>асоциальная </a:t>
            </a:r>
            <a:r>
              <a:rPr lang="ru-RU" dirty="0"/>
              <a:t>семейная </a:t>
            </a:r>
            <a:r>
              <a:rPr lang="ru-RU" dirty="0" smtClean="0"/>
              <a:t>микросреда</a:t>
            </a:r>
            <a:r>
              <a:rPr lang="ru-RU" dirty="0"/>
              <a:t> </a:t>
            </a:r>
            <a:r>
              <a:rPr lang="ru-RU" dirty="0" smtClean="0"/>
              <a:t>и др.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1831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45459" y="654424"/>
            <a:ext cx="8588188" cy="5710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00B0F0"/>
                </a:solidFill>
              </a:rPr>
              <a:t>Внутренними источниками</a:t>
            </a:r>
            <a:r>
              <a:rPr lang="ru-RU" dirty="0"/>
              <a:t> угроз психологической безопасности ребенка могут быть:</a:t>
            </a:r>
          </a:p>
          <a:p>
            <a:pPr marL="0" indent="0">
              <a:buNone/>
            </a:pPr>
            <a:r>
              <a:rPr lang="ru-RU" dirty="0" smtClean="0"/>
              <a:t>1. Сформировавшиеся </a:t>
            </a:r>
            <a:r>
              <a:rPr lang="ru-RU" dirty="0"/>
              <a:t>в результате неправильного воспитания в семье </a:t>
            </a:r>
            <a:r>
              <a:rPr lang="ru-RU" i="1" dirty="0"/>
              <a:t>привычки негативного поведения. 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2</a:t>
            </a:r>
            <a:r>
              <a:rPr lang="ru-RU" i="1" dirty="0"/>
              <a:t>. Осознание ребенком на фоне других детей своей </a:t>
            </a:r>
            <a:r>
              <a:rPr lang="ru-RU" i="1" dirty="0" err="1"/>
              <a:t>неуспешности</a:t>
            </a:r>
            <a:r>
              <a:rPr lang="ru-RU" i="1" dirty="0"/>
              <a:t>. </a:t>
            </a:r>
            <a:endParaRPr lang="ru-RU" i="1" dirty="0" smtClean="0"/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 </a:t>
            </a:r>
            <a:r>
              <a:rPr lang="ru-RU" i="1" dirty="0"/>
              <a:t>Отсутствие автономности. 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4. </a:t>
            </a:r>
            <a:r>
              <a:rPr lang="ru-RU" i="1" dirty="0"/>
              <a:t>Индивидуально-личностные особенности </a:t>
            </a:r>
            <a:r>
              <a:rPr lang="ru-RU" dirty="0"/>
              <a:t>ребенка, например сформировавшиеся (не без помощи взрослых) боязливость или привычка постоянно быть в центре внимания.</a:t>
            </a:r>
          </a:p>
          <a:p>
            <a:pPr marL="0" indent="0">
              <a:buNone/>
            </a:pPr>
            <a:r>
              <a:rPr lang="ru-RU" dirty="0"/>
              <a:t>5. </a:t>
            </a:r>
            <a:r>
              <a:rPr lang="ru-RU" i="1" dirty="0"/>
              <a:t>Патология физического развития, </a:t>
            </a:r>
            <a:r>
              <a:rPr lang="ru-RU" dirty="0"/>
              <a:t>например нарушение зрения, слуха и т. п.</a:t>
            </a:r>
          </a:p>
          <a:p>
            <a:pPr marL="0" indent="0">
              <a:buNone/>
            </a:pPr>
            <a:r>
              <a:rPr lang="ru-RU" i="1" dirty="0"/>
              <a:t>Общим же источником угроз психологической безопасности ребенка является информация, которая неадекватно отражает окружающий его мир, т. е. вводит его в заблуждение, в мир </a:t>
            </a:r>
            <a:r>
              <a:rPr lang="ru-RU" i="1" dirty="0" smtClean="0"/>
              <a:t>иллюзий.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123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564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Признаки стрессового состояния</a:t>
            </a:r>
            <a:r>
              <a:rPr lang="ru-RU" sz="2700" dirty="0"/>
              <a:t> ребенка при нарушении его психологической безопасности могут проявляться:</a:t>
            </a:r>
            <a:br>
              <a:rPr lang="ru-RU" sz="27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66047"/>
            <a:ext cx="8596668" cy="461682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</a:t>
            </a:r>
            <a:r>
              <a:rPr lang="ru-RU" dirty="0"/>
              <a:t>трудностях засыпания и беспокойном сне;</a:t>
            </a:r>
          </a:p>
          <a:p>
            <a:r>
              <a:rPr lang="ru-RU" dirty="0" smtClean="0"/>
              <a:t>в </a:t>
            </a:r>
            <a:r>
              <a:rPr lang="ru-RU" dirty="0"/>
              <a:t>беспричинной обидчивости, </a:t>
            </a:r>
            <a:r>
              <a:rPr lang="ru-RU" dirty="0" smtClean="0"/>
              <a:t>плаксивости, </a:t>
            </a:r>
            <a:r>
              <a:rPr lang="ru-RU" dirty="0"/>
              <a:t>повышенной агрессивности;</a:t>
            </a:r>
          </a:p>
          <a:p>
            <a:r>
              <a:rPr lang="ru-RU" dirty="0" smtClean="0"/>
              <a:t>в </a:t>
            </a:r>
            <a:r>
              <a:rPr lang="ru-RU" dirty="0"/>
              <a:t>рассеянности, невнимательности;</a:t>
            </a:r>
          </a:p>
          <a:p>
            <a:r>
              <a:rPr lang="ru-RU" dirty="0" smtClean="0"/>
              <a:t>в </a:t>
            </a:r>
            <a:r>
              <a:rPr lang="ru-RU" dirty="0"/>
              <a:t>беспокойстве и непоседливости;</a:t>
            </a:r>
          </a:p>
          <a:p>
            <a:r>
              <a:rPr lang="ru-RU" dirty="0" smtClean="0"/>
              <a:t>в </a:t>
            </a:r>
            <a:r>
              <a:rPr lang="ru-RU" dirty="0"/>
              <a:t>отсутствии уверенности в себе, которая выражается в том, что ребенок все чаще ищет одобрения у взрослых, буквально жмется к ним;</a:t>
            </a:r>
          </a:p>
          <a:p>
            <a:r>
              <a:rPr lang="ru-RU" dirty="0" smtClean="0"/>
              <a:t>в </a:t>
            </a:r>
            <a:r>
              <a:rPr lang="ru-RU" dirty="0"/>
              <a:t>том, что он постоянно сосет соску, палец или жует что-нибудь, слишком жадно без разбора ест, заглатывая при этом пищу (иногда, наоборот, отмечается стойкое нарушение аппетита);</a:t>
            </a:r>
          </a:p>
          <a:p>
            <a:r>
              <a:rPr lang="ru-RU" dirty="0" smtClean="0"/>
              <a:t>в </a:t>
            </a:r>
            <a:r>
              <a:rPr lang="ru-RU" dirty="0"/>
              <a:t>боязни контактов, стремлении к уединению, в отказе участвовать в играх </a:t>
            </a:r>
            <a:r>
              <a:rPr lang="ru-RU" dirty="0" smtClean="0"/>
              <a:t>сверстников;</a:t>
            </a:r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игре с половыми органами;</a:t>
            </a:r>
          </a:p>
          <a:p>
            <a:r>
              <a:rPr lang="ru-RU" dirty="0" smtClean="0"/>
              <a:t>в </a:t>
            </a:r>
            <a:r>
              <a:rPr lang="ru-RU" dirty="0"/>
              <a:t>подергивании плеч, качании головой, дрожании рук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повышенной тревожности;</a:t>
            </a:r>
          </a:p>
          <a:p>
            <a:r>
              <a:rPr lang="ru-RU" dirty="0" smtClean="0"/>
              <a:t>в </a:t>
            </a:r>
            <a:r>
              <a:rPr lang="ru-RU" dirty="0"/>
              <a:t>дневном и ночном недержании мочи, которых ранее не наблюдалось, и в некоторых других явлениях.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283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/>
              <a:t>Мероприятия по обеспечению </a:t>
            </a:r>
            <a:r>
              <a:rPr lang="ru-RU" sz="2400" b="1" dirty="0" smtClean="0"/>
              <a:t>психологической безопасности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личности </a:t>
            </a:r>
            <a:r>
              <a:rPr lang="ru-RU" sz="2400" b="1" dirty="0" smtClean="0"/>
              <a:t>ребенка </a:t>
            </a:r>
            <a:r>
              <a:rPr lang="ru-RU" sz="2400" b="1" dirty="0"/>
              <a:t>в детском саду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Комфортная для психологического состояния детей организация режимных моментов</a:t>
            </a:r>
          </a:p>
          <a:p>
            <a:r>
              <a:rPr lang="ru-RU" dirty="0" smtClean="0"/>
              <a:t> </a:t>
            </a:r>
            <a:r>
              <a:rPr lang="ru-RU" dirty="0"/>
              <a:t>Система профилактики психоэмоционального состояния детей средствами физического воспитания: водные процедуры, массаж, специальные оздоровительные игры, вызывающие положительные эмоции.</a:t>
            </a:r>
          </a:p>
          <a:p>
            <a:r>
              <a:rPr lang="ru-RU" dirty="0" smtClean="0"/>
              <a:t> </a:t>
            </a:r>
            <a:r>
              <a:rPr lang="ru-RU" dirty="0" err="1"/>
              <a:t>Арома</a:t>
            </a:r>
            <a:r>
              <a:rPr lang="ru-RU" dirty="0"/>
              <a:t>- и фитотерапия – путем подбора специальных растений и цветового решения интерьера, способствующих снятию напряжения.</a:t>
            </a:r>
          </a:p>
          <a:p>
            <a:r>
              <a:rPr lang="ru-RU" dirty="0" smtClean="0"/>
              <a:t>Работа </a:t>
            </a:r>
            <a:r>
              <a:rPr lang="ru-RU" dirty="0"/>
              <a:t>с природным материалом: глиной, песком, водой. Обычно это отвлекает детей от неприятных эмоций.</a:t>
            </a:r>
          </a:p>
          <a:p>
            <a:r>
              <a:rPr lang="ru-RU" dirty="0" smtClean="0"/>
              <a:t>Музыкальная </a:t>
            </a:r>
            <a:r>
              <a:rPr lang="ru-RU" dirty="0"/>
              <a:t>терапия – регулярно проводимые музыкальные паузы, игра на музыкальных инструментах.</a:t>
            </a:r>
          </a:p>
          <a:p>
            <a:r>
              <a:rPr lang="ru-RU" dirty="0" smtClean="0"/>
              <a:t> </a:t>
            </a:r>
            <a:r>
              <a:rPr lang="ru-RU" dirty="0"/>
              <a:t>Контроль и регулирование психоэмоциональных и физических нагрузок.</a:t>
            </a:r>
          </a:p>
          <a:p>
            <a:r>
              <a:rPr lang="ru-RU" dirty="0" smtClean="0"/>
              <a:t>Предоставление </a:t>
            </a:r>
            <a:r>
              <a:rPr lang="ru-RU" dirty="0"/>
              <a:t>ребенку максимально возможной в этом возрасте самостоятельности и свободы.</a:t>
            </a:r>
          </a:p>
          <a:p>
            <a:r>
              <a:rPr lang="ru-RU" dirty="0" smtClean="0"/>
              <a:t>Контроль </a:t>
            </a:r>
            <a:r>
              <a:rPr lang="ru-RU" dirty="0"/>
              <a:t>самочувствия и настроения ребенка, своевременная их коррекция.</a:t>
            </a:r>
          </a:p>
          <a:p>
            <a:r>
              <a:rPr lang="ru-RU" dirty="0" smtClean="0"/>
              <a:t>Создание </a:t>
            </a:r>
            <a:r>
              <a:rPr lang="ru-RU" dirty="0"/>
              <a:t>предметно-развивающей среды всего учреждения, расширение возможности контактов ребенка с другими детьми и взрослыми.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8349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192</TotalTime>
  <Words>317</Words>
  <Application>Microsoft Office PowerPoint</Application>
  <PresentationFormat>Широкоэкранный</PresentationFormat>
  <Paragraphs>61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NSimSun</vt:lpstr>
      <vt:lpstr>Arial</vt:lpstr>
      <vt:lpstr>Trebuchet MS</vt:lpstr>
      <vt:lpstr>Wingdings 3</vt:lpstr>
      <vt:lpstr>Аспект</vt:lpstr>
      <vt:lpstr>  «Психологически безопасная образовательная среда в ДОО» </vt:lpstr>
      <vt:lpstr>Презентация PowerPoint</vt:lpstr>
      <vt:lpstr>ЧТО ПОМОГАЕТ РАЗВИВАТЬ У ДЕТЕЙ ПСИХОЛОГИЧЕСКИ БЕЗОПАСНАЯ ОБРАЗОВАТЕЛЬНАЯ СРЕДА? </vt:lpstr>
      <vt:lpstr>Теория потребностей человека – пирамида потребностей человека  по Абрахаму Маслоу</vt:lpstr>
      <vt:lpstr>Презентация PowerPoint</vt:lpstr>
      <vt:lpstr>Источники угроз психологической безопасности личности </vt:lpstr>
      <vt:lpstr>Презентация PowerPoint</vt:lpstr>
      <vt:lpstr>Признаки стрессового состояния ребенка при нарушении его психологической безопасности могут проявляться:  </vt:lpstr>
      <vt:lpstr>Мероприятия по обеспечению психологической безопасности личности ребенка в детском саду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психологически безопасная образовательная среда в ДОУ?</dc:title>
  <dc:creator>Виктория</dc:creator>
  <cp:lastModifiedBy>Виктория</cp:lastModifiedBy>
  <cp:revision>11</cp:revision>
  <dcterms:created xsi:type="dcterms:W3CDTF">2022-02-15T16:35:16Z</dcterms:created>
  <dcterms:modified xsi:type="dcterms:W3CDTF">2022-03-27T14:02:26Z</dcterms:modified>
</cp:coreProperties>
</file>