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0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E52A0"/>
    <a:srgbClr val="2E2C2D"/>
    <a:srgbClr val="47627F"/>
    <a:srgbClr val="04105A"/>
    <a:srgbClr val="ED613E"/>
    <a:srgbClr val="BF3C48"/>
    <a:srgbClr val="856E45"/>
    <a:srgbClr val="6F267F"/>
    <a:srgbClr val="FECB00"/>
    <a:srgbClr val="729F1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6732" y="2249016"/>
            <a:ext cx="7171508" cy="238760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РАЗВИТИЕ</a:t>
            </a:r>
            <a:b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РЕЧЕВОГО </a:t>
            </a:r>
            <a:b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ДЫХАНИЯ</a:t>
            </a:r>
            <a:b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</a:br>
            <a:r>
              <a:rPr lang="ru-RU" sz="6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У ДОШКОЛЬНИКОВ</a:t>
            </a:r>
            <a:endParaRPr lang="en-US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4959" y="4989313"/>
            <a:ext cx="3317965" cy="1655762"/>
          </a:xfrm>
        </p:spPr>
        <p:txBody>
          <a:bodyPr/>
          <a:lstStyle/>
          <a:p>
            <a:r>
              <a:rPr lang="ru-RU" dirty="0" smtClean="0">
                <a:solidFill>
                  <a:srgbClr val="3E52A0"/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rgbClr val="3E52A0"/>
                </a:solidFill>
              </a:rPr>
              <a:t>Гарнатка А.А.</a:t>
            </a:r>
            <a:endParaRPr lang="en-US" dirty="0">
              <a:solidFill>
                <a:srgbClr val="3E52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1337" y="1517192"/>
            <a:ext cx="781158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Дыхание </a:t>
            </a:r>
            <a:r>
              <a:rPr lang="ru-RU" sz="3200" dirty="0" smtClean="0"/>
              <a:t>– это энергетическая основа звучащей речи. От развития речевого дыхания во многом зависит то, как будет говорить ребенок: правильность его звукопроизношения, способность поддерживать плавность, нормальную громкость и интонационную выразительность речи.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sent5.com/presentation/1/58943736_452646770.pdf-img/58943736_452646770.pdf-6.jpg"/>
          <p:cNvPicPr>
            <a:picLocks noChangeAspect="1" noChangeArrowheads="1"/>
          </p:cNvPicPr>
          <p:nvPr/>
        </p:nvPicPr>
        <p:blipFill>
          <a:blip r:embed="rId2" cstate="print"/>
          <a:srcRect t="16756" r="31344" b="8332"/>
          <a:stretch>
            <a:fillRect/>
          </a:stretch>
        </p:blipFill>
        <p:spPr bwMode="auto">
          <a:xfrm>
            <a:off x="979714" y="880337"/>
            <a:ext cx="7654835" cy="505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8091" y="182102"/>
            <a:ext cx="75633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Формирование речевого дыхания </a:t>
            </a:r>
            <a:r>
              <a:rPr lang="ru-RU" sz="3200" dirty="0" smtClean="0"/>
              <a:t>– это один из первых этапов коррекционной работы с малышом, имеющим какие-либо речевые нарушения. </a:t>
            </a:r>
          </a:p>
          <a:p>
            <a:pPr algn="ctr"/>
            <a:r>
              <a:rPr lang="ru-RU" sz="3200" b="1" dirty="0" smtClean="0"/>
              <a:t>Правильное речевое дыхание имеет следующие признаки:</a:t>
            </a:r>
          </a:p>
          <a:p>
            <a:r>
              <a:rPr lang="ru-RU" sz="3200" dirty="0" smtClean="0"/>
              <a:t>- Короткий вдох через нос;</a:t>
            </a:r>
          </a:p>
          <a:p>
            <a:r>
              <a:rPr lang="ru-RU" sz="3200" dirty="0" smtClean="0"/>
              <a:t>-  Плавный выдох, воздух выходит через рот;</a:t>
            </a:r>
          </a:p>
          <a:p>
            <a:r>
              <a:rPr lang="ru-RU" sz="3200" dirty="0" smtClean="0"/>
              <a:t>- Выдох осуществляется до конца;</a:t>
            </a:r>
          </a:p>
          <a:p>
            <a:pPr algn="ctr"/>
            <a:r>
              <a:rPr lang="ru-RU" sz="3200" i="1" dirty="0" smtClean="0"/>
              <a:t>После каждого выдоха должна быть небольшая пауза (2-3 секунды).</a:t>
            </a:r>
            <a:endParaRPr lang="ru-RU" sz="32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463" y="0"/>
            <a:ext cx="795528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Рекомендации по выполнению дыхательных упражнений</a:t>
            </a:r>
          </a:p>
          <a:p>
            <a:r>
              <a:rPr lang="ru-RU" sz="2400" dirty="0" smtClean="0"/>
              <a:t>- Занятия необходимо проводить в хорошо проветренном помещении;</a:t>
            </a:r>
          </a:p>
          <a:p>
            <a:r>
              <a:rPr lang="ru-RU" sz="2400" dirty="0" smtClean="0"/>
              <a:t>- Все упражнения стоит выполнять до еды;</a:t>
            </a:r>
          </a:p>
          <a:p>
            <a:r>
              <a:rPr lang="ru-RU" sz="2400" dirty="0" smtClean="0"/>
              <a:t> - Одежда не должна сковывать движения малыша;</a:t>
            </a:r>
          </a:p>
          <a:p>
            <a:r>
              <a:rPr lang="ru-RU" sz="2400" dirty="0" smtClean="0"/>
              <a:t>- Мышцы шеи, плеч, рук, груди и живота у ребенка должны быть расслаблены;</a:t>
            </a:r>
          </a:p>
          <a:p>
            <a:r>
              <a:rPr lang="ru-RU" sz="2400" dirty="0" smtClean="0"/>
              <a:t>- Вдох должен происходить через нос;</a:t>
            </a:r>
          </a:p>
          <a:p>
            <a:r>
              <a:rPr lang="ru-RU" sz="2400" dirty="0" smtClean="0"/>
              <a:t>-  Выдох должен быть длинным и плавным;</a:t>
            </a:r>
          </a:p>
          <a:p>
            <a:r>
              <a:rPr lang="ru-RU" sz="2400" dirty="0" smtClean="0"/>
              <a:t>Следите за тем, чтобы, выполняя дыхательные упражнения, ребенок не надувал щеки. Первое время можно придерживать их ладонями;</a:t>
            </a:r>
          </a:p>
          <a:p>
            <a:r>
              <a:rPr lang="ru-RU" sz="2400" i="1" dirty="0" smtClean="0"/>
              <a:t>Достаточно 3-5 повторений каждого упражнения, между которыми следует сделать 2-3 секундную паузу. Общая продолжительность дыхательной гимнастики не должна превышать 5 минут.</a:t>
            </a:r>
            <a:endParaRPr lang="ru-RU" sz="24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067" y="634895"/>
            <a:ext cx="7791297" cy="8962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+mn-lt"/>
              </a:rPr>
              <a:t>ЭТАПЫ  </a:t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РАЗВИТИЯ  РЕЧЕВОГО ДЫХАНИЯ</a:t>
            </a:r>
            <a:endParaRPr lang="en-US" b="1" dirty="0">
              <a:latin typeface="+mn-lt"/>
            </a:endParaRPr>
          </a:p>
        </p:txBody>
      </p:sp>
      <p:grpSp>
        <p:nvGrpSpPr>
          <p:cNvPr id="81" name="Group 2"/>
          <p:cNvGrpSpPr>
            <a:grpSpLocks/>
          </p:cNvGrpSpPr>
          <p:nvPr/>
        </p:nvGrpSpPr>
        <p:grpSpPr bwMode="auto">
          <a:xfrm>
            <a:off x="2344782" y="4459224"/>
            <a:ext cx="5105400" cy="609600"/>
            <a:chOff x="1248" y="1440"/>
            <a:chExt cx="3216" cy="384"/>
          </a:xfrm>
        </p:grpSpPr>
        <p:sp>
          <p:nvSpPr>
            <p:cNvPr id="82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4" name="Text Box 5"/>
            <p:cNvSpPr txBox="1">
              <a:spLocks noChangeArrowheads="1"/>
            </p:cNvSpPr>
            <p:nvPr/>
          </p:nvSpPr>
          <p:spPr bwMode="gray">
            <a:xfrm>
              <a:off x="1816" y="1533"/>
              <a:ext cx="174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/>
                <a:t>РЕЧЕВОЕ ДЫХАНИЕ</a:t>
              </a:r>
              <a:endParaRPr lang="ru-RU" sz="2400" dirty="0"/>
            </a:p>
          </p:txBody>
        </p:sp>
        <p:sp>
          <p:nvSpPr>
            <p:cNvPr id="85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6" name="Group 7"/>
          <p:cNvGrpSpPr>
            <a:grpSpLocks/>
          </p:cNvGrpSpPr>
          <p:nvPr/>
        </p:nvGrpSpPr>
        <p:grpSpPr bwMode="auto">
          <a:xfrm>
            <a:off x="2344782" y="1944624"/>
            <a:ext cx="5105400" cy="555625"/>
            <a:chOff x="1248" y="2030"/>
            <a:chExt cx="3216" cy="350"/>
          </a:xfrm>
        </p:grpSpPr>
        <p:sp>
          <p:nvSpPr>
            <p:cNvPr id="8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89" name="Text Box 10"/>
            <p:cNvSpPr txBox="1">
              <a:spLocks noChangeArrowheads="1"/>
            </p:cNvSpPr>
            <p:nvPr/>
          </p:nvSpPr>
          <p:spPr bwMode="gray">
            <a:xfrm>
              <a:off x="1919" y="2072"/>
              <a:ext cx="217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 smtClean="0"/>
                <a:t>НОСОВОЕ ДЫХАНИЕ</a:t>
              </a:r>
              <a:endParaRPr lang="en-US" sz="2400" b="1" dirty="0"/>
            </a:p>
          </p:txBody>
        </p:sp>
        <p:sp>
          <p:nvSpPr>
            <p:cNvPr id="9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91" name="Group 12"/>
          <p:cNvGrpSpPr>
            <a:grpSpLocks/>
          </p:cNvGrpSpPr>
          <p:nvPr/>
        </p:nvGrpSpPr>
        <p:grpSpPr bwMode="auto">
          <a:xfrm>
            <a:off x="2344782" y="2782824"/>
            <a:ext cx="5389563" cy="1266825"/>
            <a:chOff x="1248" y="2640"/>
            <a:chExt cx="3395" cy="798"/>
          </a:xfrm>
        </p:grpSpPr>
        <p:sp>
          <p:nvSpPr>
            <p:cNvPr id="9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4" name="Text Box 15"/>
            <p:cNvSpPr txBox="1">
              <a:spLocks noChangeArrowheads="1"/>
            </p:cNvSpPr>
            <p:nvPr/>
          </p:nvSpPr>
          <p:spPr bwMode="gray">
            <a:xfrm>
              <a:off x="1779" y="2682"/>
              <a:ext cx="2864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b="1" i="1" dirty="0" smtClean="0"/>
                <a:t> </a:t>
              </a:r>
              <a:r>
                <a:rPr lang="ru-RU" sz="2400" b="1" dirty="0" smtClean="0"/>
                <a:t>ДИАФРАГМАЛЬНОЕ ДЫХАНИЕ</a:t>
              </a:r>
              <a:endParaRPr lang="ru-RU" sz="2400" dirty="0" smtClean="0"/>
            </a:p>
            <a:p>
              <a:r>
                <a:rPr lang="ru-RU" sz="2400" dirty="0" smtClean="0"/>
                <a:t/>
              </a:r>
              <a:br>
                <a:rPr lang="ru-RU" sz="2400" dirty="0" smtClean="0"/>
              </a:br>
              <a:endParaRPr lang="en-US" sz="2400" dirty="0"/>
            </a:p>
          </p:txBody>
        </p:sp>
        <p:sp>
          <p:nvSpPr>
            <p:cNvPr id="9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6" name="Group 17"/>
          <p:cNvGrpSpPr>
            <a:grpSpLocks/>
          </p:cNvGrpSpPr>
          <p:nvPr/>
        </p:nvGrpSpPr>
        <p:grpSpPr bwMode="auto">
          <a:xfrm>
            <a:off x="2344782" y="3509678"/>
            <a:ext cx="10741025" cy="906562"/>
            <a:chOff x="1248" y="3230"/>
            <a:chExt cx="6766" cy="508"/>
          </a:xfrm>
        </p:grpSpPr>
        <p:sp>
          <p:nvSpPr>
            <p:cNvPr id="97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99" name="Text Box 20"/>
            <p:cNvSpPr txBox="1">
              <a:spLocks noChangeArrowheads="1"/>
            </p:cNvSpPr>
            <p:nvPr/>
          </p:nvSpPr>
          <p:spPr bwMode="gray">
            <a:xfrm>
              <a:off x="1762" y="3272"/>
              <a:ext cx="6252" cy="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b="1" i="1" dirty="0" smtClean="0"/>
                <a:t> </a:t>
              </a:r>
              <a:r>
                <a:rPr lang="ru-RU" sz="2400" b="1" dirty="0" smtClean="0"/>
                <a:t>Дыхательная гимнастика, </a:t>
              </a:r>
            </a:p>
            <a:p>
              <a:r>
                <a:rPr lang="ru-RU" sz="2400" b="1" dirty="0" smtClean="0"/>
                <a:t>разработанная А.Н. </a:t>
              </a:r>
              <a:r>
                <a:rPr lang="ru-RU" sz="2400" b="1" dirty="0" err="1" smtClean="0"/>
                <a:t>Стрельниковой</a:t>
              </a:r>
              <a:r>
                <a:rPr lang="ru-RU" sz="2400" b="1" dirty="0" smtClean="0"/>
                <a:t>.</a:t>
              </a:r>
              <a:endParaRPr lang="ru-RU" sz="2400" dirty="0"/>
            </a:p>
          </p:txBody>
        </p:sp>
        <p:sp>
          <p:nvSpPr>
            <p:cNvPr id="100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419166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193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РАЗВИТИЕ РЕЧЕВОГО  ДЫХАНИЯ У ДОШКОЛЬНИКОВ</vt:lpstr>
      <vt:lpstr>Слайд 2</vt:lpstr>
      <vt:lpstr>Слайд 3</vt:lpstr>
      <vt:lpstr>Слайд 4</vt:lpstr>
      <vt:lpstr>Слайд 5</vt:lpstr>
      <vt:lpstr>ЭТАПЫ   РАЗВИТИЯ  РЕЧЕВОГО ДЫХАНИЯ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Windows User</cp:lastModifiedBy>
  <cp:revision>31</cp:revision>
  <dcterms:created xsi:type="dcterms:W3CDTF">2018-09-04T12:10:47Z</dcterms:created>
  <dcterms:modified xsi:type="dcterms:W3CDTF">2021-10-20T11:24:36Z</dcterms:modified>
</cp:coreProperties>
</file>