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6" r:id="rId10"/>
    <p:sldId id="263" r:id="rId11"/>
    <p:sldId id="264" r:id="rId12"/>
    <p:sldId id="265" r:id="rId13"/>
    <p:sldId id="267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6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8836" y="1339273"/>
            <a:ext cx="8655167" cy="2170545"/>
          </a:xfrm>
        </p:spPr>
        <p:txBody>
          <a:bodyPr/>
          <a:lstStyle/>
          <a:p>
            <a:pPr algn="ctr"/>
            <a:r>
              <a:rPr lang="ru-RU" sz="8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  <a:endParaRPr lang="ru-RU" sz="8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воспитатель Анохина Л.А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69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33464"/>
            <a:ext cx="8596668" cy="1245140"/>
          </a:xfrm>
        </p:spPr>
        <p:txBody>
          <a:bodyPr>
            <a:normAutofit fontScale="90000"/>
          </a:bodyPr>
          <a:lstStyle/>
          <a:p>
            <a:r>
              <a:rPr lang="ru-RU" dirty="0"/>
              <a:t>Тематика самообразования </a:t>
            </a:r>
            <a:r>
              <a:rPr lang="ru-RU" dirty="0" smtClean="0"/>
              <a:t>(соответственно </a:t>
            </a:r>
            <a:r>
              <a:rPr lang="ru-RU" dirty="0"/>
              <a:t>опыту и педагогическому </a:t>
            </a:r>
            <a:r>
              <a:rPr lang="ru-RU" dirty="0" smtClean="0"/>
              <a:t>стажу)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6517" y="1400783"/>
            <a:ext cx="8596668" cy="5311302"/>
          </a:xfrm>
        </p:spPr>
        <p:txBody>
          <a:bodyPr>
            <a:normAutofit/>
          </a:bodyPr>
          <a:lstStyle/>
          <a:p>
            <a:pPr fontAlgn="base"/>
            <a:r>
              <a:rPr lang="ru-RU" sz="2000" b="1" i="1" u="sng" dirty="0"/>
              <a:t>Для молодых специалистов:</a:t>
            </a:r>
          </a:p>
          <a:p>
            <a:pPr fontAlgn="base">
              <a:buFont typeface="+mj-lt"/>
              <a:buAutoNum type="arabicPeriod"/>
            </a:pPr>
            <a:r>
              <a:rPr lang="ru-RU" sz="2000" dirty="0" smtClean="0"/>
              <a:t>Осознание </a:t>
            </a:r>
            <a:r>
              <a:rPr lang="ru-RU" sz="2000" dirty="0"/>
              <a:t>ценностей личностно-ориентированной модели воспитания, обучения и развития</a:t>
            </a:r>
            <a:r>
              <a:rPr lang="ru-RU" sz="2000" dirty="0" smtClean="0"/>
              <a:t>;</a:t>
            </a:r>
          </a:p>
          <a:p>
            <a:pPr fontAlgn="base">
              <a:buFont typeface="+mj-lt"/>
              <a:buAutoNum type="arabicPeriod"/>
            </a:pPr>
            <a:r>
              <a:rPr lang="ru-RU" sz="2000" dirty="0" smtClean="0"/>
              <a:t>Формирование </a:t>
            </a:r>
            <a:r>
              <a:rPr lang="ru-RU" sz="2000" dirty="0"/>
              <a:t>основ педагогического мастерства;</a:t>
            </a:r>
          </a:p>
          <a:p>
            <a:pPr fontAlgn="base">
              <a:buFont typeface="+mj-lt"/>
              <a:buAutoNum type="arabicPeriod"/>
            </a:pPr>
            <a:r>
              <a:rPr lang="ru-RU" sz="2000" dirty="0" smtClean="0"/>
              <a:t>Развитие </a:t>
            </a:r>
            <a:r>
              <a:rPr lang="ru-RU" sz="2000" dirty="0"/>
              <a:t>умений и конструктивных способностей</a:t>
            </a:r>
            <a:r>
              <a:rPr lang="ru-RU" sz="2000" dirty="0" smtClean="0"/>
              <a:t>.</a:t>
            </a:r>
            <a:endParaRPr lang="ru-RU" sz="2000" dirty="0"/>
          </a:p>
          <a:p>
            <a:pPr fontAlgn="base"/>
            <a:r>
              <a:rPr lang="ru-RU" sz="2000" b="1" i="1" u="sng" dirty="0"/>
              <a:t>Для воспитателей, работающих свыше 5 лет</a:t>
            </a:r>
            <a:r>
              <a:rPr lang="ru-RU" sz="2000" b="1" i="1" u="sng" dirty="0" smtClean="0"/>
              <a:t>:</a:t>
            </a:r>
          </a:p>
          <a:p>
            <a:pPr fontAlgn="base">
              <a:buFont typeface="+mj-lt"/>
              <a:buAutoNum type="arabicPeriod"/>
            </a:pPr>
            <a:r>
              <a:rPr lang="ru-RU" sz="2000" dirty="0" smtClean="0"/>
              <a:t>Овладение </a:t>
            </a:r>
            <a:r>
              <a:rPr lang="ru-RU" sz="2000" dirty="0"/>
              <a:t>способами проектирования </a:t>
            </a:r>
            <a:r>
              <a:rPr lang="ru-RU" sz="2000" dirty="0" err="1"/>
              <a:t>воспитательно</a:t>
            </a:r>
            <a:r>
              <a:rPr lang="ru-RU" sz="2000" dirty="0"/>
              <a:t>-образовательного процесса с целью повышения его эффективности и качества в условиях вариативного </a:t>
            </a:r>
            <a:r>
              <a:rPr lang="ru-RU" sz="2000" dirty="0" smtClean="0"/>
              <a:t>образования</a:t>
            </a:r>
          </a:p>
          <a:p>
            <a:pPr fontAlgn="base">
              <a:buFont typeface="+mj-lt"/>
              <a:buAutoNum type="arabicPeriod"/>
            </a:pPr>
            <a:r>
              <a:rPr lang="ru-RU" sz="2000" dirty="0" smtClean="0"/>
              <a:t>Формирование </a:t>
            </a:r>
            <a:r>
              <a:rPr lang="ru-RU" sz="2000" dirty="0"/>
              <a:t>умения анализировать научно-методическую литературу, применение полученных знаний на практике, активизация творческих способностей.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4546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1225" y="951345"/>
            <a:ext cx="8596668" cy="5495637"/>
          </a:xfrm>
        </p:spPr>
        <p:txBody>
          <a:bodyPr>
            <a:normAutofit/>
          </a:bodyPr>
          <a:lstStyle/>
          <a:p>
            <a:pPr fontAlgn="base"/>
            <a:r>
              <a:rPr lang="ru-RU" sz="2000" b="1" i="1" u="sng" dirty="0" smtClean="0">
                <a:solidFill>
                  <a:schemeClr val="tx1"/>
                </a:solidFill>
              </a:rPr>
              <a:t>Для опытных, творчески-работающих воспитателей:</a:t>
            </a:r>
          </a:p>
          <a:p>
            <a:pPr fontAlgn="base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Развитие </a:t>
            </a:r>
            <a:r>
              <a:rPr lang="ru-RU" sz="2000" dirty="0">
                <a:solidFill>
                  <a:schemeClr val="tx1"/>
                </a:solidFill>
              </a:rPr>
              <a:t>способностей к перепроектированию собственной деятельности в контексте тенденций развития психолого-педагогической науки и социального заказа </a:t>
            </a:r>
            <a:r>
              <a:rPr lang="ru-RU" sz="2000" dirty="0" smtClean="0">
                <a:solidFill>
                  <a:schemeClr val="tx1"/>
                </a:solidFill>
              </a:rPr>
              <a:t>общества;</a:t>
            </a:r>
            <a:endParaRPr lang="ru-RU" sz="2000" dirty="0">
              <a:solidFill>
                <a:schemeClr val="tx1"/>
              </a:solidFill>
            </a:endParaRPr>
          </a:p>
          <a:p>
            <a:pPr fontAlgn="base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Проявление </a:t>
            </a:r>
            <a:r>
              <a:rPr lang="ru-RU" sz="2000" dirty="0">
                <a:solidFill>
                  <a:schemeClr val="tx1"/>
                </a:solidFill>
              </a:rPr>
              <a:t>творческого потенциала педагога;</a:t>
            </a:r>
          </a:p>
          <a:p>
            <a:pPr fontAlgn="base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Пропаганда </a:t>
            </a:r>
            <a:r>
              <a:rPr lang="ru-RU" sz="2000" dirty="0">
                <a:solidFill>
                  <a:schemeClr val="tx1"/>
                </a:solidFill>
              </a:rPr>
              <a:t>своих достижений</a:t>
            </a:r>
            <a:r>
              <a:rPr lang="ru-RU" sz="2000" dirty="0" smtClean="0">
                <a:solidFill>
                  <a:schemeClr val="tx1"/>
                </a:solidFill>
              </a:rPr>
              <a:t>;</a:t>
            </a:r>
          </a:p>
          <a:p>
            <a:pPr fontAlgn="base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Развитие исследовательской деятельности.</a:t>
            </a:r>
          </a:p>
          <a:p>
            <a:pPr fontAlgn="base"/>
            <a:r>
              <a:rPr lang="ru-RU" sz="2000" b="1" i="1" u="sng" dirty="0" smtClean="0">
                <a:solidFill>
                  <a:schemeClr val="tx1"/>
                </a:solidFill>
              </a:rPr>
              <a:t>Для </a:t>
            </a:r>
            <a:r>
              <a:rPr lang="ru-RU" sz="2000" b="1" i="1" u="sng" dirty="0">
                <a:solidFill>
                  <a:schemeClr val="tx1"/>
                </a:solidFill>
              </a:rPr>
              <a:t>педагогов без специального образования:</a:t>
            </a:r>
          </a:p>
          <a:p>
            <a:pPr fontAlgn="base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Овладение </a:t>
            </a:r>
            <a:r>
              <a:rPr lang="ru-RU" sz="2000" dirty="0">
                <a:solidFill>
                  <a:schemeClr val="tx1"/>
                </a:solidFill>
              </a:rPr>
              <a:t>методикой работы с </a:t>
            </a:r>
            <a:r>
              <a:rPr lang="ru-RU" sz="2000" dirty="0" smtClean="0">
                <a:solidFill>
                  <a:schemeClr val="tx1"/>
                </a:solidFill>
              </a:rPr>
              <a:t>детьми;</a:t>
            </a:r>
          </a:p>
          <a:p>
            <a:pPr fontAlgn="base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Адаптация </a:t>
            </a:r>
            <a:r>
              <a:rPr lang="ru-RU" sz="2000" dirty="0">
                <a:solidFill>
                  <a:schemeClr val="tx1"/>
                </a:solidFill>
              </a:rPr>
              <a:t>к педагогической деятельности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22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69818"/>
          </a:xfrm>
        </p:spPr>
        <p:txBody>
          <a:bodyPr/>
          <a:lstStyle/>
          <a:p>
            <a:r>
              <a:rPr lang="ru-RU" dirty="0"/>
              <a:t>Задачи:(</a:t>
            </a:r>
            <a:r>
              <a:rPr lang="ru-RU" i="1" dirty="0"/>
              <a:t>образец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8145" y="1717964"/>
            <a:ext cx="8968509" cy="4876799"/>
          </a:xfrm>
        </p:spPr>
        <p:txBody>
          <a:bodyPr/>
          <a:lstStyle/>
          <a:p>
            <a:r>
              <a:rPr lang="ru-RU" sz="2000" i="1" dirty="0">
                <a:solidFill>
                  <a:schemeClr val="tx1"/>
                </a:solidFill>
              </a:rPr>
              <a:t>Повысить собственный уровень знаний путём… (изучения необходимой литературы, посещения МО, самообразования…</a:t>
            </a:r>
            <a:r>
              <a:rPr lang="ru-RU" sz="2000" dirty="0">
                <a:solidFill>
                  <a:schemeClr val="tx1"/>
                </a:solidFill>
              </a:rPr>
              <a:t>);</a:t>
            </a:r>
          </a:p>
          <a:p>
            <a:r>
              <a:rPr lang="ru-RU" sz="2000" i="1" dirty="0">
                <a:solidFill>
                  <a:schemeClr val="tx1"/>
                </a:solidFill>
              </a:rPr>
              <a:t>Разработать перспективный план работы с детьми</a:t>
            </a:r>
            <a:r>
              <a:rPr lang="ru-RU" sz="2000" dirty="0">
                <a:solidFill>
                  <a:schemeClr val="tx1"/>
                </a:solidFill>
              </a:rPr>
              <a:t>;</a:t>
            </a:r>
          </a:p>
          <a:p>
            <a:r>
              <a:rPr lang="ru-RU" sz="2000" i="1" dirty="0">
                <a:solidFill>
                  <a:schemeClr val="tx1"/>
                </a:solidFill>
              </a:rPr>
              <a:t>Подготовить диагностику на начало и конец учебного года</a:t>
            </a:r>
            <a:r>
              <a:rPr lang="ru-RU" sz="2000" dirty="0">
                <a:solidFill>
                  <a:schemeClr val="tx1"/>
                </a:solidFill>
              </a:rPr>
              <a:t>;</a:t>
            </a:r>
          </a:p>
          <a:p>
            <a:r>
              <a:rPr lang="ru-RU" sz="2000" i="1" dirty="0">
                <a:solidFill>
                  <a:schemeClr val="tx1"/>
                </a:solidFill>
              </a:rPr>
              <a:t>Оформить в группе центр активности (или мини-центр)</a:t>
            </a:r>
            <a:r>
              <a:rPr lang="ru-RU" sz="2000" dirty="0">
                <a:solidFill>
                  <a:schemeClr val="tx1"/>
                </a:solidFill>
              </a:rPr>
              <a:t>;</a:t>
            </a:r>
          </a:p>
          <a:p>
            <a:r>
              <a:rPr lang="ru-RU" sz="2000" i="1" dirty="0">
                <a:solidFill>
                  <a:schemeClr val="tx1"/>
                </a:solidFill>
              </a:rPr>
              <a:t>Подготовить (провести) консультацию для педагогов на тему</a:t>
            </a:r>
            <a:r>
              <a:rPr lang="ru-RU" sz="2000" dirty="0">
                <a:solidFill>
                  <a:schemeClr val="tx1"/>
                </a:solidFill>
              </a:rPr>
              <a:t>: … ; 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i="1" dirty="0" smtClean="0">
                <a:solidFill>
                  <a:schemeClr val="tx1"/>
                </a:solidFill>
              </a:rPr>
              <a:t>выступление </a:t>
            </a:r>
            <a:r>
              <a:rPr lang="ru-RU" sz="2000" i="1" dirty="0">
                <a:solidFill>
                  <a:schemeClr val="tx1"/>
                </a:solidFill>
              </a:rPr>
              <a:t>на педагогическом совете №… по теме:</a:t>
            </a:r>
            <a:r>
              <a:rPr lang="ru-RU" sz="2000" dirty="0">
                <a:solidFill>
                  <a:schemeClr val="tx1"/>
                </a:solidFill>
              </a:rPr>
              <a:t> …;</a:t>
            </a:r>
          </a:p>
          <a:p>
            <a:r>
              <a:rPr lang="ru-RU" sz="2000" i="1" dirty="0">
                <a:solidFill>
                  <a:schemeClr val="tx1"/>
                </a:solidFill>
              </a:rPr>
              <a:t>Подготовить (принять участие) в семинаре</a:t>
            </a:r>
            <a:r>
              <a:rPr lang="ru-RU" sz="2000" dirty="0">
                <a:solidFill>
                  <a:schemeClr val="tx1"/>
                </a:solidFill>
              </a:rPr>
              <a:t> … ;</a:t>
            </a:r>
          </a:p>
          <a:p>
            <a:r>
              <a:rPr lang="ru-RU" sz="2000" i="1" dirty="0">
                <a:solidFill>
                  <a:schemeClr val="tx1"/>
                </a:solidFill>
              </a:rPr>
              <a:t>Подготовить материал (провести) мастер-класс для педагогов по теме</a:t>
            </a:r>
            <a:r>
              <a:rPr lang="ru-RU" sz="2000" dirty="0">
                <a:solidFill>
                  <a:schemeClr val="tx1"/>
                </a:solidFill>
              </a:rPr>
              <a:t>: …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8628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>
                <a:latin typeface="var(--bs-font-sans-serif)"/>
              </a:rPr>
              <a:t>Алгоритм работы над темой </a:t>
            </a:r>
            <a:r>
              <a:rPr lang="ru-RU" sz="4400" dirty="0" smtClean="0">
                <a:latin typeface="var(--bs-font-sans-serif)"/>
              </a:rPr>
              <a:t>самообразования:</a:t>
            </a:r>
            <a:r>
              <a:rPr lang="ru-RU" sz="4400" dirty="0">
                <a:latin typeface="Arial" panose="020B0604020202020204" pitchFamily="34" charset="0"/>
              </a:rPr>
              <a:t/>
            </a:r>
            <a:br>
              <a:rPr lang="ru-RU" sz="4400" dirty="0">
                <a:latin typeface="Arial" panose="020B0604020202020204" pitchFamily="34" charset="0"/>
              </a:rPr>
            </a:b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9512" y="2121678"/>
            <a:ext cx="8596668" cy="388077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</a:rPr>
              <a:t>Подбор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</a:rPr>
              <a:t>темы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</a:rPr>
              <a:t>Определение целей  и задач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</a:rPr>
              <a:t>Дата начала работы над темой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</a:rPr>
              <a:t>Подбор видов деятельности в рамках работы над темой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</a:rPr>
              <a:t>Подбор источников самообразования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</a:rPr>
              <a:t>Результаты самообразования и их трансляция на уровне учреждения, районном, региональном и всероссийском уровнях.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954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007" y="258617"/>
            <a:ext cx="10110738" cy="1533237"/>
          </a:xfrm>
        </p:spPr>
        <p:txBody>
          <a:bodyPr>
            <a:normAutofit/>
          </a:bodyPr>
          <a:lstStyle/>
          <a:p>
            <a:r>
              <a:rPr lang="ru-RU" sz="4000" dirty="0"/>
              <a:t>Формы </a:t>
            </a:r>
            <a:r>
              <a:rPr lang="ru-RU" sz="4000" dirty="0" smtClean="0"/>
              <a:t>отчета по самообразованию: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8933" y="1219200"/>
            <a:ext cx="9244879" cy="5287622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Презентация проекта.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Выступления </a:t>
            </a: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педсоветах, методических часах по представлению опыта.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Открытые </a:t>
            </a: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просмотры.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Мастер </a:t>
            </a: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классы.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Участие </a:t>
            </a: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конкурсах «Воспитатель года», «Педагог-психолог года» и т.д.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Консультации </a:t>
            </a: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для педагогов по теме самообразования.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Внедрение </a:t>
            </a: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педагогический процесс проектов, рабочих учебных программ,  методических пособий.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Ознакомление </a:t>
            </a: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коллег с новинками методической литературы по теме самообразования (проблеме).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Выставки </a:t>
            </a: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работ воспитателей и детей по темам самообразования.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Определение </a:t>
            </a: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направления для дальнейшего самообразовани</a:t>
            </a:r>
            <a:r>
              <a:rPr lang="ru-RU" sz="2000" dirty="0">
                <a:solidFill>
                  <a:schemeClr val="tx1"/>
                </a:solidFill>
              </a:rPr>
              <a:t>я.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211072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255" y="138545"/>
            <a:ext cx="10141527" cy="1791855"/>
          </a:xfrm>
        </p:spPr>
        <p:txBody>
          <a:bodyPr>
            <a:normAutofit fontScale="90000"/>
          </a:bodyPr>
          <a:lstStyle/>
          <a:p>
            <a:r>
              <a:rPr lang="ru-RU" dirty="0"/>
              <a:t>Документацию по самообразованию необходимо оформить в папку-скоросшиватель </a:t>
            </a:r>
            <a:r>
              <a:rPr lang="ru-RU" dirty="0" smtClean="0"/>
              <a:t>определив: </a:t>
            </a:r>
            <a:r>
              <a:rPr lang="ru-RU" dirty="0"/>
              <a:t>следующие разделы: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4394193"/>
              </p:ext>
            </p:extLst>
          </p:nvPr>
        </p:nvGraphicFramePr>
        <p:xfrm>
          <a:off x="314036" y="1345982"/>
          <a:ext cx="9642763" cy="5119475"/>
        </p:xfrm>
        <a:graphic>
          <a:graphicData uri="http://schemas.openxmlformats.org/drawingml/2006/table">
            <a:tbl>
              <a:tblPr/>
              <a:tblGrid>
                <a:gridCol w="388191"/>
                <a:gridCol w="9254572"/>
              </a:tblGrid>
              <a:tr h="229282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0887" marR="30887" marT="20591" marB="205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Титульный лист.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титульном листе должно быть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: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а) Полное наименование учреждения (например, Муниципальное бюджетное дошкольное образовательное учреждение «Детский сад комбинированного вида № 5 «Колосок» г. Канск)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б) Материалы по самообразованию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Ф.И.О. воспитателя,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квалификационная категория</a:t>
                      </a:r>
                      <a:endParaRPr lang="ru-RU" sz="1600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в)Тема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: Развитие творческих способностей детей через различные формы изобразительной деятельности.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г) место разработки (например, г. Канск)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0887" marR="30887" marT="20591" marB="205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739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0887" marR="30887" marT="20591" marB="205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Содержание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0887" marR="30887" marT="20591" marB="205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89256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0887" marR="30887" marT="20591" marB="205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Далее указываются: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Тема.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Актуальность (Ответьте на вопрос: почему данную проблему нужно изучать сегодня, насколько она важна и значима для практики обучения, воспитания и развития обучающихся? 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Новизна 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может заключаться в новом решении вопросов, затрагивать региональные особенности).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Цель работы (это то, что необходимо получить или показать в результате работы).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Задачи работы (пути достижения поставленной цели; ответьте на вопрос, что нужно сделать, чтобы подтвердить предположение?).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Ожидаемые результаты.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0887" marR="30887" marT="20591" marB="205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0893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793291"/>
              </p:ext>
            </p:extLst>
          </p:nvPr>
        </p:nvGraphicFramePr>
        <p:xfrm>
          <a:off x="387927" y="277241"/>
          <a:ext cx="9107055" cy="3345312"/>
        </p:xfrm>
        <a:graphic>
          <a:graphicData uri="http://schemas.openxmlformats.org/drawingml/2006/table">
            <a:tbl>
              <a:tblPr/>
              <a:tblGrid>
                <a:gridCol w="502637"/>
                <a:gridCol w="8604418"/>
              </a:tblGrid>
              <a:tr h="26465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0887" marR="30887" marT="20591" marB="205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План работы (составляется на учебный год – Приложение № 2).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0887" marR="30887" marT="20591" marB="205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7594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0887" marR="30887" marT="20591" marB="205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Выход темы (представление практического применения)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Применение полученных знаний на практике воспитатель может представить такими способами: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485140" algn="just" fontAlgn="t">
                        <a:buFont typeface="Arial"/>
                        <a:buChar char="•"/>
                      </a:pP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провести открытое занятие (коллективный просмотр…);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485140" algn="just" fontAlgn="t">
                        <a:buFont typeface="Arial"/>
                        <a:buChar char="•"/>
                      </a:pP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подготовить (участвовать, провести) семинар;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485140" algn="just" fontAlgn="t">
                        <a:buFont typeface="Arial"/>
                        <a:buChar char="•"/>
                      </a:pP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провести мастер-класс для педагогов по указанной теме;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485140" algn="just" fontAlgn="t">
                        <a:buFont typeface="Arial"/>
                        <a:buChar char="•"/>
                      </a:pP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оформить папку-передвижку;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485140" algn="just" fontAlgn="t">
                        <a:buFont typeface="Arial"/>
                        <a:buChar char="•"/>
                      </a:pP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составить сборник консультаций для родителей;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485140" algn="just" fontAlgn="t">
                        <a:buFont typeface="Arial"/>
                        <a:buChar char="•"/>
                      </a:pP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составить отчёт о проделанной работе за учебный год.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0887" marR="30887" marT="20591" marB="205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8434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0887" marR="30887" marT="20591" marB="205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Список литературы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конце плана нужно указать литературные источники по стандартному библиографическому принципу: автор пособия, название, год издания, издательство — для каждого пункта в списке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</a:p>
                  </a:txBody>
                  <a:tcPr marL="30887" marR="30887" marT="20591" marB="2059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97163" y="3057237"/>
            <a:ext cx="99383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364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387337" y="3735546"/>
          <a:ext cx="5177364" cy="731520"/>
        </p:xfrm>
        <a:graphic>
          <a:graphicData uri="http://schemas.openxmlformats.org/drawingml/2006/table">
            <a:tbl>
              <a:tblPr/>
              <a:tblGrid>
                <a:gridCol w="360381"/>
                <a:gridCol w="1305163"/>
                <a:gridCol w="858204"/>
                <a:gridCol w="832231"/>
                <a:gridCol w="971838"/>
                <a:gridCol w="849547"/>
              </a:tblGrid>
              <a:tr h="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п/п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Форма работы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Содержание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Срок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Ответственный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Результат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base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352840"/>
              </p:ext>
            </p:extLst>
          </p:nvPr>
        </p:nvGraphicFramePr>
        <p:xfrm>
          <a:off x="443345" y="2429073"/>
          <a:ext cx="9236364" cy="4285766"/>
        </p:xfrm>
        <a:graphic>
          <a:graphicData uri="http://schemas.openxmlformats.org/drawingml/2006/table">
            <a:tbl>
              <a:tblPr/>
              <a:tblGrid>
                <a:gridCol w="1560946"/>
                <a:gridCol w="1570182"/>
                <a:gridCol w="1542472"/>
                <a:gridCol w="1625600"/>
                <a:gridCol w="1560476"/>
                <a:gridCol w="1376688"/>
              </a:tblGrid>
              <a:tr h="639022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Процесс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Цель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Связующее слово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Процесс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Средство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Место, группа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46744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Развитие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Формирование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Повышение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Систематизация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Активизация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Актуализация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Коррекция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Организация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Качества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Способности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Культура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Мотивация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Психические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процессы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Интерес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Потребность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Компетентность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+Конкретизация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Через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основе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Путём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 помощью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процессе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В, На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Как условие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Способ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Фактор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Механизм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Как условие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Способ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Фактор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Механизм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Внедрение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Использование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Применение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Апробация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Реализация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Роль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Влияние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Технология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Метод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Приём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Форма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Программа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Подход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Пособие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Система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ТСО, ИКТ,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Наглядный, дидактический материал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Конкретизация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Возраст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детей, вид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деятельности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06398" y="152445"/>
            <a:ext cx="8931566" cy="89255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Приложение 2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План работы на -------------- учебный год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974769"/>
              </p:ext>
            </p:extLst>
          </p:nvPr>
        </p:nvGraphicFramePr>
        <p:xfrm>
          <a:off x="406398" y="969817"/>
          <a:ext cx="9199418" cy="692729"/>
        </p:xfrm>
        <a:graphic>
          <a:graphicData uri="http://schemas.openxmlformats.org/drawingml/2006/table">
            <a:tbl>
              <a:tblPr/>
              <a:tblGrid>
                <a:gridCol w="594054"/>
                <a:gridCol w="2151439"/>
                <a:gridCol w="1414669"/>
                <a:gridCol w="1371855"/>
                <a:gridCol w="1601983"/>
                <a:gridCol w="2065418"/>
              </a:tblGrid>
              <a:tr h="69272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 п/п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Форма работы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Содержание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Срок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Ответственный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Результат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06398" y="1782741"/>
            <a:ext cx="9227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                                                        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Приложение 3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Опорная таблица формулирования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темы по самообразованию</a:t>
            </a:r>
          </a:p>
        </p:txBody>
      </p:sp>
    </p:spTree>
    <p:extLst>
      <p:ext uri="{BB962C8B-B14F-4D97-AF65-F5344CB8AC3E}">
        <p14:creationId xmlns:p14="http://schemas.microsoft.com/office/powerpoint/2010/main" val="2263642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8910" y="415636"/>
            <a:ext cx="80818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  <a:latin typeface="Arial" charset="0"/>
              </a:rPr>
              <a:t>Самообразование</a:t>
            </a:r>
            <a:r>
              <a:rPr lang="ru-RU" altLang="ru-RU" sz="2400" dirty="0">
                <a:solidFill>
                  <a:srgbClr val="000000"/>
                </a:solidFill>
                <a:latin typeface="Arial" charset="0"/>
              </a:rPr>
              <a:t> – это целенаправленная работа педагога по расширению и углублению своих теоретических знаний, совершенствованию имеющихся и приобретению новых профессиональных навыков и умений в свете современных требований педагогической и психологической наук. </a:t>
            </a:r>
          </a:p>
        </p:txBody>
      </p:sp>
      <p:pic>
        <p:nvPicPr>
          <p:cNvPr id="1026" name="Picture 2" descr="https://fs.znanio.ru/8c0997/cb/eb/378897bd5c93f037b7bed13c3e3f133ec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037" y="3148833"/>
            <a:ext cx="6742545" cy="378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878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026" y="671210"/>
            <a:ext cx="857586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212529"/>
                </a:solidFill>
                <a:latin typeface="Arial" panose="020B0604020202020204" pitchFamily="34" charset="0"/>
              </a:rPr>
              <a:t> 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В начале учебного года каждый педагог разрабатывает индивидуальный план </a:t>
            </a:r>
            <a:r>
              <a:rPr lang="ru-RU" sz="2400" dirty="0">
                <a:latin typeface="Arial" panose="020B0604020202020204" pitchFamily="34" charset="0"/>
                <a:cs typeface="Arial" pitchFamily="34" charset="0"/>
              </a:rPr>
              <a:t>работы на учебный год </a:t>
            </a:r>
            <a:r>
              <a:rPr lang="ru-RU" sz="2400" dirty="0" smtClean="0">
                <a:latin typeface="Arial" panose="020B0604020202020204" pitchFamily="34" charset="0"/>
                <a:cs typeface="Arial" pitchFamily="34" charset="0"/>
              </a:rPr>
              <a:t>в </a:t>
            </a:r>
            <a:r>
              <a:rPr lang="ru-RU" sz="2400" dirty="0">
                <a:latin typeface="Arial" panose="020B0604020202020204" pitchFamily="34" charset="0"/>
                <a:cs typeface="Arial" pitchFamily="34" charset="0"/>
              </a:rPr>
              <a:t>соответствии с выбранной темой самообразования и </a:t>
            </a:r>
            <a:r>
              <a:rPr lang="ru-RU" sz="2400" dirty="0" smtClean="0">
                <a:latin typeface="Arial" panose="020B0604020202020204" pitchFamily="34" charset="0"/>
                <a:cs typeface="Arial" pitchFamily="34" charset="0"/>
              </a:rPr>
              <a:t>годовым </a:t>
            </a:r>
            <a:r>
              <a:rPr lang="ru-RU" sz="2400" dirty="0">
                <a:latin typeface="Arial" panose="020B0604020202020204" pitchFamily="34" charset="0"/>
                <a:cs typeface="Arial" pitchFamily="34" charset="0"/>
              </a:rPr>
              <a:t>планом работы </a:t>
            </a:r>
            <a:r>
              <a:rPr lang="ru-RU" sz="2400" dirty="0" smtClean="0">
                <a:latin typeface="Arial" panose="020B0604020202020204" pitchFamily="34" charset="0"/>
                <a:cs typeface="Arial" pitchFamily="34" charset="0"/>
              </a:rPr>
              <a:t>ДОУ.</a:t>
            </a:r>
            <a:r>
              <a:rPr lang="ru-RU" sz="2400" dirty="0"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Продолжительность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работы по теме самообразования может быть учебный год или достаточно длительный период – 2 – 3 года. Совместно со старшим воспитателем выбираются формы отчёта  по данной теме. В течение года педагоги фиксируют свою работу по самообразованию в тетрадь по самообразованию (или печатные листы фиксации проведённых мероприятий…).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       В течение учебного года педагоги ДОУ, следуя своему плану самообразования, ведут работу по выбранной </a:t>
            </a:r>
            <a:r>
              <a:rPr lang="ru-RU" sz="2400" dirty="0" smtClean="0">
                <a:latin typeface="Arial" panose="020B0604020202020204" pitchFamily="34" charset="0"/>
                <a:cs typeface="Arial" pitchFamily="34" charset="0"/>
              </a:rPr>
              <a:t>теме.</a:t>
            </a:r>
            <a:endParaRPr lang="ru-RU" sz="2400" b="0" i="0" dirty="0">
              <a:effectLst/>
              <a:latin typeface="Arial" panose="020B0604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132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83127"/>
            <a:ext cx="8596668" cy="1440873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Основные направления в системе самообразования: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366983"/>
            <a:ext cx="10009140" cy="5491018"/>
          </a:xfrm>
        </p:spPr>
        <p:txBody>
          <a:bodyPr>
            <a:noAutofit/>
          </a:bodyPr>
          <a:lstStyle/>
          <a:p>
            <a:pPr fontAlgn="base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Ознакомление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 новыми нормативными документами по вопросам дошкольного воспитания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fontAlgn="base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Изучение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учебной и научно-методической литературы;</a:t>
            </a:r>
          </a:p>
          <a:p>
            <a:pPr fontAlgn="base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Ознакомление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 новыми достижениями педагогики, детской психологии, анатомии, физиологии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fontAlgn="base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Изучение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новых программ и педагогических технологий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fontAlgn="base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Ознакомление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 передовой практикой дошкольных учреждений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fontAlgn="base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Повышение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общекультурного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уровня;</a:t>
            </a:r>
          </a:p>
          <a:p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акопление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опыта проведения научно-методической и опытно экспериментальной работы;</a:t>
            </a:r>
          </a:p>
          <a:p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еализация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технологий ФГОС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ДО;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нализ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возрастных особенностей группы;</a:t>
            </a:r>
          </a:p>
          <a:p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рганизация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учебно-воспитательного процесса с учётом развития технологий и актуальных требований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общества;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азвитие 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дошкольном образовательном учреждении инновационных процессов;</a:t>
            </a:r>
            <a:b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9481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15636"/>
            <a:ext cx="8596668" cy="1514764"/>
          </a:xfrm>
        </p:spPr>
        <p:txBody>
          <a:bodyPr>
            <a:noAutofit/>
          </a:bodyPr>
          <a:lstStyle/>
          <a:p>
            <a:r>
              <a:rPr lang="ru-RU" sz="4400" dirty="0" smtClean="0"/>
              <a:t>Методические рекомендации по самообразованию: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30401"/>
            <a:ext cx="9334884" cy="505229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Изучать </a:t>
            </a:r>
            <a:r>
              <a:rPr lang="ru-RU" sz="2000" dirty="0">
                <a:solidFill>
                  <a:schemeClr val="tx1"/>
                </a:solidFill>
              </a:rPr>
              <a:t>специализирован­ную профессиональную литера­туру предпочтительно поэтапно по различным </a:t>
            </a:r>
            <a:r>
              <a:rPr lang="ru-RU" sz="2000" dirty="0" smtClean="0">
                <a:solidFill>
                  <a:schemeClr val="tx1"/>
                </a:solidFill>
              </a:rPr>
              <a:t>направлениям;</a:t>
            </a:r>
          </a:p>
          <a:p>
            <a:r>
              <a:rPr lang="ru-RU" sz="2000" dirty="0">
                <a:solidFill>
                  <a:schemeClr val="tx1"/>
                </a:solidFill>
              </a:rPr>
              <a:t>Анализируя прочитанное, нужно сравнить его с ранее изученным материалом, вы­явить сходство и различие </a:t>
            </a:r>
            <a:r>
              <a:rPr lang="ru-RU" sz="2000" dirty="0" smtClean="0">
                <a:solidFill>
                  <a:schemeClr val="tx1"/>
                </a:solidFill>
              </a:rPr>
              <a:t>си­стем;</a:t>
            </a:r>
          </a:p>
          <a:p>
            <a:r>
              <a:rPr lang="ru-RU" sz="2000" dirty="0">
                <a:solidFill>
                  <a:schemeClr val="tx1"/>
                </a:solidFill>
              </a:rPr>
              <a:t>Следует обсудить изученное с коллегами на педагогическом совещании. В ходе обсуждения могут выявиться неточности в осмыслении прочитанного, значит, следует скорректировать </a:t>
            </a:r>
            <a:r>
              <a:rPr lang="ru-RU" sz="2000" dirty="0" smtClean="0">
                <a:solidFill>
                  <a:schemeClr val="tx1"/>
                </a:solidFill>
              </a:rPr>
              <a:t>знания;</a:t>
            </a:r>
          </a:p>
          <a:p>
            <a:r>
              <a:rPr lang="ru-RU" sz="2000" dirty="0">
                <a:solidFill>
                  <a:schemeClr val="tx1"/>
                </a:solidFill>
              </a:rPr>
              <a:t>Изученное следует внести в перспективный план на весь дошкольный период (от 3 до 7 лет</a:t>
            </a:r>
            <a:r>
              <a:rPr lang="ru-RU" sz="2000" dirty="0" smtClean="0">
                <a:solidFill>
                  <a:schemeClr val="tx1"/>
                </a:solidFill>
              </a:rPr>
              <a:t>);</a:t>
            </a:r>
          </a:p>
          <a:p>
            <a:pPr fontAlgn="base"/>
            <a:r>
              <a:rPr lang="ru-RU" sz="2000" dirty="0">
                <a:solidFill>
                  <a:schemeClr val="tx1"/>
                </a:solidFill>
              </a:rPr>
              <a:t>При использовании нова­ций необходимо приобрести или изготовить дидактические пособия согласно рекоменда­циям автора, продумать, отве­чают ли условия детского сада данным требованиям, а также уровню развития и потребно­стям детей данной возрастной группы и смогут ли педагоги реализовать предложения той или иной методики.</a:t>
            </a:r>
          </a:p>
          <a:p>
            <a:pPr marL="0" indent="0" fontAlgn="base">
              <a:buNone/>
            </a:pPr>
            <a:r>
              <a:rPr lang="ru-RU" sz="2000" dirty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9581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32509"/>
            <a:ext cx="8596668" cy="1403927"/>
          </a:xfrm>
        </p:spPr>
        <p:txBody>
          <a:bodyPr>
            <a:noAutofit/>
          </a:bodyPr>
          <a:lstStyle/>
          <a:p>
            <a:r>
              <a:rPr lang="ru-RU" sz="4400" dirty="0" smtClean="0"/>
              <a:t>Направление методической работы: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10327"/>
            <a:ext cx="9131684" cy="4839855"/>
          </a:xfrm>
        </p:spPr>
        <p:txBody>
          <a:bodyPr>
            <a:normAutofit/>
          </a:bodyPr>
          <a:lstStyle/>
          <a:p>
            <a:r>
              <a:rPr lang="ru-RU" alt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маркетинговое</a:t>
            </a:r>
            <a:r>
              <a:rPr lang="ru-RU" altLang="ru-RU" sz="2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alt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изучение спроса </a:t>
            </a:r>
            <a:r>
              <a:rPr lang="ru-RU" alt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педагогов; </a:t>
            </a:r>
            <a:endParaRPr lang="ru-RU" altLang="ru-RU" sz="20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alt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информационное</a:t>
            </a:r>
            <a:r>
              <a:rPr lang="ru-RU" alt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alt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создание единой информационной, организационной, методической, коммуникативной учебно-воспитательной среды в ДОУ;</a:t>
            </a:r>
            <a:r>
              <a:rPr lang="ru-RU" alt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altLang="ru-RU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altLang="ru-RU" sz="2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социально-адаптивное</a:t>
            </a:r>
            <a:r>
              <a:rPr lang="ru-RU" alt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alt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подготовка </a:t>
            </a:r>
            <a:r>
              <a:rPr lang="ru-RU" alt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педагогов</a:t>
            </a:r>
            <a:r>
              <a:rPr lang="ru-RU" alt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alt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 успешному</a:t>
            </a:r>
            <a:r>
              <a:rPr lang="ru-RU" alt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 выстраиванию профессиональной карьеры; </a:t>
            </a:r>
            <a:endParaRPr lang="ru-RU" alt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altLang="ru-RU" sz="2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научно-экспериментальное</a:t>
            </a:r>
            <a:r>
              <a:rPr lang="ru-RU" alt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  </a:t>
            </a:r>
            <a:r>
              <a:rPr lang="ru-RU" alt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вовлечение педагогов в опытно - экспериментальную работу </a:t>
            </a:r>
            <a:r>
              <a:rPr lang="ru-RU" alt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ДОУ;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altLang="ru-RU" sz="2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психолого-педагогическое</a:t>
            </a:r>
            <a:r>
              <a:rPr lang="ru-RU" alt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  </a:t>
            </a:r>
            <a:r>
              <a:rPr lang="ru-RU" alt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психологическая поддержка </a:t>
            </a:r>
            <a:r>
              <a:rPr lang="ru-RU" alt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педагогов;</a:t>
            </a:r>
          </a:p>
          <a:p>
            <a:r>
              <a:rPr lang="ru-RU" altLang="ru-RU" sz="2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управленческое:</a:t>
            </a:r>
            <a:r>
              <a:rPr lang="ru-RU" altLang="ru-R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alt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повышение компетентности </a:t>
            </a:r>
            <a:r>
              <a:rPr lang="ru-RU" alt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педагогического коллектива. 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648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8218" y="0"/>
            <a:ext cx="7878618" cy="1468877"/>
          </a:xfrm>
        </p:spPr>
        <p:txBody>
          <a:bodyPr>
            <a:noAutofit/>
          </a:bodyPr>
          <a:lstStyle/>
          <a:p>
            <a:r>
              <a:rPr lang="ru-RU" sz="4800" dirty="0" smtClean="0"/>
              <a:t>Формы работы по самообразованию:</a:t>
            </a:r>
            <a:endParaRPr lang="ru-RU" sz="48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31152" y="1429966"/>
            <a:ext cx="8596668" cy="5165387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изучение нормативно - правовых документов, научно-методической и специальной литературы;</a:t>
            </a:r>
          </a:p>
          <a:p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изучение передового педагогического опыта, накопленного в системе дошкольного образования;</a:t>
            </a:r>
          </a:p>
          <a:p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посещение открытой непосредственно образовательной деятельности коллег с последующим их анализом;</a:t>
            </a:r>
          </a:p>
          <a:p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разработка программ, дидактического материала, методических пособий;</a:t>
            </a:r>
          </a:p>
          <a:p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участие в различных формах методической работы на различных уровнях;</a:t>
            </a:r>
          </a:p>
          <a:p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практическая апробация форм, средств, методов обучения и воспитания;</a:t>
            </a:r>
          </a:p>
          <a:p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анализ своей работы и ее результатов;</a:t>
            </a:r>
          </a:p>
          <a:p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обучение на курсах повышения квалификации.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08249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55643"/>
            <a:ext cx="8596668" cy="1488331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Формы представления результатов самообразования:</a:t>
            </a:r>
            <a:endParaRPr lang="ru-RU" sz="44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3" y="1624520"/>
            <a:ext cx="9478344" cy="4922195"/>
          </a:xfrm>
        </p:spPr>
        <p:txBody>
          <a:bodyPr>
            <a:normAutofit fontScale="92500" lnSpcReduction="10000"/>
          </a:bodyPr>
          <a:lstStyle/>
          <a:p>
            <a:r>
              <a:rPr lang="ru-RU" sz="2200" dirty="0" smtClean="0"/>
              <a:t>Доклад, </a:t>
            </a:r>
            <a:r>
              <a:rPr lang="ru-RU" sz="2200" dirty="0"/>
              <a:t>лекция</a:t>
            </a:r>
          </a:p>
          <a:p>
            <a:r>
              <a:rPr lang="ru-RU" sz="2200" dirty="0"/>
              <a:t>Защита исследовательской работы</a:t>
            </a:r>
          </a:p>
          <a:p>
            <a:r>
              <a:rPr lang="ru-RU" sz="2200" dirty="0"/>
              <a:t>Показ новых форм, методов, средств в процессе обучения и воспитания</a:t>
            </a:r>
          </a:p>
          <a:p>
            <a:r>
              <a:rPr lang="ru-RU" sz="2200" dirty="0"/>
              <a:t>Брошюра</a:t>
            </a:r>
          </a:p>
          <a:p>
            <a:r>
              <a:rPr lang="ru-RU" sz="2200" dirty="0"/>
              <a:t>Листовка</a:t>
            </a:r>
          </a:p>
          <a:p>
            <a:r>
              <a:rPr lang="ru-RU" sz="2200" dirty="0"/>
              <a:t>Буклет</a:t>
            </a:r>
          </a:p>
          <a:p>
            <a:r>
              <a:rPr lang="ru-RU" sz="2200" dirty="0"/>
              <a:t>Открытое занятие</a:t>
            </a:r>
          </a:p>
          <a:p>
            <a:r>
              <a:rPr lang="ru-RU" sz="2200" dirty="0"/>
              <a:t>Проведение семинара, консультации, мастер-класса</a:t>
            </a:r>
          </a:p>
          <a:p>
            <a:r>
              <a:rPr lang="ru-RU" sz="2200" dirty="0"/>
              <a:t>Обучения коллег новым методикам, средствам, способам, методам воспитания и обучения детей.</a:t>
            </a:r>
          </a:p>
          <a:p>
            <a:r>
              <a:rPr lang="ru-RU" sz="2200" dirty="0"/>
              <a:t>Практикум (тренинг) и т.д.</a:t>
            </a:r>
          </a:p>
          <a:p>
            <a:r>
              <a:rPr lang="ru-RU" sz="2200" dirty="0"/>
              <a:t>Тематические родительские собрания.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4510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87927"/>
            <a:ext cx="8596668" cy="1542473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Основные критерии выбора темы самообразования: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>
                <a:solidFill>
                  <a:schemeClr val="tx1"/>
                </a:solidFill>
              </a:rPr>
              <a:t>Требование к изучению темы извне (формулируется в нормативно-правовых документах, в частности, во ФГОС ДОО</a:t>
            </a:r>
            <a:r>
              <a:rPr lang="ru-RU" sz="2000" dirty="0" smtClean="0">
                <a:solidFill>
                  <a:schemeClr val="tx1"/>
                </a:solidFill>
              </a:rPr>
              <a:t>);</a:t>
            </a:r>
          </a:p>
          <a:p>
            <a:endParaRPr lang="ru-RU" sz="2000" dirty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Работа самого педагога (нехватка опыта и знаний для разрешения той или иной педагогической ситуации).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142082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446</TotalTime>
  <Words>916</Words>
  <Application>Microsoft Office PowerPoint</Application>
  <PresentationFormat>Произвольный</PresentationFormat>
  <Paragraphs>212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Самообразование педагогов</vt:lpstr>
      <vt:lpstr>Презентация PowerPoint</vt:lpstr>
      <vt:lpstr>Презентация PowerPoint</vt:lpstr>
      <vt:lpstr>Основные направления в системе самообразования:</vt:lpstr>
      <vt:lpstr>Методические рекомендации по самообразованию:</vt:lpstr>
      <vt:lpstr>Направление методической работы:</vt:lpstr>
      <vt:lpstr>Формы работы по самообразованию:</vt:lpstr>
      <vt:lpstr>Формы представления результатов самообразования:</vt:lpstr>
      <vt:lpstr>Основные критерии выбора темы самообразования:</vt:lpstr>
      <vt:lpstr>Тематика самообразования (соответственно опыту и педагогическому стажу)</vt:lpstr>
      <vt:lpstr>Презентация PowerPoint</vt:lpstr>
      <vt:lpstr>Задачи:(образец)</vt:lpstr>
      <vt:lpstr>Алгоритм работы над темой самообразования: </vt:lpstr>
      <vt:lpstr>Формы отчета по самообразованию:</vt:lpstr>
      <vt:lpstr>Документацию по самообразованию необходимо оформить в папку-скоросшиватель определив: следующие разделы: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Самообразоване педагогов</dc:title>
  <dc:creator>Елена Вобленко</dc:creator>
  <cp:lastModifiedBy>Елена Вобленко</cp:lastModifiedBy>
  <cp:revision>23</cp:revision>
  <dcterms:created xsi:type="dcterms:W3CDTF">2022-04-06T08:35:34Z</dcterms:created>
  <dcterms:modified xsi:type="dcterms:W3CDTF">2022-04-12T10:56:52Z</dcterms:modified>
</cp:coreProperties>
</file>