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2" r:id="rId3"/>
    <p:sldId id="257" r:id="rId4"/>
    <p:sldId id="258" r:id="rId5"/>
    <p:sldId id="259" r:id="rId6"/>
    <p:sldId id="260" r:id="rId7"/>
    <p:sldId id="261" r:id="rId8"/>
    <p:sldId id="267" r:id="rId9"/>
    <p:sldId id="262" r:id="rId10"/>
    <p:sldId id="263" r:id="rId11"/>
    <p:sldId id="264" r:id="rId12"/>
    <p:sldId id="266" r:id="rId13"/>
    <p:sldId id="279" r:id="rId14"/>
    <p:sldId id="281" r:id="rId15"/>
    <p:sldId id="268" r:id="rId16"/>
    <p:sldId id="269" r:id="rId17"/>
    <p:sldId id="271" r:id="rId18"/>
    <p:sldId id="270" r:id="rId19"/>
    <p:sldId id="274" r:id="rId20"/>
    <p:sldId id="272" r:id="rId21"/>
    <p:sldId id="273" r:id="rId22"/>
    <p:sldId id="277" r:id="rId23"/>
    <p:sldId id="276" r:id="rId24"/>
    <p:sldId id="284" r:id="rId25"/>
    <p:sldId id="275" r:id="rId26"/>
  </p:sldIdLst>
  <p:sldSz cx="9144000" cy="6858000" type="screen4x3"/>
  <p:notesSz cx="7102475" cy="1023461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5" autoAdjust="0"/>
    <p:restoredTop sz="94660"/>
  </p:normalViewPr>
  <p:slideViewPr>
    <p:cSldViewPr>
      <p:cViewPr varScale="1">
        <p:scale>
          <a:sx n="70" d="100"/>
          <a:sy n="70" d="100"/>
        </p:scale>
        <p:origin x="52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960352-7D91-437D-90B3-653AB4A014FE}" type="datetimeFigureOut">
              <a:rPr lang="ru-RU"/>
              <a:pPr>
                <a:defRPr/>
              </a:pPr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5E18A8-4C53-4542-8280-FCAE449D28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4D22E7-A77A-44A9-97AD-7E071A134881}" type="datetimeFigureOut">
              <a:rPr lang="ru-RU"/>
              <a:pPr>
                <a:defRPr/>
              </a:pPr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A97787-4E77-41D1-938F-D2F41D6D76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B875BA-0FD5-4693-B79F-DC7542411E1A}" type="datetimeFigureOut">
              <a:rPr lang="ru-RU"/>
              <a:pPr>
                <a:defRPr/>
              </a:pPr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12F236-24D5-4174-8101-2DA4224F85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5FE7F3-58FE-42CF-A99E-1B4F9258960D}" type="datetimeFigureOut">
              <a:rPr lang="ru-RU"/>
              <a:pPr>
                <a:defRPr/>
              </a:pPr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B10E41-8FE6-4719-99B8-163C7D5F49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BA09A7-A08C-4866-ADE4-E99CA3B34E89}" type="datetimeFigureOut">
              <a:rPr lang="ru-RU"/>
              <a:pPr>
                <a:defRPr/>
              </a:pPr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7B719-67EF-490E-B950-ADF2389D1C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81C221-9F22-4304-9A36-3054A179DCF8}" type="datetimeFigureOut">
              <a:rPr lang="ru-RU"/>
              <a:pPr>
                <a:defRPr/>
              </a:pPr>
              <a:t>12.04.2022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CE4C86-E4E1-480B-A953-543791450C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869E61-84E1-473A-8D46-0078B8F02571}" type="datetimeFigureOut">
              <a:rPr lang="ru-RU"/>
              <a:pPr>
                <a:defRPr/>
              </a:pPr>
              <a:t>12.04.2022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B66ED3-D7CB-40F9-A60A-83F043F89C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0A8130-C146-47D1-A7A9-7BF434B155B1}" type="datetimeFigureOut">
              <a:rPr lang="ru-RU"/>
              <a:pPr>
                <a:defRPr/>
              </a:pPr>
              <a:t>12.04.2022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2D9103-DA47-4245-BC5A-A67C14A92B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867BC4-0F6C-4551-8BDF-9CF7B2F61D35}" type="datetimeFigureOut">
              <a:rPr lang="ru-RU"/>
              <a:pPr>
                <a:defRPr/>
              </a:pPr>
              <a:t>12.04.2022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DC583F-F9BC-43FC-97DF-0809D6C9CF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A414D6-6AA7-44E2-A9DA-7EB5FB3F6E2F}" type="datetimeFigureOut">
              <a:rPr lang="ru-RU"/>
              <a:pPr>
                <a:defRPr/>
              </a:pPr>
              <a:t>12.04.2022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A86A94-2E0A-4AB8-8BE0-101A8B03E4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8D9F2B-2157-4D02-929F-8C7117B660CF}" type="datetimeFigureOut">
              <a:rPr lang="ru-RU"/>
              <a:pPr>
                <a:defRPr/>
              </a:pPr>
              <a:t>12.04.2022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6958D4-8FD1-42DC-BBB4-F6D417A748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A589766-5A45-4421-A2E4-4EDF37406916}" type="datetimeFigureOut">
              <a:rPr lang="ru-RU"/>
              <a:pPr>
                <a:defRPr/>
              </a:pPr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E3F0ECC-6E84-427F-BE3B-E760BB4581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jpeg"/><Relationship Id="rId10" Type="http://schemas.openxmlformats.org/officeDocument/2006/relationships/image" Target="../media/image20.pn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jpeg"/><Relationship Id="rId10" Type="http://schemas.openxmlformats.org/officeDocument/2006/relationships/image" Target="../media/image29.png"/><Relationship Id="rId4" Type="http://schemas.openxmlformats.org/officeDocument/2006/relationships/image" Target="../media/image14.jpeg"/><Relationship Id="rId9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3" Type="http://schemas.openxmlformats.org/officeDocument/2006/relationships/image" Target="../media/image37.png"/><Relationship Id="rId7" Type="http://schemas.openxmlformats.org/officeDocument/2006/relationships/image" Target="../media/image41.jpe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11" Type="http://schemas.openxmlformats.org/officeDocument/2006/relationships/image" Target="../media/image45.jpeg"/><Relationship Id="rId5" Type="http://schemas.openxmlformats.org/officeDocument/2006/relationships/image" Target="../media/image39.png"/><Relationship Id="rId10" Type="http://schemas.openxmlformats.org/officeDocument/2006/relationships/image" Target="../media/image44.jpeg"/><Relationship Id="rId4" Type="http://schemas.openxmlformats.org/officeDocument/2006/relationships/image" Target="../media/image38.png"/><Relationship Id="rId9" Type="http://schemas.openxmlformats.org/officeDocument/2006/relationships/image" Target="../media/image4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39.png"/><Relationship Id="rId4" Type="http://schemas.openxmlformats.org/officeDocument/2006/relationships/image" Target="../media/image4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2276475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i="1" dirty="0" smtClean="0">
                <a:solidFill>
                  <a:srgbClr val="FF0000"/>
                </a:solidFill>
                <a:latin typeface="+mn-lt"/>
              </a:rPr>
              <a:t>Дидактические игры и упражнения по формированию лексико-грамматических категорий у дошкольников с нарушением речи по лексической теме</a:t>
            </a: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7030A0"/>
                </a:solidFill>
                <a:latin typeface="Comic Sans MS" pitchFamily="66" charset="0"/>
              </a:rPr>
              <a:t>«ШКОЛЬНЫЕ ПРИНАДЛЕЖНОСТИ»</a:t>
            </a:r>
          </a:p>
        </p:txBody>
      </p:sp>
      <p:pic>
        <p:nvPicPr>
          <p:cNvPr id="2053" name="Picture 6" descr="C:\Users\1\Videos\uchebni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81225" y="2276475"/>
            <a:ext cx="4781550" cy="35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70C0"/>
                </a:solidFill>
              </a:rPr>
              <a:t>Не куст, а с листочками,</a:t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>Не рубашка, а сшита,</a:t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>Не человек, а рассказывает.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11267" name="Picture 2" descr="C:\Users\юрий\Desktop\ДЕТСКИЕ ПРЕЗЕНТАЦИИ\ШКОЛЬНЫЕ ПРИНАДЛЕЖНОСТИ\учебник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987675" y="1916113"/>
            <a:ext cx="2895600" cy="42195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2764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70C0"/>
                </a:solidFill>
              </a:rPr>
              <a:t>Новый дом несу в руке,</a:t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>Дверца дома на замке.</a:t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>Тут жильцы бумажные,</a:t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>Все ужасно важные.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11267" name="Picture 2" descr="C:\Users\юрий\Desktop\ДЕТСКИЕ ПРЕЗЕНТАЦИИ\ШКОЛЬНЫЕ ПРИНАДЛЕЖНОСТИ\портфель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476375" y="2420938"/>
            <a:ext cx="5975350" cy="4437062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/>
            <a:r>
              <a:rPr lang="ru-RU" sz="4900" b="1" smtClean="0">
                <a:solidFill>
                  <a:srgbClr val="FF0000"/>
                </a:solidFill>
              </a:rPr>
              <a:t/>
            </a:r>
            <a:br>
              <a:rPr lang="ru-RU" sz="4900" b="1" smtClean="0">
                <a:solidFill>
                  <a:srgbClr val="FF0000"/>
                </a:solidFill>
              </a:rPr>
            </a:br>
            <a:r>
              <a:rPr lang="ru-RU" sz="4900" b="1" smtClean="0">
                <a:solidFill>
                  <a:srgbClr val="FF0000"/>
                </a:solidFill>
              </a:rPr>
              <a:t/>
            </a:r>
            <a:br>
              <a:rPr lang="ru-RU" sz="4900" b="1" smtClean="0">
                <a:solidFill>
                  <a:srgbClr val="FF0000"/>
                </a:solidFill>
              </a:rPr>
            </a:br>
            <a:r>
              <a:rPr lang="ru-RU" b="1" i="1" smtClean="0">
                <a:solidFill>
                  <a:srgbClr val="0070C0"/>
                </a:solidFill>
              </a:rPr>
              <a:t/>
            </a:r>
            <a:br>
              <a:rPr lang="ru-RU" b="1" i="1" smtClean="0">
                <a:solidFill>
                  <a:srgbClr val="0070C0"/>
                </a:solidFill>
              </a:rPr>
            </a:br>
            <a:r>
              <a:rPr lang="en-US" b="1" i="1" smtClean="0">
                <a:solidFill>
                  <a:srgbClr val="0070C0"/>
                </a:solidFill>
              </a:rPr>
              <a:t/>
            </a:r>
            <a:br>
              <a:rPr lang="en-US" b="1" i="1" smtClean="0">
                <a:solidFill>
                  <a:srgbClr val="0070C0"/>
                </a:solidFill>
              </a:rPr>
            </a:br>
            <a:r>
              <a:rPr lang="en-US" b="1" i="1" smtClean="0">
                <a:solidFill>
                  <a:srgbClr val="0070C0"/>
                </a:solidFill>
              </a:rPr>
              <a:t/>
            </a:r>
            <a:br>
              <a:rPr lang="en-US" b="1" i="1" smtClean="0">
                <a:solidFill>
                  <a:srgbClr val="0070C0"/>
                </a:solidFill>
              </a:rPr>
            </a:br>
            <a:endParaRPr lang="ru-RU" b="1" smtClean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V="1">
            <a:off x="457200" y="6858000"/>
            <a:ext cx="8229600" cy="46038"/>
          </a:xfrm>
        </p:spPr>
        <p:txBody>
          <a:bodyPr rtlCol="0">
            <a:normAutofit fontScale="2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pic>
        <p:nvPicPr>
          <p:cNvPr id="13316" name="Picture 4" descr="C:\Users\1\Videos\е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1958975"/>
            <a:ext cx="2571750" cy="221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5" descr="C:\Users\1\Videos\shkolnye-prinadlezhnost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4688" y="2143125"/>
            <a:ext cx="2214562" cy="183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Picture 6" descr="C:\Users\1\Videos\978-91928-894-7_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786438" y="2286000"/>
            <a:ext cx="825500" cy="1084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9" name="Picture 7" descr="C:\Users\1\Videos\508339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2575215">
            <a:off x="7418388" y="2184400"/>
            <a:ext cx="1370012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0" name="Picture 8" descr="C:\Users\1\Videos\0_9229d_422e0f7d_M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-1254747">
            <a:off x="6869113" y="2827338"/>
            <a:ext cx="1892300" cy="249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1" name="Picture 9" descr="C:\Users\1\Videos\Без названия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143375" y="3836988"/>
            <a:ext cx="2786063" cy="302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2" name="Picture 10" descr="C:\Users\1\Videos\0_eaee5_aad0faa8_L.pn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7143750" y="4857750"/>
            <a:ext cx="1651000" cy="173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3" name="Picture 11" descr="C:\Users\1\Videos\Vkleyka-dopolnit-300x300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428875" y="4000500"/>
            <a:ext cx="1571625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4" name="Picture 12" descr="C:\Users\1\Videos\kniga81.pn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0" y="4943475"/>
            <a:ext cx="2339975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25" name="TextBox 12"/>
          <p:cNvSpPr txBox="1">
            <a:spLocks noChangeArrowheads="1"/>
          </p:cNvSpPr>
          <p:nvPr/>
        </p:nvSpPr>
        <p:spPr bwMode="auto">
          <a:xfrm>
            <a:off x="1000125" y="428625"/>
            <a:ext cx="74295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FF0000"/>
                </a:solidFill>
              </a:rPr>
              <a:t>ИГРА «Назови одним словом»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smtClean="0">
                <a:solidFill>
                  <a:srgbClr val="FF0000"/>
                </a:solidFill>
                <a:latin typeface="Arial" charset="0"/>
                <a:cs typeface="Arial" charset="0"/>
              </a:rPr>
              <a:t>ИГРА «Четвертый лишний»</a:t>
            </a:r>
          </a:p>
        </p:txBody>
      </p:sp>
      <p:pic>
        <p:nvPicPr>
          <p:cNvPr id="14339" name="Picture 3" descr="C:\Users\1\Videos\book_PNG2114-170x17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75" y="1214438"/>
            <a:ext cx="2381250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4" descr="C:\Users\1\Videos\Vkleyka-dopolnit-300x3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500" y="3500438"/>
            <a:ext cx="28575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5" descr="C:\Users\1\Videos\2812103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715000" y="4214813"/>
            <a:ext cx="2178050" cy="160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4" descr="C:\Users\1\Videos\shkolnye-prinadlezhnosti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63" y="1285875"/>
            <a:ext cx="2786062" cy="223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smtClean="0">
                <a:solidFill>
                  <a:srgbClr val="FF0000"/>
                </a:solidFill>
                <a:latin typeface="Arial" charset="0"/>
                <a:cs typeface="Arial" charset="0"/>
              </a:rPr>
              <a:t>ИГРА «Четвертый лишний»</a:t>
            </a:r>
          </a:p>
        </p:txBody>
      </p:sp>
      <p:pic>
        <p:nvPicPr>
          <p:cNvPr id="15363" name="Picture 3" descr="C:\Users\1\Videos\978-91928-894-7_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5112236">
            <a:off x="5383213" y="1614488"/>
            <a:ext cx="1417637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5" descr="C:\Users\1\Videos\01369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0" y="4143375"/>
            <a:ext cx="3724275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6" descr="C:\Users\1\Videos\плаш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28625" y="4572000"/>
            <a:ext cx="357505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2" descr="C:\Users\1\Videos\-e1426878082906.jpg"/>
          <p:cNvPicPr>
            <a:picLocks noGrp="1" noChangeAspect="1" noChangeArrowheads="1"/>
          </p:cNvPicPr>
          <p:nvPr>
            <p:ph idx="1"/>
          </p:nvPr>
        </p:nvPicPr>
        <p:blipFill>
          <a:blip r:embed="rId5"/>
          <a:srcRect/>
          <a:stretch>
            <a:fillRect/>
          </a:stretch>
        </p:blipFill>
        <p:spPr>
          <a:xfrm>
            <a:off x="1714500" y="1857375"/>
            <a:ext cx="1785938" cy="1758950"/>
          </a:xfr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/>
            <a:r>
              <a:rPr lang="ru-RU" sz="4900" b="1" smtClean="0">
                <a:solidFill>
                  <a:srgbClr val="FF0000"/>
                </a:solidFill>
              </a:rPr>
              <a:t/>
            </a:r>
            <a:br>
              <a:rPr lang="ru-RU" sz="4900" b="1" smtClean="0">
                <a:solidFill>
                  <a:srgbClr val="FF0000"/>
                </a:solidFill>
              </a:rPr>
            </a:br>
            <a:r>
              <a:rPr lang="ru-RU" sz="4900" b="1" smtClean="0">
                <a:solidFill>
                  <a:srgbClr val="FF0000"/>
                </a:solidFill>
              </a:rPr>
              <a:t/>
            </a:r>
            <a:br>
              <a:rPr lang="ru-RU" sz="4900" b="1" smtClean="0">
                <a:solidFill>
                  <a:srgbClr val="FF0000"/>
                </a:solidFill>
              </a:rPr>
            </a:br>
            <a:r>
              <a:rPr lang="ru-RU" b="1" i="1" smtClean="0">
                <a:solidFill>
                  <a:srgbClr val="0070C0"/>
                </a:solidFill>
              </a:rPr>
              <a:t/>
            </a:r>
            <a:br>
              <a:rPr lang="ru-RU" b="1" i="1" smtClean="0">
                <a:solidFill>
                  <a:srgbClr val="0070C0"/>
                </a:solidFill>
              </a:rPr>
            </a:br>
            <a:r>
              <a:rPr lang="en-US" b="1" i="1" smtClean="0">
                <a:solidFill>
                  <a:srgbClr val="0070C0"/>
                </a:solidFill>
              </a:rPr>
              <a:t/>
            </a:r>
            <a:br>
              <a:rPr lang="en-US" b="1" i="1" smtClean="0">
                <a:solidFill>
                  <a:srgbClr val="0070C0"/>
                </a:solidFill>
              </a:rPr>
            </a:br>
            <a:r>
              <a:rPr lang="en-US" b="1" i="1" smtClean="0">
                <a:solidFill>
                  <a:srgbClr val="0070C0"/>
                </a:solidFill>
              </a:rPr>
              <a:t/>
            </a:r>
            <a:br>
              <a:rPr lang="en-US" b="1" i="1" smtClean="0">
                <a:solidFill>
                  <a:srgbClr val="0070C0"/>
                </a:solidFill>
              </a:rPr>
            </a:br>
            <a:endParaRPr lang="ru-RU" b="1" smtClean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V="1">
            <a:off x="457200" y="6858000"/>
            <a:ext cx="8229600" cy="46038"/>
          </a:xfrm>
        </p:spPr>
        <p:txBody>
          <a:bodyPr rtlCol="0">
            <a:normAutofit fontScale="2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pic>
        <p:nvPicPr>
          <p:cNvPr id="16388" name="Picture 4" descr="C:\Users\1\Videos\е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1285875"/>
            <a:ext cx="2571750" cy="221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5" descr="C:\Users\1\Videos\shkolnye-prinadlezhnost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6188" y="1000125"/>
            <a:ext cx="2214562" cy="183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6" descr="C:\Users\1\Videos\978-91928-894-7_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001000" y="642938"/>
            <a:ext cx="825500" cy="1084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Picture 7" descr="C:\Users\1\Videos\508339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2575215">
            <a:off x="6856413" y="1541463"/>
            <a:ext cx="1370012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2" name="Picture 8" descr="C:\Users\1\Videos\0_9229d_422e0f7d_M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-1254747">
            <a:off x="5954713" y="2112963"/>
            <a:ext cx="1892300" cy="249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3" name="Picture 9" descr="C:\Users\1\Videos\Без названия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143375" y="3836988"/>
            <a:ext cx="2786063" cy="302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4" name="Picture 11" descr="C:\Users\1\Videos\Vkleyka-dopolnit-300x300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286000" y="2708275"/>
            <a:ext cx="2000250" cy="236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5" name="Picture 12" descr="C:\Users\1\Videos\kniga81.pn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0" y="4943475"/>
            <a:ext cx="2339975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6" name="TextBox 12"/>
          <p:cNvSpPr txBox="1">
            <a:spLocks noChangeArrowheads="1"/>
          </p:cNvSpPr>
          <p:nvPr/>
        </p:nvSpPr>
        <p:spPr bwMode="auto">
          <a:xfrm>
            <a:off x="1571625" y="357188"/>
            <a:ext cx="692943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FF0000"/>
                </a:solidFill>
                <a:cs typeface="Aharoni" pitchFamily="2" charset="-79"/>
              </a:rPr>
              <a:t>ИГРА «Чего нет у Растеряшки?»</a:t>
            </a:r>
          </a:p>
        </p:txBody>
      </p:sp>
      <p:pic>
        <p:nvPicPr>
          <p:cNvPr id="16397" name="Picture 2" descr="C:\Users\1\Videos\kras21.pn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6858000" y="4714875"/>
            <a:ext cx="1952625" cy="146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/>
            <a:r>
              <a:rPr lang="ru-RU" sz="4900" b="1" smtClean="0">
                <a:solidFill>
                  <a:srgbClr val="FF0000"/>
                </a:solidFill>
              </a:rPr>
              <a:t/>
            </a:r>
            <a:br>
              <a:rPr lang="ru-RU" sz="4900" b="1" smtClean="0">
                <a:solidFill>
                  <a:srgbClr val="FF0000"/>
                </a:solidFill>
              </a:rPr>
            </a:br>
            <a:r>
              <a:rPr lang="ru-RU" sz="4900" b="1" smtClean="0">
                <a:solidFill>
                  <a:srgbClr val="FF0000"/>
                </a:solidFill>
              </a:rPr>
              <a:t/>
            </a:r>
            <a:br>
              <a:rPr lang="ru-RU" sz="4900" b="1" smtClean="0">
                <a:solidFill>
                  <a:srgbClr val="FF0000"/>
                </a:solidFill>
              </a:rPr>
            </a:br>
            <a:r>
              <a:rPr lang="ru-RU" b="1" i="1" smtClean="0">
                <a:solidFill>
                  <a:srgbClr val="0070C0"/>
                </a:solidFill>
              </a:rPr>
              <a:t/>
            </a:r>
            <a:br>
              <a:rPr lang="ru-RU" b="1" i="1" smtClean="0">
                <a:solidFill>
                  <a:srgbClr val="0070C0"/>
                </a:solidFill>
              </a:rPr>
            </a:br>
            <a:r>
              <a:rPr lang="en-US" b="1" i="1" smtClean="0">
                <a:solidFill>
                  <a:srgbClr val="0070C0"/>
                </a:solidFill>
              </a:rPr>
              <a:t/>
            </a:r>
            <a:br>
              <a:rPr lang="en-US" b="1" i="1" smtClean="0">
                <a:solidFill>
                  <a:srgbClr val="0070C0"/>
                </a:solidFill>
              </a:rPr>
            </a:br>
            <a:r>
              <a:rPr lang="en-US" b="1" i="1" smtClean="0">
                <a:solidFill>
                  <a:srgbClr val="0070C0"/>
                </a:solidFill>
              </a:rPr>
              <a:t/>
            </a:r>
            <a:br>
              <a:rPr lang="en-US" b="1" i="1" smtClean="0">
                <a:solidFill>
                  <a:srgbClr val="0070C0"/>
                </a:solidFill>
              </a:rPr>
            </a:br>
            <a:endParaRPr lang="ru-RU" b="1" smtClean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V="1">
            <a:off x="457200" y="6858000"/>
            <a:ext cx="8229600" cy="46038"/>
          </a:xfrm>
        </p:spPr>
        <p:txBody>
          <a:bodyPr rtlCol="0">
            <a:normAutofit fontScale="2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sp>
        <p:nvSpPr>
          <p:cNvPr id="17412" name="TextBox 12"/>
          <p:cNvSpPr txBox="1">
            <a:spLocks noChangeArrowheads="1"/>
          </p:cNvSpPr>
          <p:nvPr/>
        </p:nvSpPr>
        <p:spPr bwMode="auto">
          <a:xfrm>
            <a:off x="1500188" y="357188"/>
            <a:ext cx="6929437" cy="526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FF0000"/>
                </a:solidFill>
                <a:cs typeface="Aharoni" pitchFamily="2" charset="-79"/>
              </a:rPr>
              <a:t>«Пальчиковая</a:t>
            </a:r>
          </a:p>
          <a:p>
            <a:pPr algn="ctr"/>
            <a:r>
              <a:rPr lang="ru-RU" sz="3200" b="1">
                <a:solidFill>
                  <a:srgbClr val="FF0000"/>
                </a:solidFill>
                <a:cs typeface="Aharoni" pitchFamily="2" charset="-79"/>
              </a:rPr>
              <a:t>гимнастика»</a:t>
            </a:r>
          </a:p>
          <a:p>
            <a:pPr algn="ctr"/>
            <a:endParaRPr lang="ru-RU" sz="3200" b="1">
              <a:solidFill>
                <a:srgbClr val="FF0000"/>
              </a:solidFill>
              <a:cs typeface="Aharoni" pitchFamily="2" charset="-79"/>
            </a:endParaRPr>
          </a:p>
          <a:p>
            <a:pPr algn="ctr"/>
            <a:r>
              <a:rPr lang="ru-RU" sz="4000" b="1" i="1">
                <a:solidFill>
                  <a:srgbClr val="7030A0"/>
                </a:solidFill>
                <a:latin typeface="Gabriola" pitchFamily="82" charset="0"/>
                <a:cs typeface="Aharoni" pitchFamily="2" charset="-79"/>
              </a:rPr>
              <a:t>Пальцы делают зарядку,</a:t>
            </a:r>
          </a:p>
          <a:p>
            <a:pPr algn="ctr"/>
            <a:r>
              <a:rPr lang="ru-RU" sz="4000" b="1" i="1">
                <a:solidFill>
                  <a:srgbClr val="7030A0"/>
                </a:solidFill>
                <a:latin typeface="Gabriola" pitchFamily="82" charset="0"/>
                <a:cs typeface="Aharoni" pitchFamily="2" charset="-79"/>
              </a:rPr>
              <a:t>Чтобы меньше уставать.</a:t>
            </a:r>
          </a:p>
          <a:p>
            <a:pPr algn="ctr"/>
            <a:r>
              <a:rPr lang="ru-RU" sz="4000" b="1" i="1">
                <a:solidFill>
                  <a:srgbClr val="7030A0"/>
                </a:solidFill>
                <a:latin typeface="Gabriola" pitchFamily="82" charset="0"/>
                <a:cs typeface="Aharoni" pitchFamily="2" charset="-79"/>
              </a:rPr>
              <a:t>А потом они в тетрадке</a:t>
            </a:r>
          </a:p>
          <a:p>
            <a:pPr algn="ctr"/>
            <a:r>
              <a:rPr lang="ru-RU" sz="4000" b="1" i="1">
                <a:solidFill>
                  <a:srgbClr val="7030A0"/>
                </a:solidFill>
                <a:latin typeface="Gabriola" pitchFamily="82" charset="0"/>
                <a:cs typeface="Aharoni" pitchFamily="2" charset="-79"/>
              </a:rPr>
              <a:t>Будут буковки писать.</a:t>
            </a:r>
          </a:p>
          <a:p>
            <a:pPr algn="ctr"/>
            <a:endParaRPr lang="ru-RU" sz="2000" b="1">
              <a:solidFill>
                <a:srgbClr val="7030A0"/>
              </a:solidFill>
              <a:cs typeface="Aharoni" pitchFamily="2" charset="-79"/>
            </a:endParaRPr>
          </a:p>
          <a:p>
            <a:pPr algn="ctr"/>
            <a:endParaRPr lang="ru-RU" sz="2000" b="1">
              <a:solidFill>
                <a:srgbClr val="7030A0"/>
              </a:solidFill>
              <a:cs typeface="Aharoni" pitchFamily="2" charset="-79"/>
            </a:endParaRPr>
          </a:p>
          <a:p>
            <a:pPr algn="ctr"/>
            <a:r>
              <a:rPr lang="ru-RU" sz="2000" i="1">
                <a:cs typeface="Aharoni" pitchFamily="2" charset="-79"/>
              </a:rPr>
              <a:t>(Дети вытягивают руки вперед, сжимают и разжимают кулачки)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/>
            <a:r>
              <a:rPr lang="ru-RU" sz="4900" b="1" smtClean="0">
                <a:solidFill>
                  <a:srgbClr val="FF0000"/>
                </a:solidFill>
              </a:rPr>
              <a:t/>
            </a:r>
            <a:br>
              <a:rPr lang="ru-RU" sz="4900" b="1" smtClean="0">
                <a:solidFill>
                  <a:srgbClr val="FF0000"/>
                </a:solidFill>
              </a:rPr>
            </a:br>
            <a:r>
              <a:rPr lang="ru-RU" sz="4900" b="1" smtClean="0">
                <a:solidFill>
                  <a:srgbClr val="FF0000"/>
                </a:solidFill>
              </a:rPr>
              <a:t/>
            </a:r>
            <a:br>
              <a:rPr lang="ru-RU" sz="4900" b="1" smtClean="0">
                <a:solidFill>
                  <a:srgbClr val="FF0000"/>
                </a:solidFill>
              </a:rPr>
            </a:br>
            <a:r>
              <a:rPr lang="ru-RU" b="1" i="1" smtClean="0">
                <a:solidFill>
                  <a:srgbClr val="0070C0"/>
                </a:solidFill>
              </a:rPr>
              <a:t/>
            </a:r>
            <a:br>
              <a:rPr lang="ru-RU" b="1" i="1" smtClean="0">
                <a:solidFill>
                  <a:srgbClr val="0070C0"/>
                </a:solidFill>
              </a:rPr>
            </a:br>
            <a:r>
              <a:rPr lang="en-US" b="1" i="1" smtClean="0">
                <a:solidFill>
                  <a:srgbClr val="0070C0"/>
                </a:solidFill>
              </a:rPr>
              <a:t/>
            </a:r>
            <a:br>
              <a:rPr lang="en-US" b="1" i="1" smtClean="0">
                <a:solidFill>
                  <a:srgbClr val="0070C0"/>
                </a:solidFill>
              </a:rPr>
            </a:br>
            <a:r>
              <a:rPr lang="en-US" b="1" i="1" smtClean="0">
                <a:solidFill>
                  <a:srgbClr val="0070C0"/>
                </a:solidFill>
              </a:rPr>
              <a:t/>
            </a:r>
            <a:br>
              <a:rPr lang="en-US" b="1" i="1" smtClean="0">
                <a:solidFill>
                  <a:srgbClr val="0070C0"/>
                </a:solidFill>
              </a:rPr>
            </a:br>
            <a:endParaRPr lang="ru-RU" b="1" smtClean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V="1">
            <a:off x="457200" y="6858000"/>
            <a:ext cx="8229600" cy="46038"/>
          </a:xfrm>
        </p:spPr>
        <p:txBody>
          <a:bodyPr rtlCol="0">
            <a:normAutofit fontScale="2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sp>
        <p:nvSpPr>
          <p:cNvPr id="18436" name="TextBox 12"/>
          <p:cNvSpPr txBox="1">
            <a:spLocks noChangeArrowheads="1"/>
          </p:cNvSpPr>
          <p:nvPr/>
        </p:nvSpPr>
        <p:spPr bwMode="auto">
          <a:xfrm>
            <a:off x="1571625" y="357188"/>
            <a:ext cx="6929438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FF0000"/>
                </a:solidFill>
                <a:cs typeface="Aharoni" pitchFamily="2" charset="-79"/>
              </a:rPr>
              <a:t>ИГРА «Подбери признак»</a:t>
            </a:r>
          </a:p>
          <a:p>
            <a:pPr algn="ctr"/>
            <a:endParaRPr lang="ru-RU" sz="3200" b="1">
              <a:solidFill>
                <a:srgbClr val="FF0000"/>
              </a:solidFill>
              <a:cs typeface="Aharoni" pitchFamily="2" charset="-79"/>
            </a:endParaRPr>
          </a:p>
        </p:txBody>
      </p:sp>
      <p:pic>
        <p:nvPicPr>
          <p:cNvPr id="6" name="Picture 9" descr="C:\Users\1\Videos\Без назван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75" y="1143000"/>
            <a:ext cx="2239963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1" descr="C:\Users\1\Videos\Vkleyka-dopolnit-300x3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0750" y="1428750"/>
            <a:ext cx="1576388" cy="186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 descr="C:\Users\1\Videos\ен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0" y="4143375"/>
            <a:ext cx="2408238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7" descr="C:\Users\1\Videos\508339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2575215">
            <a:off x="1641475" y="4613275"/>
            <a:ext cx="1370013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/>
            <a:r>
              <a:rPr lang="ru-RU" sz="4900" b="1" smtClean="0">
                <a:solidFill>
                  <a:srgbClr val="FF0000"/>
                </a:solidFill>
              </a:rPr>
              <a:t/>
            </a:r>
            <a:br>
              <a:rPr lang="ru-RU" sz="4900" b="1" smtClean="0">
                <a:solidFill>
                  <a:srgbClr val="FF0000"/>
                </a:solidFill>
              </a:rPr>
            </a:br>
            <a:r>
              <a:rPr lang="ru-RU" sz="4900" b="1" smtClean="0">
                <a:solidFill>
                  <a:srgbClr val="FF0000"/>
                </a:solidFill>
              </a:rPr>
              <a:t/>
            </a:r>
            <a:br>
              <a:rPr lang="ru-RU" sz="4900" b="1" smtClean="0">
                <a:solidFill>
                  <a:srgbClr val="FF0000"/>
                </a:solidFill>
              </a:rPr>
            </a:br>
            <a:r>
              <a:rPr lang="ru-RU" b="1" i="1" smtClean="0">
                <a:solidFill>
                  <a:srgbClr val="0070C0"/>
                </a:solidFill>
              </a:rPr>
              <a:t/>
            </a:r>
            <a:br>
              <a:rPr lang="ru-RU" b="1" i="1" smtClean="0">
                <a:solidFill>
                  <a:srgbClr val="0070C0"/>
                </a:solidFill>
              </a:rPr>
            </a:br>
            <a:r>
              <a:rPr lang="en-US" b="1" i="1" smtClean="0">
                <a:solidFill>
                  <a:srgbClr val="0070C0"/>
                </a:solidFill>
              </a:rPr>
              <a:t/>
            </a:r>
            <a:br>
              <a:rPr lang="en-US" b="1" i="1" smtClean="0">
                <a:solidFill>
                  <a:srgbClr val="0070C0"/>
                </a:solidFill>
              </a:rPr>
            </a:br>
            <a:r>
              <a:rPr lang="en-US" b="1" i="1" smtClean="0">
                <a:solidFill>
                  <a:srgbClr val="0070C0"/>
                </a:solidFill>
              </a:rPr>
              <a:t/>
            </a:r>
            <a:br>
              <a:rPr lang="en-US" b="1" i="1" smtClean="0">
                <a:solidFill>
                  <a:srgbClr val="0070C0"/>
                </a:solidFill>
              </a:rPr>
            </a:br>
            <a:endParaRPr lang="ru-RU" b="1" smtClean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V="1">
            <a:off x="457200" y="6858000"/>
            <a:ext cx="8229600" cy="46038"/>
          </a:xfrm>
        </p:spPr>
        <p:txBody>
          <a:bodyPr rtlCol="0">
            <a:normAutofit fontScale="2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sp>
        <p:nvSpPr>
          <p:cNvPr id="19460" name="TextBox 12"/>
          <p:cNvSpPr txBox="1">
            <a:spLocks noChangeArrowheads="1"/>
          </p:cNvSpPr>
          <p:nvPr/>
        </p:nvSpPr>
        <p:spPr bwMode="auto">
          <a:xfrm>
            <a:off x="1571625" y="357188"/>
            <a:ext cx="692943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FF0000"/>
                </a:solidFill>
                <a:cs typeface="Aharoni" pitchFamily="2" charset="-79"/>
              </a:rPr>
              <a:t>ИГРА «Разрезные картинки»</a:t>
            </a:r>
          </a:p>
        </p:txBody>
      </p:sp>
      <p:pic>
        <p:nvPicPr>
          <p:cNvPr id="19461" name="Picture 2" descr="C:\Users\1\Videos\-e14268780829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63" y="2071688"/>
            <a:ext cx="1357312" cy="247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Picture 3" descr="C:\Users\1\Videos\-e142687808290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7938" y="2214563"/>
            <a:ext cx="1157287" cy="247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3" name="TextBox 6"/>
          <p:cNvSpPr txBox="1">
            <a:spLocks noChangeArrowheads="1"/>
          </p:cNvSpPr>
          <p:nvPr/>
        </p:nvSpPr>
        <p:spPr bwMode="auto">
          <a:xfrm flipH="1">
            <a:off x="1214438" y="5429250"/>
            <a:ext cx="66436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/>
              <a:t>Для чего нужен этот предмет?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2.22222E-6 L -0.43959 -0.0034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000" y="-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3214688" y="5715000"/>
            <a:ext cx="6215062" cy="1143000"/>
          </a:xfrm>
        </p:spPr>
        <p:txBody>
          <a:bodyPr/>
          <a:lstStyle/>
          <a:p>
            <a:pPr eaLnBrk="1" hangingPunct="1"/>
            <a:r>
              <a:rPr lang="ru-RU" sz="4900" b="1" smtClean="0">
                <a:solidFill>
                  <a:srgbClr val="FF0000"/>
                </a:solidFill>
              </a:rPr>
              <a:t/>
            </a:r>
            <a:br>
              <a:rPr lang="ru-RU" sz="4900" b="1" smtClean="0">
                <a:solidFill>
                  <a:srgbClr val="FF0000"/>
                </a:solidFill>
              </a:rPr>
            </a:br>
            <a:r>
              <a:rPr lang="ru-RU" sz="4900" b="1" smtClean="0">
                <a:solidFill>
                  <a:srgbClr val="FF0000"/>
                </a:solidFill>
              </a:rPr>
              <a:t/>
            </a:r>
            <a:br>
              <a:rPr lang="ru-RU" sz="4900" b="1" smtClean="0">
                <a:solidFill>
                  <a:srgbClr val="FF0000"/>
                </a:solidFill>
              </a:rPr>
            </a:br>
            <a:r>
              <a:rPr lang="ru-RU" b="1" i="1" smtClean="0">
                <a:solidFill>
                  <a:srgbClr val="0070C0"/>
                </a:solidFill>
              </a:rPr>
              <a:t/>
            </a:r>
            <a:br>
              <a:rPr lang="ru-RU" b="1" i="1" smtClean="0">
                <a:solidFill>
                  <a:srgbClr val="0070C0"/>
                </a:solidFill>
              </a:rPr>
            </a:br>
            <a:r>
              <a:rPr lang="en-US" b="1" i="1" smtClean="0">
                <a:solidFill>
                  <a:srgbClr val="0070C0"/>
                </a:solidFill>
              </a:rPr>
              <a:t/>
            </a:r>
            <a:br>
              <a:rPr lang="en-US" b="1" i="1" smtClean="0">
                <a:solidFill>
                  <a:srgbClr val="0070C0"/>
                </a:solidFill>
              </a:rPr>
            </a:br>
            <a:r>
              <a:rPr lang="en-US" b="1" i="1" smtClean="0">
                <a:solidFill>
                  <a:srgbClr val="0070C0"/>
                </a:solidFill>
              </a:rPr>
              <a:t/>
            </a:r>
            <a:br>
              <a:rPr lang="en-US" b="1" i="1" smtClean="0">
                <a:solidFill>
                  <a:srgbClr val="0070C0"/>
                </a:solidFill>
              </a:rPr>
            </a:br>
            <a:endParaRPr lang="ru-RU" b="1" smtClean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V="1">
            <a:off x="457200" y="6858000"/>
            <a:ext cx="8229600" cy="46038"/>
          </a:xfrm>
        </p:spPr>
        <p:txBody>
          <a:bodyPr rtlCol="0">
            <a:normAutofit fontScale="2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sp>
        <p:nvSpPr>
          <p:cNvPr id="20484" name="TextBox 12"/>
          <p:cNvSpPr txBox="1">
            <a:spLocks noChangeArrowheads="1"/>
          </p:cNvSpPr>
          <p:nvPr/>
        </p:nvSpPr>
        <p:spPr bwMode="auto">
          <a:xfrm>
            <a:off x="1571625" y="428625"/>
            <a:ext cx="692943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FF0000"/>
                </a:solidFill>
                <a:cs typeface="Aharoni" pitchFamily="2" charset="-79"/>
              </a:rPr>
              <a:t>ИГРА «Разрезные картинки»</a:t>
            </a:r>
          </a:p>
        </p:txBody>
      </p:sp>
      <p:pic>
        <p:nvPicPr>
          <p:cNvPr id="20485" name="Picture 2" descr="C:\Users\1\Videos\ranets_Hummingbird_P047_b2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313" y="2357438"/>
            <a:ext cx="1357312" cy="329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C:\Users\1\Videos\ranets_Hummingbird_P047_b2m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6438" y="2286000"/>
            <a:ext cx="1571625" cy="329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7" name="TextBox 11"/>
          <p:cNvSpPr txBox="1">
            <a:spLocks noChangeArrowheads="1"/>
          </p:cNvSpPr>
          <p:nvPr/>
        </p:nvSpPr>
        <p:spPr bwMode="auto">
          <a:xfrm>
            <a:off x="1357313" y="5715000"/>
            <a:ext cx="56435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/>
              <a:t>Для чего нужен этот предмет?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3.7037E-7 L -0.33681 0.0106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800" y="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FF0000"/>
                </a:solidFill>
              </a:rPr>
              <a:t>«Соберём Буратино в школу»</a:t>
            </a:r>
            <a:br>
              <a:rPr lang="ru-RU" smtClean="0">
                <a:solidFill>
                  <a:srgbClr val="FF0000"/>
                </a:solidFill>
              </a:rPr>
            </a:br>
            <a:r>
              <a:rPr lang="ru-RU" i="1" smtClean="0"/>
              <a:t>загадки</a:t>
            </a:r>
          </a:p>
        </p:txBody>
      </p:sp>
      <p:pic>
        <p:nvPicPr>
          <p:cNvPr id="3075" name="Picture 2" descr="C:\Users\1\Videos\Buratino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2857500" y="1600200"/>
            <a:ext cx="3429000" cy="4525963"/>
          </a:xfr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/>
            <a:r>
              <a:rPr lang="ru-RU" sz="4900" b="1" smtClean="0">
                <a:solidFill>
                  <a:srgbClr val="FF0000"/>
                </a:solidFill>
              </a:rPr>
              <a:t/>
            </a:r>
            <a:br>
              <a:rPr lang="ru-RU" sz="4900" b="1" smtClean="0">
                <a:solidFill>
                  <a:srgbClr val="FF0000"/>
                </a:solidFill>
              </a:rPr>
            </a:br>
            <a:r>
              <a:rPr lang="ru-RU" sz="4900" b="1" smtClean="0">
                <a:solidFill>
                  <a:srgbClr val="FF0000"/>
                </a:solidFill>
              </a:rPr>
              <a:t/>
            </a:r>
            <a:br>
              <a:rPr lang="ru-RU" sz="4900" b="1" smtClean="0">
                <a:solidFill>
                  <a:srgbClr val="FF0000"/>
                </a:solidFill>
              </a:rPr>
            </a:br>
            <a:r>
              <a:rPr lang="ru-RU" b="1" i="1" smtClean="0">
                <a:solidFill>
                  <a:srgbClr val="0070C0"/>
                </a:solidFill>
              </a:rPr>
              <a:t/>
            </a:r>
            <a:br>
              <a:rPr lang="ru-RU" b="1" i="1" smtClean="0">
                <a:solidFill>
                  <a:srgbClr val="0070C0"/>
                </a:solidFill>
              </a:rPr>
            </a:br>
            <a:r>
              <a:rPr lang="en-US" b="1" i="1" smtClean="0">
                <a:solidFill>
                  <a:srgbClr val="0070C0"/>
                </a:solidFill>
              </a:rPr>
              <a:t/>
            </a:r>
            <a:br>
              <a:rPr lang="en-US" b="1" i="1" smtClean="0">
                <a:solidFill>
                  <a:srgbClr val="0070C0"/>
                </a:solidFill>
              </a:rPr>
            </a:br>
            <a:r>
              <a:rPr lang="en-US" b="1" i="1" smtClean="0">
                <a:solidFill>
                  <a:srgbClr val="0070C0"/>
                </a:solidFill>
              </a:rPr>
              <a:t/>
            </a:r>
            <a:br>
              <a:rPr lang="en-US" b="1" i="1" smtClean="0">
                <a:solidFill>
                  <a:srgbClr val="0070C0"/>
                </a:solidFill>
              </a:rPr>
            </a:br>
            <a:endParaRPr lang="ru-RU" b="1" smtClean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V="1">
            <a:off x="457200" y="6858000"/>
            <a:ext cx="8229600" cy="46038"/>
          </a:xfrm>
        </p:spPr>
        <p:txBody>
          <a:bodyPr rtlCol="0">
            <a:normAutofit fontScale="2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sp>
        <p:nvSpPr>
          <p:cNvPr id="21508" name="TextBox 12"/>
          <p:cNvSpPr txBox="1">
            <a:spLocks noChangeArrowheads="1"/>
          </p:cNvSpPr>
          <p:nvPr/>
        </p:nvSpPr>
        <p:spPr bwMode="auto">
          <a:xfrm>
            <a:off x="1571625" y="357188"/>
            <a:ext cx="692943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FF0000"/>
                </a:solidFill>
                <a:cs typeface="Aharoni" pitchFamily="2" charset="-79"/>
              </a:rPr>
              <a:t>ИГРА «Разрезные картинки»</a:t>
            </a:r>
          </a:p>
        </p:txBody>
      </p:sp>
      <p:pic>
        <p:nvPicPr>
          <p:cNvPr id="28674" name="Picture 2" descr="C:\Users\1\Videos\0b574db5927b814b678043e86f4fadb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214563"/>
            <a:ext cx="2667000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:\Users\1\Videos\0b574db5927b814b678043e86f4fadb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91250" y="2214563"/>
            <a:ext cx="2952750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1" name="TextBox 6"/>
          <p:cNvSpPr txBox="1">
            <a:spLocks noChangeArrowheads="1"/>
          </p:cNvSpPr>
          <p:nvPr/>
        </p:nvSpPr>
        <p:spPr bwMode="auto">
          <a:xfrm>
            <a:off x="2214563" y="5572125"/>
            <a:ext cx="46434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/>
              <a:t>Для чего нужен этот предмет?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4.07407E-6 L 0.14948 -0.005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5" y="-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91 -0.0051 L -0.25191 -0.005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/>
            <a:r>
              <a:rPr lang="ru-RU" sz="4900" b="1" smtClean="0">
                <a:solidFill>
                  <a:srgbClr val="FF0000"/>
                </a:solidFill>
              </a:rPr>
              <a:t/>
            </a:r>
            <a:br>
              <a:rPr lang="ru-RU" sz="4900" b="1" smtClean="0">
                <a:solidFill>
                  <a:srgbClr val="FF0000"/>
                </a:solidFill>
              </a:rPr>
            </a:br>
            <a:r>
              <a:rPr lang="ru-RU" sz="4900" b="1" smtClean="0">
                <a:solidFill>
                  <a:srgbClr val="FF0000"/>
                </a:solidFill>
              </a:rPr>
              <a:t/>
            </a:r>
            <a:br>
              <a:rPr lang="ru-RU" sz="4900" b="1" smtClean="0">
                <a:solidFill>
                  <a:srgbClr val="FF0000"/>
                </a:solidFill>
              </a:rPr>
            </a:br>
            <a:r>
              <a:rPr lang="ru-RU" b="1" i="1" smtClean="0">
                <a:solidFill>
                  <a:srgbClr val="0070C0"/>
                </a:solidFill>
              </a:rPr>
              <a:t/>
            </a:r>
            <a:br>
              <a:rPr lang="ru-RU" b="1" i="1" smtClean="0">
                <a:solidFill>
                  <a:srgbClr val="0070C0"/>
                </a:solidFill>
              </a:rPr>
            </a:br>
            <a:r>
              <a:rPr lang="en-US" b="1" i="1" smtClean="0">
                <a:solidFill>
                  <a:srgbClr val="0070C0"/>
                </a:solidFill>
              </a:rPr>
              <a:t/>
            </a:r>
            <a:br>
              <a:rPr lang="en-US" b="1" i="1" smtClean="0">
                <a:solidFill>
                  <a:srgbClr val="0070C0"/>
                </a:solidFill>
              </a:rPr>
            </a:br>
            <a:r>
              <a:rPr lang="en-US" b="1" i="1" smtClean="0">
                <a:solidFill>
                  <a:srgbClr val="0070C0"/>
                </a:solidFill>
              </a:rPr>
              <a:t/>
            </a:r>
            <a:br>
              <a:rPr lang="en-US" b="1" i="1" smtClean="0">
                <a:solidFill>
                  <a:srgbClr val="0070C0"/>
                </a:solidFill>
              </a:rPr>
            </a:br>
            <a:endParaRPr lang="ru-RU" b="1" smtClean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V="1">
            <a:off x="457200" y="6858000"/>
            <a:ext cx="8229600" cy="46038"/>
          </a:xfrm>
        </p:spPr>
        <p:txBody>
          <a:bodyPr rtlCol="0">
            <a:normAutofit fontScale="2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sp>
        <p:nvSpPr>
          <p:cNvPr id="22532" name="TextBox 12"/>
          <p:cNvSpPr txBox="1">
            <a:spLocks noChangeArrowheads="1"/>
          </p:cNvSpPr>
          <p:nvPr/>
        </p:nvSpPr>
        <p:spPr bwMode="auto">
          <a:xfrm>
            <a:off x="1571625" y="357188"/>
            <a:ext cx="692943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FF0000"/>
                </a:solidFill>
                <a:cs typeface="Aharoni" pitchFamily="2" charset="-79"/>
              </a:rPr>
              <a:t>ИГРА «Посчитай-ка»</a:t>
            </a:r>
          </a:p>
        </p:txBody>
      </p:sp>
      <p:pic>
        <p:nvPicPr>
          <p:cNvPr id="22533" name="Picture 3" descr="C:\Users\1\Videos\ec521f05d1ed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786563" y="4786313"/>
            <a:ext cx="2357437" cy="66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Picture 4" descr="C:\Users\1\Videos\ec521f05d1ed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500688" y="5286375"/>
            <a:ext cx="27209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5" name="Picture 5" descr="C:\Users\1\Videos\ec521f05d1ed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596063" y="5429250"/>
            <a:ext cx="2547937" cy="712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6" name="Picture 6" descr="C:\Users\1\Videos\pencil_PNG3861-170x128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881504">
            <a:off x="3251200" y="4259263"/>
            <a:ext cx="2263775" cy="170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7" name="Picture 7" descr="C:\Users\1\Videos\pencil_PNG3861-170x128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412331">
            <a:off x="3660775" y="3694113"/>
            <a:ext cx="2128838" cy="160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8" name="Picture 8" descr="C:\Users\1\Videos\0_911f2_bf04b90c_M.pn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1401"/>
          <a:stretch>
            <a:fillRect/>
          </a:stretch>
        </p:blipFill>
        <p:spPr bwMode="auto">
          <a:xfrm>
            <a:off x="5986463" y="1143000"/>
            <a:ext cx="2484437" cy="292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9" name="Picture 9" descr="C:\Users\1\Videos\978-91928-894-7_1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 rot="-4774244">
            <a:off x="650875" y="4935538"/>
            <a:ext cx="71437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40" name="Picture 9" descr="C:\Users\1\Videos\978-91928-894-7_1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 rot="6221911">
            <a:off x="1643063" y="5429250"/>
            <a:ext cx="119062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41" name="Picture 9" descr="C:\Users\1\Videos\978-91928-894-7_1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 rot="-4764260">
            <a:off x="765175" y="5662613"/>
            <a:ext cx="71437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42" name="Picture 4" descr="C:\Users\1\Videos\ec521f05d1ed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423025" y="5857875"/>
            <a:ext cx="27209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43" name="Picture 11" descr="C:\Users\1\Videos\0_14a605_f794b18d_orig.pn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3" y="1182688"/>
            <a:ext cx="378618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44" name="Picture 12" descr="C:\Users\1\Videos\Vkleyka-dopolnit-300x300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0" y="1785938"/>
            <a:ext cx="2143125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45" name="Picture 12" descr="C:\Users\1\Videos\Vkleyka-dopolnit-300x300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1214438" y="2500313"/>
            <a:ext cx="2071687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/>
            <a:r>
              <a:rPr lang="ru-RU" sz="4900" b="1" smtClean="0">
                <a:solidFill>
                  <a:srgbClr val="FF0000"/>
                </a:solidFill>
              </a:rPr>
              <a:t/>
            </a:r>
            <a:br>
              <a:rPr lang="ru-RU" sz="4900" b="1" smtClean="0">
                <a:solidFill>
                  <a:srgbClr val="FF0000"/>
                </a:solidFill>
              </a:rPr>
            </a:br>
            <a:r>
              <a:rPr lang="ru-RU" sz="4900" b="1" smtClean="0">
                <a:solidFill>
                  <a:srgbClr val="FF0000"/>
                </a:solidFill>
              </a:rPr>
              <a:t/>
            </a:r>
            <a:br>
              <a:rPr lang="ru-RU" sz="4900" b="1" smtClean="0">
                <a:solidFill>
                  <a:srgbClr val="FF0000"/>
                </a:solidFill>
              </a:rPr>
            </a:br>
            <a:r>
              <a:rPr lang="ru-RU" b="1" i="1" smtClean="0">
                <a:solidFill>
                  <a:srgbClr val="0070C0"/>
                </a:solidFill>
              </a:rPr>
              <a:t/>
            </a:r>
            <a:br>
              <a:rPr lang="ru-RU" b="1" i="1" smtClean="0">
                <a:solidFill>
                  <a:srgbClr val="0070C0"/>
                </a:solidFill>
              </a:rPr>
            </a:br>
            <a:r>
              <a:rPr lang="en-US" b="1" i="1" smtClean="0">
                <a:solidFill>
                  <a:srgbClr val="0070C0"/>
                </a:solidFill>
              </a:rPr>
              <a:t/>
            </a:r>
            <a:br>
              <a:rPr lang="en-US" b="1" i="1" smtClean="0">
                <a:solidFill>
                  <a:srgbClr val="0070C0"/>
                </a:solidFill>
              </a:rPr>
            </a:br>
            <a:r>
              <a:rPr lang="en-US" b="1" i="1" smtClean="0">
                <a:solidFill>
                  <a:srgbClr val="0070C0"/>
                </a:solidFill>
              </a:rPr>
              <a:t/>
            </a:r>
            <a:br>
              <a:rPr lang="en-US" b="1" i="1" smtClean="0">
                <a:solidFill>
                  <a:srgbClr val="0070C0"/>
                </a:solidFill>
              </a:rPr>
            </a:br>
            <a:endParaRPr lang="ru-RU" b="1" smtClean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V="1">
            <a:off x="457200" y="6858000"/>
            <a:ext cx="8229600" cy="46038"/>
          </a:xfrm>
        </p:spPr>
        <p:txBody>
          <a:bodyPr rtlCol="0">
            <a:normAutofit fontScale="2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sp>
        <p:nvSpPr>
          <p:cNvPr id="23556" name="TextBox 12"/>
          <p:cNvSpPr txBox="1">
            <a:spLocks noChangeArrowheads="1"/>
          </p:cNvSpPr>
          <p:nvPr/>
        </p:nvSpPr>
        <p:spPr bwMode="auto">
          <a:xfrm>
            <a:off x="1571625" y="357188"/>
            <a:ext cx="692943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FF0000"/>
                </a:solidFill>
                <a:cs typeface="Aharoni" pitchFamily="2" charset="-79"/>
              </a:rPr>
              <a:t>«Шифровка»</a:t>
            </a:r>
          </a:p>
        </p:txBody>
      </p:sp>
      <p:sp>
        <p:nvSpPr>
          <p:cNvPr id="5" name="Блок-схема: узел 4"/>
          <p:cNvSpPr/>
          <p:nvPr/>
        </p:nvSpPr>
        <p:spPr>
          <a:xfrm>
            <a:off x="4071938" y="1285875"/>
            <a:ext cx="928687" cy="885825"/>
          </a:xfrm>
          <a:prstGeom prst="flowChartConnector">
            <a:avLst/>
          </a:prstGeom>
          <a:solidFill>
            <a:srgbClr val="00206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Блок-схема: узел 5"/>
          <p:cNvSpPr/>
          <p:nvPr/>
        </p:nvSpPr>
        <p:spPr>
          <a:xfrm>
            <a:off x="785813" y="1214438"/>
            <a:ext cx="928687" cy="885825"/>
          </a:xfrm>
          <a:prstGeom prst="flowChartConnector">
            <a:avLst/>
          </a:prstGeom>
          <a:solidFill>
            <a:srgbClr val="00206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Блок-схема: узел 6"/>
          <p:cNvSpPr/>
          <p:nvPr/>
        </p:nvSpPr>
        <p:spPr>
          <a:xfrm>
            <a:off x="3000375" y="2357438"/>
            <a:ext cx="928688" cy="885825"/>
          </a:xfrm>
          <a:prstGeom prst="flowChartConnector">
            <a:avLst/>
          </a:prstGeom>
          <a:solidFill>
            <a:srgbClr val="00206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Блок-схема: узел 7"/>
          <p:cNvSpPr/>
          <p:nvPr/>
        </p:nvSpPr>
        <p:spPr>
          <a:xfrm>
            <a:off x="5072063" y="2357438"/>
            <a:ext cx="928687" cy="885825"/>
          </a:xfrm>
          <a:prstGeom prst="flowChartConnector">
            <a:avLst/>
          </a:prstGeom>
          <a:solidFill>
            <a:srgbClr val="00206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3000375" y="1214438"/>
            <a:ext cx="928688" cy="885825"/>
          </a:xfrm>
          <a:prstGeom prst="flowChartConnector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5072063" y="1214438"/>
            <a:ext cx="928687" cy="885825"/>
          </a:xfrm>
          <a:prstGeom prst="flowChartConnector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Блок-схема: узел 10"/>
          <p:cNvSpPr/>
          <p:nvPr/>
        </p:nvSpPr>
        <p:spPr>
          <a:xfrm>
            <a:off x="857250" y="2357438"/>
            <a:ext cx="928688" cy="885825"/>
          </a:xfrm>
          <a:prstGeom prst="flowChartConnector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Блок-схема: узел 11"/>
          <p:cNvSpPr/>
          <p:nvPr/>
        </p:nvSpPr>
        <p:spPr>
          <a:xfrm>
            <a:off x="1785938" y="3500438"/>
            <a:ext cx="928687" cy="885825"/>
          </a:xfrm>
          <a:prstGeom prst="flowChartConnector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Блок-схема: узел 13"/>
          <p:cNvSpPr/>
          <p:nvPr/>
        </p:nvSpPr>
        <p:spPr>
          <a:xfrm>
            <a:off x="1857375" y="1214438"/>
            <a:ext cx="928688" cy="885825"/>
          </a:xfrm>
          <a:prstGeom prst="flowChartConnector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Блок-схема: узел 14"/>
          <p:cNvSpPr/>
          <p:nvPr/>
        </p:nvSpPr>
        <p:spPr>
          <a:xfrm>
            <a:off x="1928813" y="2428875"/>
            <a:ext cx="928687" cy="885825"/>
          </a:xfrm>
          <a:prstGeom prst="flowChartConnector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" name="Блок-схема: узел 15"/>
          <p:cNvSpPr/>
          <p:nvPr/>
        </p:nvSpPr>
        <p:spPr>
          <a:xfrm>
            <a:off x="4000500" y="2357438"/>
            <a:ext cx="928688" cy="885825"/>
          </a:xfrm>
          <a:prstGeom prst="flowChartConnector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" name="Блок-схема: узел 16"/>
          <p:cNvSpPr/>
          <p:nvPr/>
        </p:nvSpPr>
        <p:spPr>
          <a:xfrm>
            <a:off x="3786188" y="3571875"/>
            <a:ext cx="928687" cy="885825"/>
          </a:xfrm>
          <a:prstGeom prst="flowChartConnector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8" name="Блок-схема: узел 17"/>
          <p:cNvSpPr/>
          <p:nvPr/>
        </p:nvSpPr>
        <p:spPr>
          <a:xfrm>
            <a:off x="6715125" y="3500438"/>
            <a:ext cx="928688" cy="885825"/>
          </a:xfrm>
          <a:prstGeom prst="flowChartConnector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9" name="Блок-схема: узел 18"/>
          <p:cNvSpPr/>
          <p:nvPr/>
        </p:nvSpPr>
        <p:spPr>
          <a:xfrm>
            <a:off x="2786063" y="3571875"/>
            <a:ext cx="928687" cy="885825"/>
          </a:xfrm>
          <a:prstGeom prst="flowChartConnector">
            <a:avLst/>
          </a:prstGeom>
          <a:solidFill>
            <a:srgbClr val="00206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" name="Блок-схема: узел 19"/>
          <p:cNvSpPr/>
          <p:nvPr/>
        </p:nvSpPr>
        <p:spPr>
          <a:xfrm>
            <a:off x="785813" y="3500438"/>
            <a:ext cx="928687" cy="885825"/>
          </a:xfrm>
          <a:prstGeom prst="flowChartConnector">
            <a:avLst/>
          </a:prstGeom>
          <a:solidFill>
            <a:srgbClr val="00206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" name="Блок-схема: узел 20"/>
          <p:cNvSpPr/>
          <p:nvPr/>
        </p:nvSpPr>
        <p:spPr>
          <a:xfrm>
            <a:off x="7715250" y="3571875"/>
            <a:ext cx="928688" cy="885825"/>
          </a:xfrm>
          <a:prstGeom prst="flowChartConnector">
            <a:avLst/>
          </a:prstGeom>
          <a:solidFill>
            <a:schemeClr val="tx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22" name="Блок-схема: узел 21"/>
          <p:cNvSpPr/>
          <p:nvPr/>
        </p:nvSpPr>
        <p:spPr>
          <a:xfrm>
            <a:off x="4714875" y="3571875"/>
            <a:ext cx="928688" cy="885825"/>
          </a:xfrm>
          <a:prstGeom prst="flowChartConnector">
            <a:avLst/>
          </a:prstGeom>
          <a:solidFill>
            <a:srgbClr val="00206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3" name="Блок-схема: узел 22"/>
          <p:cNvSpPr/>
          <p:nvPr/>
        </p:nvSpPr>
        <p:spPr>
          <a:xfrm>
            <a:off x="5715000" y="3571875"/>
            <a:ext cx="928688" cy="885825"/>
          </a:xfrm>
          <a:prstGeom prst="flowChartConnector">
            <a:avLst/>
          </a:prstGeom>
          <a:solidFill>
            <a:srgbClr val="00206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23575" name="Picture 3" descr="C:\Users\1\Videos\0_14a605_f794b18d_orig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8" y="4679950"/>
            <a:ext cx="2928937" cy="309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76" name="Picture 4" descr="C:\Users\1\Videos\book_PNG2114-170x170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7938" y="4071938"/>
            <a:ext cx="2786062" cy="278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77" name="Picture 5" descr="C:\Users\1\Videos\ec521f05d1ed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214438" y="5572125"/>
            <a:ext cx="2381250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78" name="Picture 6" descr="C:\Users\1\Videos\pencil_PNG3861-170x128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-1950812">
            <a:off x="549275" y="4516438"/>
            <a:ext cx="2119313" cy="1595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79" name="Picture 7" descr="C:\Users\1\Videos\ен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714750" y="4570413"/>
            <a:ext cx="2659063" cy="228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/>
            <a:r>
              <a:rPr lang="ru-RU" sz="4900" b="1" smtClean="0">
                <a:solidFill>
                  <a:srgbClr val="FF0000"/>
                </a:solidFill>
              </a:rPr>
              <a:t/>
            </a:r>
            <a:br>
              <a:rPr lang="ru-RU" sz="4900" b="1" smtClean="0">
                <a:solidFill>
                  <a:srgbClr val="FF0000"/>
                </a:solidFill>
              </a:rPr>
            </a:br>
            <a:r>
              <a:rPr lang="ru-RU" sz="4900" b="1" smtClean="0">
                <a:solidFill>
                  <a:srgbClr val="FF0000"/>
                </a:solidFill>
              </a:rPr>
              <a:t/>
            </a:r>
            <a:br>
              <a:rPr lang="ru-RU" sz="4900" b="1" smtClean="0">
                <a:solidFill>
                  <a:srgbClr val="FF0000"/>
                </a:solidFill>
              </a:rPr>
            </a:br>
            <a:r>
              <a:rPr lang="ru-RU" b="1" i="1" smtClean="0">
                <a:solidFill>
                  <a:srgbClr val="0070C0"/>
                </a:solidFill>
              </a:rPr>
              <a:t/>
            </a:r>
            <a:br>
              <a:rPr lang="ru-RU" b="1" i="1" smtClean="0">
                <a:solidFill>
                  <a:srgbClr val="0070C0"/>
                </a:solidFill>
              </a:rPr>
            </a:br>
            <a:r>
              <a:rPr lang="en-US" b="1" i="1" smtClean="0">
                <a:solidFill>
                  <a:srgbClr val="0070C0"/>
                </a:solidFill>
              </a:rPr>
              <a:t/>
            </a:r>
            <a:br>
              <a:rPr lang="en-US" b="1" i="1" smtClean="0">
                <a:solidFill>
                  <a:srgbClr val="0070C0"/>
                </a:solidFill>
              </a:rPr>
            </a:br>
            <a:r>
              <a:rPr lang="en-US" b="1" i="1" smtClean="0">
                <a:solidFill>
                  <a:srgbClr val="0070C0"/>
                </a:solidFill>
              </a:rPr>
              <a:t/>
            </a:r>
            <a:br>
              <a:rPr lang="en-US" b="1" i="1" smtClean="0">
                <a:solidFill>
                  <a:srgbClr val="0070C0"/>
                </a:solidFill>
              </a:rPr>
            </a:br>
            <a:endParaRPr lang="ru-RU" b="1" smtClean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V="1">
            <a:off x="457200" y="6858000"/>
            <a:ext cx="8229600" cy="46038"/>
          </a:xfrm>
        </p:spPr>
        <p:txBody>
          <a:bodyPr rtlCol="0">
            <a:normAutofit fontScale="2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857250" y="642938"/>
            <a:ext cx="7929563" cy="35401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>
                <a:solidFill>
                  <a:srgbClr val="FF0000"/>
                </a:solidFill>
                <a:cs typeface="Aharoni" pitchFamily="2" charset="-79"/>
              </a:rPr>
              <a:t>«ФИЗМИНУТКА»</a:t>
            </a:r>
          </a:p>
          <a:p>
            <a:pPr algn="just">
              <a:defRPr/>
            </a:pPr>
            <a:r>
              <a:rPr lang="ru-RU" sz="3200" b="1" i="1" dirty="0">
                <a:solidFill>
                  <a:schemeClr val="accent1">
                    <a:lumMod val="75000"/>
                  </a:schemeClr>
                </a:solidFill>
                <a:latin typeface="Gabriola" pitchFamily="82" charset="0"/>
                <a:cs typeface="Aharoni" pitchFamily="2" charset="-79"/>
              </a:rPr>
              <a:t>Переменка, переменка              </a:t>
            </a:r>
            <a:r>
              <a:rPr lang="ru-RU" dirty="0">
                <a:latin typeface="+mn-lt"/>
                <a:cs typeface="Aharoni" pitchFamily="2" charset="-79"/>
              </a:rPr>
              <a:t>(идут по кругу)</a:t>
            </a:r>
          </a:p>
          <a:p>
            <a:pPr algn="just">
              <a:defRPr/>
            </a:pPr>
            <a:r>
              <a:rPr lang="ru-RU" sz="3200" b="1" i="1" dirty="0">
                <a:solidFill>
                  <a:schemeClr val="accent1">
                    <a:lumMod val="75000"/>
                  </a:schemeClr>
                </a:solidFill>
                <a:latin typeface="Gabriola" pitchFamily="82" charset="0"/>
                <a:cs typeface="Aharoni" pitchFamily="2" charset="-79"/>
              </a:rPr>
              <a:t>Отдохните хорошенько          </a:t>
            </a:r>
            <a:r>
              <a:rPr lang="ru-RU" dirty="0">
                <a:latin typeface="+mn-lt"/>
                <a:cs typeface="Aharoni" pitchFamily="2" charset="-79"/>
              </a:rPr>
              <a:t>(подскоки)</a:t>
            </a:r>
          </a:p>
          <a:p>
            <a:pPr algn="just">
              <a:defRPr/>
            </a:pPr>
            <a:r>
              <a:rPr lang="ru-RU" sz="3200" b="1" i="1" dirty="0">
                <a:solidFill>
                  <a:schemeClr val="accent1">
                    <a:lumMod val="75000"/>
                  </a:schemeClr>
                </a:solidFill>
                <a:latin typeface="Gabriola" pitchFamily="82" charset="0"/>
                <a:cs typeface="Aharoni" pitchFamily="2" charset="-79"/>
              </a:rPr>
              <a:t>Можно бегать и шуметь,         </a:t>
            </a:r>
            <a:r>
              <a:rPr lang="ru-RU" dirty="0">
                <a:latin typeface="+mn-lt"/>
                <a:cs typeface="Aharoni" pitchFamily="2" charset="-79"/>
              </a:rPr>
              <a:t>(бегут по кругу)</a:t>
            </a:r>
          </a:p>
          <a:p>
            <a:pPr algn="just">
              <a:defRPr/>
            </a:pPr>
            <a:r>
              <a:rPr lang="ru-RU" sz="3200" b="1" i="1" dirty="0">
                <a:solidFill>
                  <a:schemeClr val="accent1">
                    <a:lumMod val="75000"/>
                  </a:schemeClr>
                </a:solidFill>
                <a:latin typeface="Gabriola" pitchFamily="82" charset="0"/>
                <a:cs typeface="Aharoni" pitchFamily="2" charset="-79"/>
              </a:rPr>
              <a:t>Танцевать и песни петь,          </a:t>
            </a:r>
            <a:r>
              <a:rPr lang="ru-RU" dirty="0">
                <a:latin typeface="+mn-lt"/>
                <a:cs typeface="Aharoni" pitchFamily="2" charset="-79"/>
              </a:rPr>
              <a:t>(танцуют)</a:t>
            </a:r>
            <a:endParaRPr lang="ru-RU" sz="3200" b="1" i="1" dirty="0">
              <a:latin typeface="Gabriola" pitchFamily="82" charset="0"/>
              <a:cs typeface="Aharoni" pitchFamily="2" charset="-79"/>
            </a:endParaRPr>
          </a:p>
          <a:p>
            <a:pPr algn="just">
              <a:defRPr/>
            </a:pPr>
            <a:r>
              <a:rPr lang="ru-RU" sz="3200" b="1" i="1" dirty="0">
                <a:solidFill>
                  <a:schemeClr val="accent1">
                    <a:lumMod val="75000"/>
                  </a:schemeClr>
                </a:solidFill>
                <a:latin typeface="Gabriola" pitchFamily="82" charset="0"/>
                <a:cs typeface="Aharoni" pitchFamily="2" charset="-79"/>
              </a:rPr>
              <a:t>Можно сесть и помолчать.       </a:t>
            </a:r>
            <a:r>
              <a:rPr lang="ru-RU" dirty="0">
                <a:latin typeface="+mn-lt"/>
                <a:cs typeface="Aharoni" pitchFamily="2" charset="-79"/>
              </a:rPr>
              <a:t>(приседают)</a:t>
            </a:r>
          </a:p>
          <a:p>
            <a:pPr algn="just">
              <a:defRPr/>
            </a:pPr>
            <a:r>
              <a:rPr lang="ru-RU" sz="3200" b="1" i="1" dirty="0">
                <a:solidFill>
                  <a:schemeClr val="accent1">
                    <a:lumMod val="75000"/>
                  </a:schemeClr>
                </a:solidFill>
                <a:latin typeface="Gabriola" pitchFamily="82" charset="0"/>
                <a:cs typeface="Aharoni" pitchFamily="2" charset="-79"/>
              </a:rPr>
              <a:t>Только, чур! Нельзя скучать</a:t>
            </a:r>
            <a:r>
              <a:rPr lang="ru-RU" dirty="0">
                <a:latin typeface="+mn-lt"/>
                <a:cs typeface="Aharoni" pitchFamily="2" charset="-79"/>
              </a:rPr>
              <a:t>. (прыжки на двух ногах, руки на поясе)</a:t>
            </a:r>
          </a:p>
        </p:txBody>
      </p:sp>
      <p:pic>
        <p:nvPicPr>
          <p:cNvPr id="24581" name="Picture 2" descr="C:\Users\1\Videos\hello_html_f2ae19e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286500" y="0"/>
            <a:ext cx="2667000" cy="319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Picture 3" descr="C:\Users\1\Videos\0_14ab90_3cd76875_orig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643188" y="4170363"/>
            <a:ext cx="4810125" cy="2687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97050"/>
          </a:xfrm>
        </p:spPr>
        <p:txBody>
          <a:bodyPr/>
          <a:lstStyle/>
          <a:p>
            <a:r>
              <a:rPr lang="ru-RU" sz="3200" b="1" smtClean="0">
                <a:solidFill>
                  <a:srgbClr val="FF0000"/>
                </a:solidFill>
                <a:latin typeface="Arial" charset="0"/>
                <a:cs typeface="Arial" charset="0"/>
              </a:rPr>
              <a:t>ИГРА «Скажи наоборот»</a:t>
            </a:r>
          </a:p>
        </p:txBody>
      </p:sp>
      <p:sp>
        <p:nvSpPr>
          <p:cNvPr id="25603" name="Содержимое 2"/>
          <p:cNvSpPr>
            <a:spLocks noGrp="1"/>
          </p:cNvSpPr>
          <p:nvPr>
            <p:ph idx="1"/>
          </p:nvPr>
        </p:nvSpPr>
        <p:spPr>
          <a:xfrm>
            <a:off x="457200" y="2143125"/>
            <a:ext cx="8229600" cy="3983038"/>
          </a:xfrm>
        </p:spPr>
        <p:txBody>
          <a:bodyPr/>
          <a:lstStyle/>
          <a:p>
            <a:r>
              <a:rPr lang="ru-RU" sz="2800" i="1" smtClean="0"/>
              <a:t>Длинная линейка - ……</a:t>
            </a:r>
          </a:p>
          <a:p>
            <a:r>
              <a:rPr lang="ru-RU" sz="2800" i="1" smtClean="0"/>
              <a:t>Острый карандаш - ….</a:t>
            </a:r>
          </a:p>
          <a:p>
            <a:r>
              <a:rPr lang="ru-RU" sz="2800" i="1" smtClean="0"/>
              <a:t>Толстая книга - ….</a:t>
            </a:r>
          </a:p>
          <a:p>
            <a:r>
              <a:rPr lang="ru-RU" sz="2800" i="1" smtClean="0"/>
              <a:t>Новый пенал- ….</a:t>
            </a:r>
          </a:p>
          <a:p>
            <a:r>
              <a:rPr lang="ru-RU" sz="2800" i="1" smtClean="0"/>
              <a:t>Большой портфель - ….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/>
            <a:r>
              <a:rPr lang="ru-RU" sz="4900" b="1" smtClean="0">
                <a:solidFill>
                  <a:srgbClr val="FF0000"/>
                </a:solidFill>
              </a:rPr>
              <a:t/>
            </a:r>
            <a:br>
              <a:rPr lang="ru-RU" sz="4900" b="1" smtClean="0">
                <a:solidFill>
                  <a:srgbClr val="FF0000"/>
                </a:solidFill>
              </a:rPr>
            </a:br>
            <a:r>
              <a:rPr lang="ru-RU" sz="4900" b="1" smtClean="0">
                <a:solidFill>
                  <a:srgbClr val="FF0000"/>
                </a:solidFill>
              </a:rPr>
              <a:t/>
            </a:r>
            <a:br>
              <a:rPr lang="ru-RU" sz="4900" b="1" smtClean="0">
                <a:solidFill>
                  <a:srgbClr val="FF0000"/>
                </a:solidFill>
              </a:rPr>
            </a:br>
            <a:r>
              <a:rPr lang="ru-RU" b="1" i="1" smtClean="0">
                <a:solidFill>
                  <a:srgbClr val="0070C0"/>
                </a:solidFill>
              </a:rPr>
              <a:t/>
            </a:r>
            <a:br>
              <a:rPr lang="ru-RU" b="1" i="1" smtClean="0">
                <a:solidFill>
                  <a:srgbClr val="0070C0"/>
                </a:solidFill>
              </a:rPr>
            </a:br>
            <a:r>
              <a:rPr lang="en-US" b="1" i="1" smtClean="0">
                <a:solidFill>
                  <a:srgbClr val="0070C0"/>
                </a:solidFill>
              </a:rPr>
              <a:t/>
            </a:r>
            <a:br>
              <a:rPr lang="en-US" b="1" i="1" smtClean="0">
                <a:solidFill>
                  <a:srgbClr val="0070C0"/>
                </a:solidFill>
              </a:rPr>
            </a:br>
            <a:r>
              <a:rPr lang="en-US" b="1" i="1" smtClean="0">
                <a:solidFill>
                  <a:srgbClr val="0070C0"/>
                </a:solidFill>
              </a:rPr>
              <a:t/>
            </a:r>
            <a:br>
              <a:rPr lang="en-US" b="1" i="1" smtClean="0">
                <a:solidFill>
                  <a:srgbClr val="0070C0"/>
                </a:solidFill>
              </a:rPr>
            </a:br>
            <a:endParaRPr lang="ru-RU" b="1" smtClean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V="1">
            <a:off x="457200" y="6858000"/>
            <a:ext cx="8229600" cy="46038"/>
          </a:xfrm>
        </p:spPr>
        <p:txBody>
          <a:bodyPr rtlCol="0">
            <a:normAutofit fontScale="2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sp>
        <p:nvSpPr>
          <p:cNvPr id="26628" name="TextBox 12"/>
          <p:cNvSpPr txBox="1">
            <a:spLocks noChangeArrowheads="1"/>
          </p:cNvSpPr>
          <p:nvPr/>
        </p:nvSpPr>
        <p:spPr bwMode="auto">
          <a:xfrm>
            <a:off x="1571625" y="428625"/>
            <a:ext cx="692943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FF0000"/>
                </a:solidFill>
                <a:cs typeface="Aharoni" pitchFamily="2" charset="-79"/>
              </a:rPr>
              <a:t>ИГРА «Почему я хочу в школу?»</a:t>
            </a:r>
          </a:p>
        </p:txBody>
      </p:sp>
      <p:pic>
        <p:nvPicPr>
          <p:cNvPr id="26629" name="Picture 2" descr="C:\Users\1\Videos\0_5f130_34154292_orig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42938" y="1357313"/>
            <a:ext cx="7364412" cy="421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997200"/>
          </a:xfrm>
        </p:spPr>
        <p:txBody>
          <a:bodyPr/>
          <a:lstStyle/>
          <a:p>
            <a:pPr eaLnBrk="1" hangingPunct="1"/>
            <a:r>
              <a:rPr lang="ru-RU" sz="3600" b="1" smtClean="0">
                <a:solidFill>
                  <a:srgbClr val="0070C0"/>
                </a:solidFill>
              </a:rPr>
              <a:t>Отгадай, что за вещица, -</a:t>
            </a:r>
            <a:br>
              <a:rPr lang="ru-RU" sz="3600" b="1" smtClean="0">
                <a:solidFill>
                  <a:srgbClr val="0070C0"/>
                </a:solidFill>
              </a:rPr>
            </a:br>
            <a:r>
              <a:rPr lang="ru-RU" sz="3600" b="1" smtClean="0">
                <a:solidFill>
                  <a:srgbClr val="0070C0"/>
                </a:solidFill>
              </a:rPr>
              <a:t>Острый клювик, а не птица,</a:t>
            </a:r>
            <a:br>
              <a:rPr lang="ru-RU" sz="3600" b="1" smtClean="0">
                <a:solidFill>
                  <a:srgbClr val="0070C0"/>
                </a:solidFill>
              </a:rPr>
            </a:br>
            <a:r>
              <a:rPr lang="ru-RU" sz="3600" b="1" smtClean="0">
                <a:solidFill>
                  <a:srgbClr val="0070C0"/>
                </a:solidFill>
              </a:rPr>
              <a:t>Этим клювиком она сеет-сеет семена</a:t>
            </a:r>
            <a:br>
              <a:rPr lang="ru-RU" sz="3600" b="1" smtClean="0">
                <a:solidFill>
                  <a:srgbClr val="0070C0"/>
                </a:solidFill>
              </a:rPr>
            </a:br>
            <a:r>
              <a:rPr lang="ru-RU" sz="3600" b="1" smtClean="0">
                <a:solidFill>
                  <a:srgbClr val="0070C0"/>
                </a:solidFill>
              </a:rPr>
              <a:t>Не на поле, не на грядке -</a:t>
            </a:r>
            <a:br>
              <a:rPr lang="ru-RU" sz="3600" b="1" smtClean="0">
                <a:solidFill>
                  <a:srgbClr val="0070C0"/>
                </a:solidFill>
              </a:rPr>
            </a:br>
            <a:r>
              <a:rPr lang="ru-RU" sz="3600" b="1" smtClean="0">
                <a:solidFill>
                  <a:srgbClr val="0070C0"/>
                </a:solidFill>
              </a:rPr>
              <a:t>На листах твоей тетрадки.</a:t>
            </a:r>
          </a:p>
        </p:txBody>
      </p:sp>
      <p:pic>
        <p:nvPicPr>
          <p:cNvPr id="3075" name="Picture 2" descr="C:\Users\юрий\Desktop\ДЕТСКИЕ ПРЕЗЕНТАЦИИ\ШКОЛЬНЫЕ ПРИНАДЛЕЖНОСТИ\ручка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268538" y="2852738"/>
            <a:ext cx="4525962" cy="4005262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70C0"/>
                </a:solidFill>
              </a:rPr>
              <a:t>Если ты его отточишь,</a:t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>Нарисуешь все, что хочешь!</a:t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>Солнце, море, горы, пляж. Что же это?..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4099" name="Picture 2" descr="C:\Users\юрий\Desktop\ДЕТСКИЕ ПРЕЗЕНТАЦИИ\ШКОЛЬНЫЕ ПРИНАДЛЕЖНОСТИ\карандаш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059113" y="1916113"/>
            <a:ext cx="4525962" cy="4941887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96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70C0"/>
                </a:solidFill>
              </a:rPr>
              <a:t>Вы цветным карандашом </a:t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>Все рисуночки раскрасьте. </a:t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>Чтоб подправить их потом,</a:t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> Очень пригодится... 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5123" name="Picture 2" descr="C:\Users\юрий\Desktop\ДЕТСКИЕ ПРЕЗЕНТАЦИИ\ШКОЛЬНЫЕ ПРИНАДЛЕЖНОСТИ\ластик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339975" y="2332038"/>
            <a:ext cx="4525963" cy="4525962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205038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70C0"/>
                </a:solidFill>
              </a:rPr>
              <a:t>Линию прямую, ну-ка,</a:t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> Сам нарисовать сумей-ка! </a:t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>Это сложная наука! </a:t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>Пригодится здесь... 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6147" name="Picture 2" descr="C:\Users\юрий\Desktop\ДЕТСКИЕ ПРЕЗЕНТАЦИИ\ШКОЛЬНЫЕ ПРИНАДЛЕЖНОСТИ\линейка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268538" y="2332038"/>
            <a:ext cx="4525962" cy="4525962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4923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70C0"/>
                </a:solidFill>
              </a:rPr>
              <a:t>На коробку я похож, </a:t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>Ручки ты в меня кладешь. </a:t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>Школьник, ты меня узнал?</a:t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> Ну, конечно, я -... 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7171" name="Picture 2" descr="C:\Users\юрий\Desktop\ДЕТСКИЕ ПРЕЗЕНТАЦИИ\ШКОЛЬНЫЕ ПРИНАДЛЕЖНОСТИ\пенал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68313" y="3124200"/>
            <a:ext cx="8229600" cy="37338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04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70C0"/>
                </a:solidFill>
              </a:rPr>
              <a:t>Свою косичку без опаски</a:t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>Она обмакивает в краски.</a:t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>Потом окрашенной косичкой</a:t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>В альбоме водит по страничке.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8195" name="Picture 2" descr="C:\Users\юрий\Desktop\ДЕТСКИЕ ПРЕЗЕНТАЦИИ\ШКОЛЬНЫЕ ПРИНАДЛЕЖНОСТИ\кисть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214563" y="2857500"/>
            <a:ext cx="5094287" cy="382111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3495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70C0"/>
                </a:solidFill>
              </a:rPr>
              <a:t>То я в клетку, то в линейку.</a:t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>Написать по ним, сумей-ка!</a:t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>Это — лёгкая загадка: </a:t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>Каждый знает, я — ...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9219" name="Picture 2" descr="C:\Users\юрий\Desktop\ДЕТСКИЕ ПРЕЗЕНТАЦИИ\ШКОЛЬНЫЕ ПРИНАДЛЕЖНОСТИ\тетрадь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55875" y="2500313"/>
            <a:ext cx="4357688" cy="4357687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346</TotalTime>
  <Words>264</Words>
  <Application>Microsoft Office PowerPoint</Application>
  <PresentationFormat>Экран (4:3)</PresentationFormat>
  <Paragraphs>59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1" baseType="lpstr">
      <vt:lpstr>Aharoni</vt:lpstr>
      <vt:lpstr>Arial</vt:lpstr>
      <vt:lpstr>Calibri</vt:lpstr>
      <vt:lpstr>Comic Sans MS</vt:lpstr>
      <vt:lpstr>Gabriola</vt:lpstr>
      <vt:lpstr>Тема Office</vt:lpstr>
      <vt:lpstr>Дидактические игры и упражнения по формированию лексико-грамматических категорий у дошкольников с нарушением речи по лексической теме «ШКОЛЬНЫЕ ПРИНАДЛЕЖНОСТИ»</vt:lpstr>
      <vt:lpstr>«Соберём Буратино в школу» загадки</vt:lpstr>
      <vt:lpstr>Отгадай, что за вещица, - Острый клювик, а не птица, Этим клювиком она сеет-сеет семена Не на поле, не на грядке - На листах твоей тетрадки.</vt:lpstr>
      <vt:lpstr>Если ты его отточишь, Нарисуешь все, что хочешь! Солнце, море, горы, пляж. Что же это?..</vt:lpstr>
      <vt:lpstr>Вы цветным карандашом  Все рисуночки раскрасьте.  Чтоб подправить их потом,  Очень пригодится... </vt:lpstr>
      <vt:lpstr>Линию прямую, ну-ка,  Сам нарисовать сумей-ка!  Это сложная наука!  Пригодится здесь... </vt:lpstr>
      <vt:lpstr>На коробку я похож,  Ручки ты в меня кладешь.  Школьник, ты меня узнал?  Ну, конечно, я -... </vt:lpstr>
      <vt:lpstr>Свою косичку без опаски Она обмакивает в краски. Потом окрашенной косичкой В альбоме водит по страничке.</vt:lpstr>
      <vt:lpstr>То я в клетку, то в линейку. Написать по ним, сумей-ка! Это — лёгкая загадка:  Каждый знает, я — ...</vt:lpstr>
      <vt:lpstr>Не куст, а с листочками, Не рубашка, а сшита, Не человек, а рассказывает.</vt:lpstr>
      <vt:lpstr>Новый дом несу в руке, Дверца дома на замке. Тут жильцы бумажные, Все ужасно важные.</vt:lpstr>
      <vt:lpstr>     </vt:lpstr>
      <vt:lpstr>ИГРА «Четвертый лишний»</vt:lpstr>
      <vt:lpstr>ИГРА «Четвертый лишний»</vt:lpstr>
      <vt:lpstr>     </vt:lpstr>
      <vt:lpstr>     </vt:lpstr>
      <vt:lpstr>     </vt:lpstr>
      <vt:lpstr>     </vt:lpstr>
      <vt:lpstr>     </vt:lpstr>
      <vt:lpstr>     </vt:lpstr>
      <vt:lpstr>     </vt:lpstr>
      <vt:lpstr>     </vt:lpstr>
      <vt:lpstr>     </vt:lpstr>
      <vt:lpstr>ИГРА «Скажи наоборот»</vt:lpstr>
      <vt:lpstr>    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ПО ТЕМЕ «ШКОЛЬНЫЕ ПРИНАДЛЕЖНОСТИ»</dc:title>
  <dc:creator>юрий</dc:creator>
  <cp:lastModifiedBy>user_3</cp:lastModifiedBy>
  <cp:revision>24</cp:revision>
  <dcterms:created xsi:type="dcterms:W3CDTF">2010-06-15T19:16:38Z</dcterms:created>
  <dcterms:modified xsi:type="dcterms:W3CDTF">2022-04-12T01:37:47Z</dcterms:modified>
</cp:coreProperties>
</file>