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4D4D"/>
    <a:srgbClr val="F8AAAA"/>
    <a:srgbClr val="FF43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74" d="100"/>
          <a:sy n="74" d="100"/>
        </p:scale>
        <p:origin x="49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5304F-F6B9-4C6C-BCCD-B453E7700439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71C3E-E3AA-4384-AC75-418A41530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876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5304F-F6B9-4C6C-BCCD-B453E7700439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71C3E-E3AA-4384-AC75-418A41530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7584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5304F-F6B9-4C6C-BCCD-B453E7700439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71C3E-E3AA-4384-AC75-418A41530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330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5304F-F6B9-4C6C-BCCD-B453E7700439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71C3E-E3AA-4384-AC75-418A41530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6395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5304F-F6B9-4C6C-BCCD-B453E7700439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71C3E-E3AA-4384-AC75-418A41530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83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5304F-F6B9-4C6C-BCCD-B453E7700439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71C3E-E3AA-4384-AC75-418A41530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1131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5304F-F6B9-4C6C-BCCD-B453E7700439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71C3E-E3AA-4384-AC75-418A41530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081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5304F-F6B9-4C6C-BCCD-B453E7700439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71C3E-E3AA-4384-AC75-418A41530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368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5304F-F6B9-4C6C-BCCD-B453E7700439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71C3E-E3AA-4384-AC75-418A41530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2837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5304F-F6B9-4C6C-BCCD-B453E7700439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71C3E-E3AA-4384-AC75-418A41530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8344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5304F-F6B9-4C6C-BCCD-B453E7700439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F71C3E-E3AA-4384-AC75-418A41530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6903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C5304F-F6B9-4C6C-BCCD-B453E7700439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F71C3E-E3AA-4384-AC75-418A41530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572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4182" y="645459"/>
            <a:ext cx="10972800" cy="760226"/>
          </a:xfrm>
        </p:spPr>
        <p:txBody>
          <a:bodyPr>
            <a:noAutofit/>
          </a:bodyPr>
          <a:lstStyle/>
          <a:p>
            <a:r>
              <a:rPr lang="ru-RU" sz="8800" b="1" cap="none" spc="0" dirty="0" smtClean="0">
                <a:ln w="13462">
                  <a:solidFill>
                    <a:schemeClr val="bg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Свойства умножения</a:t>
            </a:r>
            <a:endParaRPr lang="ru-RU" sz="8800" b="1" cap="none" spc="0" dirty="0">
              <a:ln w="13462">
                <a:solidFill>
                  <a:schemeClr val="bg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Скругленный прямоугольник 3">
            <a:hlinkClick r:id="rId3" action="ppaction://hlinksldjump"/>
          </p:cNvPr>
          <p:cNvSpPr/>
          <p:nvPr/>
        </p:nvSpPr>
        <p:spPr>
          <a:xfrm>
            <a:off x="3980330" y="2052927"/>
            <a:ext cx="3958814" cy="1032734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Переместительное свойство</a:t>
            </a:r>
            <a:endParaRPr lang="ru-RU" dirty="0"/>
          </a:p>
        </p:txBody>
      </p:sp>
      <p:sp>
        <p:nvSpPr>
          <p:cNvPr id="5" name="Скругленный прямоугольник 4">
            <a:hlinkClick r:id="rId4" action="ppaction://hlinksldjump"/>
          </p:cNvPr>
          <p:cNvSpPr/>
          <p:nvPr/>
        </p:nvSpPr>
        <p:spPr>
          <a:xfrm>
            <a:off x="3980330" y="3227295"/>
            <a:ext cx="3958814" cy="1032734"/>
          </a:xfrm>
          <a:prstGeom prst="round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Сочетательное свойство</a:t>
            </a:r>
            <a:endParaRPr lang="ru-RU" dirty="0"/>
          </a:p>
        </p:txBody>
      </p:sp>
      <p:sp>
        <p:nvSpPr>
          <p:cNvPr id="6" name="Скругленный прямоугольник 5">
            <a:hlinkClick r:id="rId5" action="ppaction://hlinksldjump"/>
          </p:cNvPr>
          <p:cNvSpPr/>
          <p:nvPr/>
        </p:nvSpPr>
        <p:spPr>
          <a:xfrm>
            <a:off x="3980330" y="4401663"/>
            <a:ext cx="3958814" cy="103273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Распределительное свойство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5110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Plain">
              <a:avLst/>
            </a:prstTxWarp>
          </a:bodyPr>
          <a:lstStyle/>
          <a:p>
            <a:r>
              <a:rPr lang="ru-RU" b="1" dirty="0" smtClean="0">
                <a:ln w="13462">
                  <a:solidFill>
                    <a:schemeClr val="bg1">
                      <a:lumMod val="95000"/>
                      <a:lumOff val="5000"/>
                    </a:schemeClr>
                  </a:solidFill>
                  <a:prstDash val="soli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anose="020B0A04020102020204" pitchFamily="34" charset="0"/>
              </a:rPr>
              <a:t>Переместительное свойство</a:t>
            </a:r>
            <a:endParaRPr lang="ru-RU" b="1" dirty="0">
              <a:ln w="13462">
                <a:solidFill>
                  <a:schemeClr val="bg1">
                    <a:lumMod val="95000"/>
                    <a:lumOff val="5000"/>
                  </a:schemeClr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613563"/>
            <a:ext cx="10515600" cy="1563399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ru-RU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Пример: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2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  <a:sym typeface="Symbol" panose="05050102010706020507" pitchFamily="18" charset="2"/>
              </a:rPr>
              <a:t>2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=2+2+2+2=8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          4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  <a:sym typeface="Symbol" panose="05050102010706020507" pitchFamily="18" charset="2"/>
              </a:rPr>
              <a:t>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2=4+4=8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37309" y="1565564"/>
            <a:ext cx="10972800" cy="942109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От перестановки множителей значение произведения не меняется</a:t>
            </a:r>
            <a:endParaRPr lang="ru-RU" sz="28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84963" y="3061781"/>
            <a:ext cx="3477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Arial Black" panose="020B0A04020102020204" pitchFamily="34" charset="0"/>
              </a:rPr>
              <a:t>a</a:t>
            </a:r>
            <a:r>
              <a:rPr lang="en-US" sz="3600" b="1" dirty="0" smtClean="0">
                <a:latin typeface="Arial Black" panose="020B0A04020102020204" pitchFamily="34" charset="0"/>
                <a:sym typeface="Symbol" panose="05050102010706020507" pitchFamily="18" charset="2"/>
              </a:rPr>
              <a:t></a:t>
            </a:r>
            <a:r>
              <a:rPr lang="en-US" sz="3600" b="1" dirty="0" smtClean="0">
                <a:latin typeface="Arial Black" panose="020B0A04020102020204" pitchFamily="34" charset="0"/>
              </a:rPr>
              <a:t>b=b</a:t>
            </a:r>
            <a:r>
              <a:rPr lang="en-US" sz="3600" b="1" dirty="0" smtClean="0">
                <a:latin typeface="Arial Black" panose="020B0A04020102020204" pitchFamily="34" charset="0"/>
                <a:sym typeface="Symbol" panose="05050102010706020507" pitchFamily="18" charset="2"/>
              </a:rPr>
              <a:t></a:t>
            </a:r>
            <a:r>
              <a:rPr lang="en-US" sz="3600" b="1" dirty="0" smtClean="0">
                <a:latin typeface="Arial Black" panose="020B0A04020102020204" pitchFamily="34" charset="0"/>
              </a:rPr>
              <a:t>a</a:t>
            </a:r>
            <a:endParaRPr lang="ru-RU" sz="3600" b="1" dirty="0">
              <a:latin typeface="Arial Black" panose="020B0A04020102020204" pitchFamily="34" charset="0"/>
            </a:endParaRPr>
          </a:p>
        </p:txBody>
      </p:sp>
      <p:sp>
        <p:nvSpPr>
          <p:cNvPr id="7" name="Управляющая кнопка: возврат 6">
            <a:hlinkClick r:id="" action="ppaction://hlinkshowjump?jump=previousslide" highlightClick="1"/>
          </p:cNvPr>
          <p:cNvSpPr/>
          <p:nvPr/>
        </p:nvSpPr>
        <p:spPr>
          <a:xfrm>
            <a:off x="6456218" y="6525491"/>
            <a:ext cx="1406236" cy="332509"/>
          </a:xfrm>
          <a:prstGeom prst="actionButtonRetur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958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>
          <a:gsLst>
            <a:gs pos="3000">
              <a:srgbClr val="FF4343"/>
            </a:gs>
            <a:gs pos="79000">
              <a:schemeClr val="accent1">
                <a:lumMod val="40000"/>
                <a:lumOff val="60000"/>
              </a:schemeClr>
            </a:gs>
            <a:gs pos="77000">
              <a:schemeClr val="accent1">
                <a:lumMod val="40000"/>
                <a:lumOff val="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ChevronInverted">
              <a:avLst/>
            </a:prstTxWarp>
          </a:bodyPr>
          <a:lstStyle/>
          <a:p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Сочетательное свойство</a:t>
            </a:r>
            <a:endParaRPr lang="ru-R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20436" y="1967345"/>
            <a:ext cx="10501746" cy="1565564"/>
          </a:xfrm>
          <a:prstGeom prst="rect">
            <a:avLst/>
          </a:prstGeom>
          <a:solidFill>
            <a:srgbClr val="ED4D4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Arial Narrow" panose="020B0606020202030204" pitchFamily="34" charset="0"/>
              </a:rPr>
              <a:t>Чтобы умножить число на произведение, можно  умножить это число на первый множитель, а потом полученный результат умножить на второй множитель этого произведения</a:t>
            </a:r>
            <a:endParaRPr lang="ru-RU" sz="2800" dirty="0">
              <a:latin typeface="Arial Narrow" panose="020B0606020202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02727" y="3809566"/>
            <a:ext cx="36991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a</a:t>
            </a:r>
            <a:r>
              <a:rPr lang="en-US" sz="3200" b="1" dirty="0" smtClean="0">
                <a:sym typeface="Symbol" panose="05050102010706020507" pitchFamily="18" charset="2"/>
              </a:rPr>
              <a:t></a:t>
            </a:r>
            <a:r>
              <a:rPr lang="en-US" sz="3200" b="1" dirty="0" smtClean="0"/>
              <a:t>(</a:t>
            </a:r>
            <a:r>
              <a:rPr lang="en-US" sz="3200" b="1" dirty="0" err="1" smtClean="0"/>
              <a:t>b</a:t>
            </a:r>
            <a:r>
              <a:rPr lang="en-US" sz="3200" b="1" dirty="0" err="1" smtClean="0">
                <a:sym typeface="Symbol" panose="05050102010706020507" pitchFamily="18" charset="2"/>
              </a:rPr>
              <a:t></a:t>
            </a:r>
            <a:r>
              <a:rPr lang="en-US" sz="3200" b="1" dirty="0" err="1" smtClean="0"/>
              <a:t>c</a:t>
            </a:r>
            <a:r>
              <a:rPr lang="en-US" sz="3200" b="1" dirty="0" smtClean="0"/>
              <a:t>) = (a</a:t>
            </a:r>
            <a:r>
              <a:rPr lang="en-US" sz="3200" b="1" dirty="0" smtClean="0">
                <a:sym typeface="Symbol" panose="05050102010706020507" pitchFamily="18" charset="2"/>
              </a:rPr>
              <a:t></a:t>
            </a:r>
            <a:r>
              <a:rPr lang="en-US" sz="3200" b="1" dirty="0" smtClean="0"/>
              <a:t>b) </a:t>
            </a:r>
            <a:r>
              <a:rPr lang="en-US" sz="3200" b="1" dirty="0" smtClean="0">
                <a:sym typeface="Symbol" panose="05050102010706020507" pitchFamily="18" charset="2"/>
              </a:rPr>
              <a:t></a:t>
            </a:r>
            <a:r>
              <a:rPr lang="en-US" sz="3200" b="1" dirty="0" smtClean="0"/>
              <a:t>c</a:t>
            </a:r>
            <a:endParaRPr lang="ru-RU" sz="32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382981" y="4670998"/>
            <a:ext cx="7426037" cy="1524000"/>
          </a:xfrm>
          <a:prstGeom prst="rect">
            <a:avLst/>
          </a:prstGeom>
          <a:solidFill>
            <a:srgbClr val="F8AAAA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2400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Примеры:</a:t>
            </a:r>
          </a:p>
          <a:p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          25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  <a:sym typeface="Symbol" panose="05050102010706020507" pitchFamily="18" charset="2"/>
              </a:rPr>
              <a:t>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(4-12)=(25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  <a:sym typeface="Symbol" panose="05050102010706020507" pitchFamily="18" charset="2"/>
              </a:rPr>
              <a:t>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4)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  <a:sym typeface="Symbol" panose="05050102010706020507" pitchFamily="18" charset="2"/>
              </a:rPr>
              <a:t>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12=100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  <a:sym typeface="Symbol" panose="05050102010706020507" pitchFamily="18" charset="2"/>
              </a:rPr>
              <a:t>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12=1200</a:t>
            </a:r>
          </a:p>
          <a:p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          50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  <a:sym typeface="Symbol" panose="05050102010706020507" pitchFamily="18" charset="2"/>
              </a:rPr>
              <a:t>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(2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  <a:sym typeface="Symbol" panose="05050102010706020507" pitchFamily="18" charset="2"/>
              </a:rPr>
              <a:t>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17)=(50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  <a:sym typeface="Symbol" panose="05050102010706020507" pitchFamily="18" charset="2"/>
              </a:rPr>
              <a:t>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2)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  <a:sym typeface="Symbol" panose="05050102010706020507" pitchFamily="18" charset="2"/>
              </a:rPr>
              <a:t>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17=100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  <a:sym typeface="Symbol" panose="05050102010706020507" pitchFamily="18" charset="2"/>
              </a:rPr>
              <a:t>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17=1700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Управляющая кнопка: возврат 2">
            <a:hlinkClick r:id="" action="ppaction://hlinkshowjump?jump=firstslide" highlightClick="1"/>
          </p:cNvPr>
          <p:cNvSpPr/>
          <p:nvPr/>
        </p:nvSpPr>
        <p:spPr>
          <a:xfrm>
            <a:off x="6525491" y="6511636"/>
            <a:ext cx="1136073" cy="346364"/>
          </a:xfrm>
          <a:prstGeom prst="actionButtonReturn">
            <a:avLst/>
          </a:prstGeom>
          <a:solidFill>
            <a:srgbClr val="ED4D4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4078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>
          <a:gsLst>
            <a:gs pos="3000">
              <a:schemeClr val="accent6">
                <a:lumMod val="60000"/>
                <a:lumOff val="40000"/>
              </a:schemeClr>
            </a:gs>
            <a:gs pos="90000">
              <a:schemeClr val="accent1">
                <a:lumMod val="40000"/>
                <a:lumOff val="60000"/>
              </a:schemeClr>
            </a:gs>
            <a:gs pos="84000">
              <a:schemeClr val="accent1">
                <a:lumMod val="40000"/>
                <a:lumOff val="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Plain">
              <a:avLst/>
            </a:prstTxWarp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Распределительное свойство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19200" y="1911927"/>
            <a:ext cx="9725891" cy="131618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Arial Narrow" panose="020B0606020202030204" pitchFamily="34" charset="0"/>
              </a:rPr>
              <a:t>Чтобы умножить сумму на число, можно умножить на это число каждое слагаемое и сложить полученные результаты</a:t>
            </a:r>
            <a:endParaRPr lang="ru-RU" sz="2800" dirty="0">
              <a:latin typeface="Arial Narrow" panose="020B0606020202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41272" y="3427558"/>
            <a:ext cx="31449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(</a:t>
            </a:r>
            <a:r>
              <a:rPr lang="en-US" sz="3200" b="1" dirty="0" err="1" smtClean="0"/>
              <a:t>b+c</a:t>
            </a:r>
            <a:r>
              <a:rPr lang="en-US" sz="3200" b="1" dirty="0" smtClean="0"/>
              <a:t>)</a:t>
            </a:r>
            <a:r>
              <a:rPr lang="en-US" sz="3200" b="1" dirty="0" smtClean="0">
                <a:sym typeface="Symbol" panose="05050102010706020507" pitchFamily="18" charset="2"/>
              </a:rPr>
              <a:t></a:t>
            </a:r>
            <a:r>
              <a:rPr lang="en-US" sz="3200" b="1" dirty="0" smtClean="0"/>
              <a:t>a= </a:t>
            </a:r>
            <a:r>
              <a:rPr lang="en-US" sz="3200" b="1" dirty="0" err="1" smtClean="0"/>
              <a:t>b</a:t>
            </a:r>
            <a:r>
              <a:rPr lang="en-US" sz="3200" b="1" dirty="0" err="1" smtClean="0">
                <a:sym typeface="Symbol" panose="05050102010706020507" pitchFamily="18" charset="2"/>
              </a:rPr>
              <a:t></a:t>
            </a:r>
            <a:r>
              <a:rPr lang="en-US" sz="3200" b="1" dirty="0" err="1" smtClean="0"/>
              <a:t>a+c</a:t>
            </a:r>
            <a:r>
              <a:rPr lang="en-US" sz="3200" b="1" dirty="0" err="1" smtClean="0">
                <a:sym typeface="Symbol" panose="05050102010706020507" pitchFamily="18" charset="2"/>
              </a:rPr>
              <a:t></a:t>
            </a:r>
            <a:r>
              <a:rPr lang="en-US" sz="3200" b="1" dirty="0" err="1" smtClean="0"/>
              <a:t>a</a:t>
            </a:r>
            <a:endParaRPr lang="ru-RU" sz="32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452255" y="4211782"/>
            <a:ext cx="7523018" cy="155170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3200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Примеры: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</a:b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(9+4)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  <a:sym typeface="Symbol" panose="05050102010706020507" pitchFamily="18" charset="2"/>
              </a:rPr>
              <a:t>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3=9-3+4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  <a:sym typeface="Symbol" panose="05050102010706020507" pitchFamily="18" charset="2"/>
              </a:rPr>
              <a:t>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3=27+12=39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75564" y="6262255"/>
            <a:ext cx="1177636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Управляющая кнопка: возврат 2">
            <a:hlinkClick r:id="" action="ppaction://hlinkshowjump?jump=firstslide" highlightClick="1"/>
          </p:cNvPr>
          <p:cNvSpPr/>
          <p:nvPr/>
        </p:nvSpPr>
        <p:spPr>
          <a:xfrm>
            <a:off x="6414655" y="6497782"/>
            <a:ext cx="1163781" cy="360218"/>
          </a:xfrm>
          <a:prstGeom prst="actionButtonReturn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5375564" y="6497782"/>
            <a:ext cx="1039091" cy="360218"/>
          </a:xfrm>
          <a:prstGeom prst="actionButtonForwardNex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3106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>
          <a:gsLst>
            <a:gs pos="3000">
              <a:schemeClr val="accent6">
                <a:lumMod val="60000"/>
                <a:lumOff val="40000"/>
              </a:schemeClr>
            </a:gs>
            <a:gs pos="90000">
              <a:schemeClr val="accent1">
                <a:lumMod val="40000"/>
                <a:lumOff val="60000"/>
              </a:schemeClr>
            </a:gs>
            <a:gs pos="84000">
              <a:schemeClr val="accent1">
                <a:lumMod val="40000"/>
                <a:lumOff val="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Plain">
              <a:avLst/>
            </a:prstTxWarp>
            <a:noAutofit/>
          </a:bodyPr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Распределительное свойство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11382" y="1981200"/>
            <a:ext cx="9906000" cy="1454727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Arial Narrow" panose="020B0606020202030204" pitchFamily="34" charset="0"/>
              </a:rPr>
              <a:t>Чтобы умножить разность на число, можно умножить на это число сначала уменьшаемое, а затем вычитаемое, и из первого произведения вычесть второе</a:t>
            </a:r>
            <a:endParaRPr lang="ru-RU" sz="2800" dirty="0">
              <a:latin typeface="Arial Narrow" panose="020B060602020203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92582" y="4544291"/>
            <a:ext cx="6179127" cy="1399309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ru-RU" sz="36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Пример:</a:t>
            </a:r>
            <a:r>
              <a:rPr lang="ru-RU" sz="3600" b="1" dirty="0" smtClean="0">
                <a:solidFill>
                  <a:schemeClr val="tx1"/>
                </a:solidFill>
              </a:rPr>
              <a:t/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>(23-12)</a:t>
            </a:r>
            <a:r>
              <a:rPr lang="ru-RU" sz="3600" b="1" dirty="0" smtClean="0">
                <a:solidFill>
                  <a:schemeClr val="tx1"/>
                </a:solidFill>
                <a:sym typeface="Symbol" panose="05050102010706020507" pitchFamily="18" charset="2"/>
              </a:rPr>
              <a:t></a:t>
            </a:r>
            <a:r>
              <a:rPr lang="ru-RU" sz="3600" b="1" dirty="0" smtClean="0">
                <a:solidFill>
                  <a:schemeClr val="tx1"/>
                </a:solidFill>
              </a:rPr>
              <a:t>4=23</a:t>
            </a:r>
            <a:r>
              <a:rPr lang="ru-RU" sz="3600" b="1" dirty="0" smtClean="0">
                <a:solidFill>
                  <a:schemeClr val="tx1"/>
                </a:solidFill>
                <a:sym typeface="Symbol" panose="05050102010706020507" pitchFamily="18" charset="2"/>
              </a:rPr>
              <a:t></a:t>
            </a:r>
            <a:r>
              <a:rPr lang="ru-RU" sz="3600" b="1" dirty="0" smtClean="0">
                <a:solidFill>
                  <a:schemeClr val="tx1"/>
                </a:solidFill>
              </a:rPr>
              <a:t>4 – 12</a:t>
            </a:r>
            <a:r>
              <a:rPr lang="ru-RU" sz="3600" b="1" dirty="0" smtClean="0">
                <a:solidFill>
                  <a:schemeClr val="tx1"/>
                </a:solidFill>
                <a:sym typeface="Symbol" panose="05050102010706020507" pitchFamily="18" charset="2"/>
              </a:rPr>
              <a:t></a:t>
            </a:r>
            <a:r>
              <a:rPr lang="ru-RU" sz="3600" b="1" dirty="0" smtClean="0">
                <a:solidFill>
                  <a:schemeClr val="tx1"/>
                </a:solidFill>
              </a:rPr>
              <a:t>4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68437" y="3528444"/>
            <a:ext cx="60128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(b-c)</a:t>
            </a:r>
            <a:r>
              <a:rPr lang="en-US" sz="5400" dirty="0" smtClean="0">
                <a:sym typeface="Symbol" panose="05050102010706020507" pitchFamily="18" charset="2"/>
              </a:rPr>
              <a:t></a:t>
            </a:r>
            <a:r>
              <a:rPr lang="en-US" sz="5400" dirty="0" smtClean="0"/>
              <a:t>a=</a:t>
            </a:r>
            <a:r>
              <a:rPr lang="en-US" sz="5400" dirty="0" err="1" smtClean="0"/>
              <a:t>b</a:t>
            </a:r>
            <a:r>
              <a:rPr lang="en-US" sz="5400" dirty="0" err="1" smtClean="0">
                <a:sym typeface="Symbol" panose="05050102010706020507" pitchFamily="18" charset="2"/>
              </a:rPr>
              <a:t></a:t>
            </a:r>
            <a:r>
              <a:rPr lang="en-US" sz="5400" dirty="0" err="1" smtClean="0"/>
              <a:t>a-c</a:t>
            </a:r>
            <a:r>
              <a:rPr lang="en-US" sz="5400" dirty="0" err="1" smtClean="0">
                <a:sym typeface="Symbol" panose="05050102010706020507" pitchFamily="18" charset="2"/>
              </a:rPr>
              <a:t></a:t>
            </a:r>
            <a:r>
              <a:rPr lang="en-US" sz="5400" dirty="0" err="1" smtClean="0"/>
              <a:t>a</a:t>
            </a:r>
            <a:endParaRPr lang="ru-RU" sz="5400" dirty="0"/>
          </a:p>
        </p:txBody>
      </p:sp>
      <p:sp>
        <p:nvSpPr>
          <p:cNvPr id="7" name="Управляющая кнопка: возврат 6">
            <a:hlinkClick r:id="" action="ppaction://hlinkshowjump?jump=firstslide" highlightClick="1"/>
          </p:cNvPr>
          <p:cNvSpPr/>
          <p:nvPr/>
        </p:nvSpPr>
        <p:spPr>
          <a:xfrm>
            <a:off x="6168736" y="6511637"/>
            <a:ext cx="1212273" cy="346363"/>
          </a:xfrm>
          <a:prstGeom prst="actionButtonReturn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618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</TotalTime>
  <Words>166</Words>
  <Application>Microsoft Office PowerPoint</Application>
  <PresentationFormat>Широкоэкранный</PresentationFormat>
  <Paragraphs>23</Paragraphs>
  <Slides>5</Slides>
  <Notes>0</Notes>
  <HiddenSlides>4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3" baseType="lpstr">
      <vt:lpstr>Arial</vt:lpstr>
      <vt:lpstr>Arial Black</vt:lpstr>
      <vt:lpstr>Arial Narrow</vt:lpstr>
      <vt:lpstr>Calibri</vt:lpstr>
      <vt:lpstr>Calibri Light</vt:lpstr>
      <vt:lpstr>Symbol</vt:lpstr>
      <vt:lpstr>Times New Roman</vt:lpstr>
      <vt:lpstr>Тема Office</vt:lpstr>
      <vt:lpstr>Свойства умножения</vt:lpstr>
      <vt:lpstr>Переместительное свойство</vt:lpstr>
      <vt:lpstr>Сочетательное свойство</vt:lpstr>
      <vt:lpstr>Распределительное свойство</vt:lpstr>
      <vt:lpstr>Распределительное свойство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Свойства умножения</dc:title>
  <dc:creator>info</dc:creator>
  <cp:lastModifiedBy>info</cp:lastModifiedBy>
  <cp:revision>7</cp:revision>
  <dcterms:created xsi:type="dcterms:W3CDTF">2022-01-27T08:45:19Z</dcterms:created>
  <dcterms:modified xsi:type="dcterms:W3CDTF">2022-04-12T10:40:08Z</dcterms:modified>
</cp:coreProperties>
</file>