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60" r:id="rId4"/>
    <p:sldId id="261" r:id="rId5"/>
    <p:sldId id="277" r:id="rId6"/>
    <p:sldId id="279" r:id="rId7"/>
    <p:sldId id="262" r:id="rId8"/>
    <p:sldId id="274" r:id="rId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3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-70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latin typeface="+mn-lt"/>
              <a:cs typeface="+mn-cs"/>
            </a:endParaRPr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5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ABBDFF-D340-4C33-976C-48C4ABDACA53}" type="datetimeFigureOut">
              <a:rPr lang="ru-RU"/>
              <a:pPr>
                <a:defRPr/>
              </a:pPr>
              <a:t>12.04.2022</a:t>
            </a:fld>
            <a:endParaRPr lang="ru-RU"/>
          </a:p>
        </p:txBody>
      </p:sp>
      <p:sp>
        <p:nvSpPr>
          <p:cNvPr id="6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033324-B473-4B6D-923E-071D2BD16D5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AB70CF-B41B-4E62-8179-DC223680180F}" type="datetimeFigureOut">
              <a:rPr lang="ru-RU"/>
              <a:pPr>
                <a:defRPr/>
              </a:pPr>
              <a:t>12.04.2022</a:t>
            </a:fld>
            <a:endParaRPr lang="ru-RU"/>
          </a:p>
        </p:txBody>
      </p:sp>
      <p:sp>
        <p:nvSpPr>
          <p:cNvPr id="5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244822-A5FD-4A21-B4E5-E7A85EF5BE5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7FD9D4-64B6-4FFC-9A29-5F0707FFDB24}" type="datetimeFigureOut">
              <a:rPr lang="ru-RU"/>
              <a:pPr>
                <a:defRPr/>
              </a:pPr>
              <a:t>12.04.2022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B5520B-695D-4743-9A5A-91559075354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4FD941-EDBF-4B31-BF7B-765269B15372}" type="datetimeFigureOut">
              <a:rPr lang="ru-RU"/>
              <a:pPr>
                <a:defRPr/>
              </a:pPr>
              <a:t>12.04.2022</a:t>
            </a:fld>
            <a:endParaRPr lang="ru-RU"/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91ABD7-1E3E-4392-AAAC-A42FD8933CB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latin typeface="+mn-lt"/>
              <a:cs typeface="+mn-cs"/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F5CC06-F812-4599-A1B8-BEC1A1B88B3F}" type="datetimeFigureOut">
              <a:rPr lang="ru-RU"/>
              <a:pPr>
                <a:defRPr/>
              </a:pPr>
              <a:t>12.04.2022</a:t>
            </a:fld>
            <a:endParaRPr lang="ru-RU"/>
          </a:p>
        </p:txBody>
      </p:sp>
      <p:sp>
        <p:nvSpPr>
          <p:cNvPr id="7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66B52B-B201-4190-848E-810553166B9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345A06-2C92-449D-993D-17DD0485B44E}" type="datetimeFigureOut">
              <a:rPr lang="ru-RU"/>
              <a:pPr>
                <a:defRPr/>
              </a:pPr>
              <a:t>12.04.2022</a:t>
            </a:fld>
            <a:endParaRPr lang="ru-RU"/>
          </a:p>
        </p:txBody>
      </p:sp>
      <p:sp>
        <p:nvSpPr>
          <p:cNvPr id="6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1B5AB8-EA63-4134-93D9-137E4F16B9B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latin typeface="+mn-lt"/>
              <a:cs typeface="+mn-cs"/>
            </a:endParaRPr>
          </a:p>
        </p:txBody>
      </p:sp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8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6DEFF1-A9EE-43F5-98BF-6A9BB625A5F6}" type="datetimeFigureOut">
              <a:rPr lang="ru-RU"/>
              <a:pPr>
                <a:defRPr/>
              </a:pPr>
              <a:t>12.04.2022</a:t>
            </a:fld>
            <a:endParaRPr lang="ru-RU"/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9C2544-194F-43D6-8EA7-54ED06B89D1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56C859-22D1-4ABB-8107-42B28074BCDE}" type="datetimeFigureOut">
              <a:rPr lang="ru-RU"/>
              <a:pPr>
                <a:defRPr/>
              </a:pPr>
              <a:t>12.04.2022</a:t>
            </a:fld>
            <a:endParaRPr lang="ru-RU"/>
          </a:p>
        </p:txBody>
      </p:sp>
      <p:sp>
        <p:nvSpPr>
          <p:cNvPr id="4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BF6283-D7C2-498A-8261-F9C87806D97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AF13AC-A0D9-448B-8C58-A093F9A053D7}" type="datetimeFigureOut">
              <a:rPr lang="ru-RU"/>
              <a:pPr>
                <a:defRPr/>
              </a:pPr>
              <a:t>12.04.2022</a:t>
            </a:fld>
            <a:endParaRPr lang="ru-RU"/>
          </a:p>
        </p:txBody>
      </p:sp>
      <p:sp>
        <p:nvSpPr>
          <p:cNvPr id="3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7BF8A8-10C5-487E-940D-4907E6D6686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latin typeface="+mn-lt"/>
              <a:cs typeface="+mn-cs"/>
            </a:endParaRPr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F9B016-C05E-4782-8ACE-89CEB439075F}" type="datetimeFigureOut">
              <a:rPr lang="ru-RU"/>
              <a:pPr>
                <a:defRPr/>
              </a:pPr>
              <a:t>12.04.2022</a:t>
            </a:fld>
            <a:endParaRPr lang="ru-RU"/>
          </a:p>
        </p:txBody>
      </p:sp>
      <p:sp>
        <p:nvSpPr>
          <p:cNvPr id="7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13884D-11C9-426E-96E7-7067450181C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E80AFD-BC2D-48FE-BADD-A9FA4AAA95E3}" type="datetimeFigureOut">
              <a:rPr lang="ru-RU"/>
              <a:pPr>
                <a:defRPr/>
              </a:pPr>
              <a:t>12.04.2022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A9F4FF-53F4-49BD-B1F6-621CBACC108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latin typeface="+mn-lt"/>
              <a:cs typeface="+mn-cs"/>
            </a:endParaRPr>
          </a:p>
        </p:txBody>
      </p:sp>
      <p:sp>
        <p:nvSpPr>
          <p:cNvPr id="1029" name="Текст 7"/>
          <p:cNvSpPr>
            <a:spLocks noGrp="1"/>
          </p:cNvSpPr>
          <p:nvPr>
            <p:ph type="body" idx="1"/>
          </p:nvPr>
        </p:nvSpPr>
        <p:spPr bwMode="auto">
          <a:xfrm>
            <a:off x="304800" y="1554163"/>
            <a:ext cx="86868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accent1">
                    <a:shade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F622540-80A7-4164-987A-B98B8AEBD31C}" type="datetimeFigureOut">
              <a:rPr lang="ru-RU"/>
              <a:pPr>
                <a:defRPr/>
              </a:pPr>
              <a:t>12.04.2022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accent1">
                    <a:shade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accent1">
                    <a:shade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0233C94-66CB-45E4-9B48-07E96F5B70E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latin typeface="+mn-lt"/>
              <a:cs typeface="+mn-cs"/>
            </a:endParaRPr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latin typeface="+mn-lt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71" r:id="rId4"/>
    <p:sldLayoutId id="2147483675" r:id="rId5"/>
    <p:sldLayoutId id="2147483670" r:id="rId6"/>
    <p:sldLayoutId id="2147483676" r:id="rId7"/>
    <p:sldLayoutId id="2147483677" r:id="rId8"/>
    <p:sldLayoutId id="2147483678" r:id="rId9"/>
    <p:sldLayoutId id="2147483669" r:id="rId10"/>
    <p:sldLayoutId id="2147483679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kern="1200" cap="all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"/>
        <a:defRPr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"/>
        <a:defRPr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"/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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 2" pitchFamily="18" charset="2"/>
        <a:buChar char=""/>
        <a:defRPr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TextBox 1"/>
          <p:cNvSpPr txBox="1">
            <a:spLocks noChangeArrowheads="1"/>
          </p:cNvSpPr>
          <p:nvPr/>
        </p:nvSpPr>
        <p:spPr bwMode="auto">
          <a:xfrm>
            <a:off x="1116013" y="404813"/>
            <a:ext cx="676910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 b="1" i="1">
                <a:latin typeface="Times New Roman" pitchFamily="18" charset="0"/>
              </a:rPr>
              <a:t>Консультация для воспитателей</a:t>
            </a:r>
          </a:p>
          <a:p>
            <a:pPr algn="ctr"/>
            <a:r>
              <a:rPr lang="ru-RU" sz="2000" b="1" i="1">
                <a:latin typeface="Times New Roman" pitchFamily="18" charset="0"/>
              </a:rPr>
              <a:t>Тема: Развивающая игра-конструктор «Вьетнамский круг»</a:t>
            </a:r>
          </a:p>
        </p:txBody>
      </p:sp>
      <p:pic>
        <p:nvPicPr>
          <p:cNvPr id="13314" name="Picture 5" descr="9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31913" y="1412875"/>
            <a:ext cx="5761037" cy="3960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8" name="TextBox 1"/>
          <p:cNvSpPr txBox="1">
            <a:spLocks noChangeArrowheads="1"/>
          </p:cNvSpPr>
          <p:nvPr/>
        </p:nvSpPr>
        <p:spPr bwMode="auto">
          <a:xfrm>
            <a:off x="539750" y="5445125"/>
            <a:ext cx="8208963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800" b="1" i="1">
                <a:latin typeface="Times New Roman" pitchFamily="18" charset="0"/>
              </a:rPr>
              <a:t>Подготовила воспитатель Сафина Эльвина Ришатовна</a:t>
            </a:r>
          </a:p>
          <a:p>
            <a:pPr algn="ctr"/>
            <a:endParaRPr lang="ru-RU" sz="1800" b="1" i="1">
              <a:latin typeface="Times New Roman" pitchFamily="18" charset="0"/>
            </a:endParaRPr>
          </a:p>
          <a:p>
            <a:pPr algn="ctr"/>
            <a:r>
              <a:rPr lang="ru-RU" sz="1800" b="1" i="1">
                <a:latin typeface="Times New Roman" pitchFamily="18" charset="0"/>
              </a:rPr>
              <a:t>Когалым 2021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 sz="1800">
              <a:latin typeface="Franklin Gothic Book" pitchFamily="34" charset="0"/>
            </a:endParaRPr>
          </a:p>
        </p:txBody>
      </p:sp>
      <p:sp>
        <p:nvSpPr>
          <p:cNvPr id="14338" name="Rectangle 7"/>
          <p:cNvSpPr>
            <a:spLocks noChangeArrowheads="1"/>
          </p:cNvSpPr>
          <p:nvPr/>
        </p:nvSpPr>
        <p:spPr bwMode="auto">
          <a:xfrm>
            <a:off x="684213" y="534988"/>
            <a:ext cx="8064500" cy="556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indent="450850" algn="ctr"/>
            <a:r>
              <a:rPr lang="ru-RU" sz="2400"/>
              <a:t>Игры-головоломки:</a:t>
            </a:r>
          </a:p>
          <a:p>
            <a:pPr indent="450850" algn="ctr"/>
            <a:r>
              <a:rPr lang="ru-RU" sz="2400"/>
              <a:t> </a:t>
            </a:r>
            <a:r>
              <a:rPr lang="ru-RU" sz="2400" b="1"/>
              <a:t>Цель </a:t>
            </a:r>
            <a:r>
              <a:rPr lang="ru-RU" sz="2400"/>
              <a:t>данных игр-головоломок, или геометрических конструкторов состоит в том, чтобы создавать на плоскости силуэты предметов по образцу и замыслу. Игры-головоломки привлекают детей своей занимательностью, свободой действий, подчинению правилам, возможности проявлять творчество и фантазию. </a:t>
            </a:r>
          </a:p>
          <a:p>
            <a:pPr indent="450850" algn="ctr"/>
            <a:r>
              <a:rPr lang="ru-RU" sz="2400"/>
              <a:t>Виды игр-головоломок: </a:t>
            </a:r>
          </a:p>
          <a:p>
            <a:pPr indent="450850" algn="ctr"/>
            <a:r>
              <a:rPr lang="ru-RU" sz="2400"/>
              <a:t>“ТАНГРАМ” </a:t>
            </a:r>
          </a:p>
          <a:p>
            <a:pPr indent="450850" algn="ctr"/>
            <a:r>
              <a:rPr lang="ru-RU" sz="2400"/>
              <a:t>“ВОЛШЕБНЫЙ КРУГ” </a:t>
            </a:r>
          </a:p>
          <a:p>
            <a:pPr indent="450850" algn="ctr"/>
            <a:r>
              <a:rPr lang="ru-RU" sz="2400"/>
              <a:t>“ГОЛОВОЛОМКА ПИФАГОРА” </a:t>
            </a:r>
          </a:p>
          <a:p>
            <a:pPr indent="450850" algn="ctr"/>
            <a:r>
              <a:rPr lang="ru-RU" sz="2400"/>
              <a:t>“КОЛУМБОВО ЯЙЦО” </a:t>
            </a:r>
          </a:p>
          <a:p>
            <a:pPr indent="450850" algn="ctr"/>
            <a:r>
              <a:rPr lang="ru-RU" sz="2400"/>
              <a:t>“ВЬЕТНАМСКАЯ ИГРА” </a:t>
            </a:r>
          </a:p>
          <a:p>
            <a:pPr indent="450850" algn="ctr"/>
            <a:r>
              <a:rPr lang="ru-RU" sz="2400"/>
              <a:t>“ПЕНТАМИНО”.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 sz="1800">
              <a:latin typeface="Franklin Gothic Book" pitchFamily="34" charset="0"/>
            </a:endParaRPr>
          </a:p>
        </p:txBody>
      </p:sp>
      <p:sp>
        <p:nvSpPr>
          <p:cNvPr id="15362" name="Rectangle 5"/>
          <p:cNvSpPr>
            <a:spLocks noChangeArrowheads="1"/>
          </p:cNvSpPr>
          <p:nvPr/>
        </p:nvSpPr>
        <p:spPr bwMode="auto">
          <a:xfrm>
            <a:off x="755650" y="1368425"/>
            <a:ext cx="7704138" cy="3508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/>
              <a:t> Игры-головоломки развивают:  </a:t>
            </a:r>
          </a:p>
          <a:p>
            <a:pPr>
              <a:buFont typeface="Symbol" pitchFamily="18" charset="2"/>
              <a:buChar char="*"/>
            </a:pPr>
            <a:r>
              <a:rPr lang="ru-RU"/>
              <a:t>Пространственные представления;</a:t>
            </a:r>
          </a:p>
          <a:p>
            <a:pPr>
              <a:buFont typeface="Symbol" pitchFamily="18" charset="2"/>
              <a:buNone/>
            </a:pPr>
            <a:r>
              <a:rPr lang="ru-RU">
                <a:sym typeface="Symbol" pitchFamily="18" charset="2"/>
              </a:rPr>
              <a:t></a:t>
            </a:r>
            <a:r>
              <a:rPr lang="ru-RU"/>
              <a:t> Воображение;</a:t>
            </a:r>
          </a:p>
          <a:p>
            <a:r>
              <a:rPr lang="ru-RU">
                <a:sym typeface="Symbol" pitchFamily="18" charset="2"/>
              </a:rPr>
              <a:t></a:t>
            </a:r>
            <a:r>
              <a:rPr lang="ru-RU"/>
              <a:t> Конструктивное мышление;</a:t>
            </a:r>
          </a:p>
          <a:p>
            <a:r>
              <a:rPr lang="ru-RU">
                <a:sym typeface="Symbol" pitchFamily="18" charset="2"/>
              </a:rPr>
              <a:t></a:t>
            </a:r>
            <a:r>
              <a:rPr lang="ru-RU"/>
              <a:t> Комбинаторные способности;</a:t>
            </a:r>
          </a:p>
          <a:p>
            <a:r>
              <a:rPr lang="ru-RU">
                <a:sym typeface="Symbol" pitchFamily="18" charset="2"/>
              </a:rPr>
              <a:t></a:t>
            </a:r>
            <a:r>
              <a:rPr lang="ru-RU"/>
              <a:t> Сообразительность;</a:t>
            </a:r>
            <a:endParaRPr lang="ru-RU">
              <a:sym typeface="Symbol" pitchFamily="18" charset="2"/>
            </a:endParaRPr>
          </a:p>
          <a:p>
            <a:r>
              <a:rPr lang="ru-RU">
                <a:sym typeface="Symbol" pitchFamily="18" charset="2"/>
              </a:rPr>
              <a:t></a:t>
            </a:r>
            <a:r>
              <a:rPr lang="ru-RU"/>
              <a:t>  Целенаправленность в решении практических и интеллектуальных задач;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 sz="1800">
              <a:latin typeface="Franklin Gothic Book" pitchFamily="34" charset="0"/>
            </a:endParaRPr>
          </a:p>
        </p:txBody>
      </p:sp>
      <p:pic>
        <p:nvPicPr>
          <p:cNvPr id="16386" name="Picture 7" descr="DI250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5650" y="692150"/>
            <a:ext cx="6985000" cy="540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3"/>
          <p:cNvSpPr>
            <a:spLocks noGrp="1"/>
          </p:cNvSpPr>
          <p:nvPr>
            <p:ph type="body" idx="4294967295"/>
          </p:nvPr>
        </p:nvSpPr>
        <p:spPr>
          <a:xfrm>
            <a:off x="304800" y="549275"/>
            <a:ext cx="8686800" cy="5903913"/>
          </a:xfrm>
        </p:spPr>
        <p:txBody>
          <a:bodyPr/>
          <a:lstStyle/>
          <a:p>
            <a:pPr>
              <a:lnSpc>
                <a:spcPct val="90000"/>
              </a:lnSpc>
              <a:buFont typeface="Wingdings 2" pitchFamily="18" charset="2"/>
              <a:buNone/>
            </a:pPr>
            <a:r>
              <a:rPr lang="ru-RU" sz="2800" smtClean="0"/>
              <a:t>     Вьетнамская игра - это очень древняя головоломка. Это круг, разделенный на семь  частей. Отличается от остальных тем, что в ней нет ни одной прямой линии, она образована отрезками дуг одного диаметра. Очень хорошо получается составление силуэтов с обтекаемыми контурами животных, птиц, рыб и т.д. С течением времени из составляющих ее элементов было составлено множество различных фигурок силуэтов самой разнообразной формы. Я вам предлагаю изготовить игру и поиграть ею. Перед вами детали будущей игры. Это прямоугольник белого цвета. Это  основа будущей игры. Другая фигура круг. Его нужно вырезать по кругу и по контурным линиям резать на 7 частей 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 sz="1800">
              <a:latin typeface="Franklin Gothic Book" pitchFamily="34" charset="0"/>
            </a:endParaRPr>
          </a:p>
        </p:txBody>
      </p:sp>
      <p:pic>
        <p:nvPicPr>
          <p:cNvPr id="18434" name="Picture 4" descr="image?id=817098858446&amp;t=0&amp;plc=MOBILE&amp;tkn=*WDLvV83r0VGGVkveyLGRPyDWV4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00113" y="404813"/>
            <a:ext cx="7559675" cy="5976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5" name="Picture 4" descr="image?id=817098858446&amp;t=0&amp;plc=MOBILE&amp;tkn=*WDLvV83r0VGGVkveyLGRPyDWV4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00113" y="404813"/>
            <a:ext cx="7559675" cy="5976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AutoShape 17" descr="f1d7206eea285a8be139cdb86041833e-800x"/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9458" name="AutoShape 19" descr="f1d7206eea285a8be139cdb86041833e-800x"/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9459" name="AutoShape 21" descr="v4"/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19460" name="Picture 23" descr="v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5288" y="549275"/>
            <a:ext cx="8353425" cy="6048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TextBox 1"/>
          <p:cNvSpPr txBox="1">
            <a:spLocks noChangeArrowheads="1"/>
          </p:cNvSpPr>
          <p:nvPr/>
        </p:nvSpPr>
        <p:spPr bwMode="auto">
          <a:xfrm>
            <a:off x="900113" y="1052513"/>
            <a:ext cx="7391400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800">
                <a:solidFill>
                  <a:srgbClr val="C00000"/>
                </a:solidFill>
                <a:latin typeface="Franklin Gothic Book" pitchFamily="34" charset="0"/>
              </a:rPr>
              <a:t>МОЛОДЦЫ!</a:t>
            </a:r>
          </a:p>
          <a:p>
            <a:pPr algn="ctr"/>
            <a:endParaRPr lang="ru-RU" sz="4800">
              <a:latin typeface="Franklin Gothic Book" pitchFamily="34" charset="0"/>
            </a:endParaRPr>
          </a:p>
          <a:p>
            <a:pPr algn="ctr"/>
            <a:r>
              <a:rPr lang="ru-RU" sz="4800">
                <a:solidFill>
                  <a:srgbClr val="C00000"/>
                </a:solidFill>
                <a:latin typeface="Franklin Gothic Book" pitchFamily="34" charset="0"/>
              </a:rPr>
              <a:t>СПАСИБО ЗА РАБОТУ.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Трек">
    <a:dk1>
      <a:sysClr val="windowText" lastClr="000000"/>
    </a:dk1>
    <a:lt1>
      <a:sysClr val="window" lastClr="FFFFFF"/>
    </a:lt1>
    <a:dk2>
      <a:srgbClr val="4E3B30"/>
    </a:dk2>
    <a:lt2>
      <a:srgbClr val="FBEEC9"/>
    </a:lt2>
    <a:accent1>
      <a:srgbClr val="F0A22E"/>
    </a:accent1>
    <a:accent2>
      <a:srgbClr val="A5644E"/>
    </a:accent2>
    <a:accent3>
      <a:srgbClr val="B58B80"/>
    </a:accent3>
    <a:accent4>
      <a:srgbClr val="C3986D"/>
    </a:accent4>
    <a:accent5>
      <a:srgbClr val="A19574"/>
    </a:accent5>
    <a:accent6>
      <a:srgbClr val="C17529"/>
    </a:accent6>
    <a:hlink>
      <a:srgbClr val="AD1F1F"/>
    </a:hlink>
    <a:folHlink>
      <a:srgbClr val="FFC42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311</TotalTime>
  <Words>178</Words>
  <Application>Microsoft Office PowerPoint</Application>
  <PresentationFormat>Экран (4:3)</PresentationFormat>
  <Paragraphs>25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Шаблон оформления</vt:lpstr>
      </vt:variant>
      <vt:variant>
        <vt:i4>9</vt:i4>
      </vt:variant>
      <vt:variant>
        <vt:lpstr>Заголовки слайдов</vt:lpstr>
      </vt:variant>
      <vt:variant>
        <vt:i4>8</vt:i4>
      </vt:variant>
    </vt:vector>
  </HeadingPairs>
  <TitlesOfParts>
    <vt:vector size="24" baseType="lpstr">
      <vt:lpstr>Arial</vt:lpstr>
      <vt:lpstr>Franklin Gothic Medium</vt:lpstr>
      <vt:lpstr>Franklin Gothic Book</vt:lpstr>
      <vt:lpstr>Wingdings 2</vt:lpstr>
      <vt:lpstr>Calibri</vt:lpstr>
      <vt:lpstr>Times New Roman</vt:lpstr>
      <vt:lpstr>Symbol</vt:lpstr>
      <vt:lpstr>Трек</vt:lpstr>
      <vt:lpstr>Трек</vt:lpstr>
      <vt:lpstr>Трек</vt:lpstr>
      <vt:lpstr>Трек</vt:lpstr>
      <vt:lpstr>Трек</vt:lpstr>
      <vt:lpstr>Трек</vt:lpstr>
      <vt:lpstr>Трек</vt:lpstr>
      <vt:lpstr>Трек</vt:lpstr>
      <vt:lpstr>Трек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учитель</dc:creator>
  <cp:lastModifiedBy>Sony</cp:lastModifiedBy>
  <cp:revision>28</cp:revision>
  <dcterms:created xsi:type="dcterms:W3CDTF">2014-10-28T13:13:06Z</dcterms:created>
  <dcterms:modified xsi:type="dcterms:W3CDTF">2022-04-12T05:17:24Z</dcterms:modified>
</cp:coreProperties>
</file>