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52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13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1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55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0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23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97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0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45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3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001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A5E61-E8E3-483E-8F27-538FD49AF01A}" type="datetimeFigureOut">
              <a:rPr lang="ru-RU" smtClean="0"/>
              <a:t>11.04.2022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042EF-B084-4346-A94D-4C6A112B98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3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3" Target="../media/image40.jpeg" Type="http://schemas.openxmlformats.org/officeDocument/2006/relationships/image"/><Relationship Id="rId2" Target="../media/image3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2.jpe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8" Target="../media/image9.jpeg" Type="http://schemas.openxmlformats.org/officeDocument/2006/relationships/image"/><Relationship Id="rId3" Target="../media/image4.jpeg" Type="http://schemas.openxmlformats.org/officeDocument/2006/relationships/image"/><Relationship Id="rId7" Target="../media/image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9236" y="1839977"/>
            <a:ext cx="8679915" cy="2801296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Использование </a:t>
            </a:r>
            <a:r>
              <a:rPr lang="ru-RU" sz="6600" dirty="0" err="1" smtClean="0"/>
              <a:t>здоровьесберегающих</a:t>
            </a:r>
            <a:r>
              <a:rPr lang="ru-RU" sz="6600" dirty="0" smtClean="0"/>
              <a:t> технологий в ДОУ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10946" y="5333284"/>
            <a:ext cx="8673427" cy="1322587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Учитель-логопед</a:t>
            </a:r>
            <a:endParaRPr lang="ru-RU" dirty="0">
              <a:solidFill>
                <a:schemeClr val="accent1"/>
              </a:solidFill>
            </a:endParaRP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 Колчина Мария Константиновна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59236" y="230217"/>
            <a:ext cx="7766936" cy="1055658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b="0" kern="1200">
                <a:solidFill>
                  <a:srgbClr val="FFFE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10000"/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ru-RU" altLang="ru-RU" sz="1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 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ru-RU" altLang="ru-RU" sz="1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НОВОСИБИРСКА</a:t>
            </a:r>
          </a:p>
          <a:p>
            <a:pPr>
              <a:lnSpc>
                <a:spcPct val="110000"/>
              </a:lnSpc>
              <a:spcBef>
                <a:spcPts val="0"/>
              </a:spcBef>
              <a:defRPr/>
            </a:pPr>
            <a:r>
              <a:rPr lang="ru-RU" altLang="ru-RU" sz="1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242 «Елочка»</a:t>
            </a:r>
            <a:endParaRPr lang="ru-RU" altLang="ru-RU" sz="1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эмблема сада 242 Ёлочка без овал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461" y="10179"/>
            <a:ext cx="6127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823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Координация движения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0811" y="3302227"/>
            <a:ext cx="2336031" cy="3406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789" y="195923"/>
            <a:ext cx="2329728" cy="310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57642" y="282724"/>
            <a:ext cx="2336755" cy="3019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1155" y="195923"/>
            <a:ext cx="1966510" cy="3167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2553" y="3362994"/>
            <a:ext cx="2000755" cy="3291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2129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Песочная терапия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9585" y="3295066"/>
            <a:ext cx="2537330" cy="3383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419" y="107375"/>
            <a:ext cx="2205469" cy="294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1194" y="3295066"/>
            <a:ext cx="2613314" cy="34844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9108" y="107375"/>
            <a:ext cx="2481407" cy="2854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7264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5" y="2336070"/>
            <a:ext cx="3962399" cy="2456442"/>
          </a:xfrm>
        </p:spPr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1154" y="3564291"/>
            <a:ext cx="2280805" cy="3041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4386" y="149393"/>
            <a:ext cx="2320637" cy="3094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ds05.infourok.ru/uploads/ex/0524/0011089b-6e3cbf48/hello_html_m566e453c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238" y="217505"/>
            <a:ext cx="4167764" cy="31258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ad1nytva.ru/uploads/posts/2018-03/1522215109_hello_html_7fd238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7259" y="3564291"/>
            <a:ext cx="4167764" cy="31258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262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Ритмика</a:t>
            </a:r>
            <a:endParaRPr lang="ru-RU" dirty="0"/>
          </a:p>
        </p:txBody>
      </p:sp>
      <p:pic>
        <p:nvPicPr>
          <p:cNvPr id="2050" name="Picture 2" descr="https://i.mycdn.me/i?r=AzEPZsRbOZEKgBhR0XGMT1RkOg1s_Ev2vbYaURpNhRDg36aKTM5SRkZCeTgDn6uOyi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1563" y="229700"/>
            <a:ext cx="4223183" cy="316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igrocity.ru/pics/veselaya-logoritmika_p01_bi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725" y="1811331"/>
            <a:ext cx="3226332" cy="3175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8172" y="3786235"/>
            <a:ext cx="3749964" cy="2812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7041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336070"/>
            <a:ext cx="3750301" cy="24564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Динамические паузы и физкультминутки</a:t>
            </a:r>
            <a:endParaRPr lang="ru-RU" dirty="0"/>
          </a:p>
        </p:txBody>
      </p:sp>
      <p:pic>
        <p:nvPicPr>
          <p:cNvPr id="3074" name="Picture 2" descr="https://ds04.infourok.ru/uploads/ex/1302/0010c859-f561e7e1/img1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6992" y="1219199"/>
            <a:ext cx="7250207" cy="3982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738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Самомассаж</a:t>
            </a:r>
            <a:endParaRPr lang="ru-RU" dirty="0"/>
          </a:p>
        </p:txBody>
      </p:sp>
      <p:pic>
        <p:nvPicPr>
          <p:cNvPr id="4098" name="Picture 2" descr="https://sun9-69.userapi.com/impf/c639528/v639528680/247bd/VHhJWuF9kcQ.jpg?size=563x576&amp;quality=96&amp;sign=ed98ad525e98f083ff47566d1e160920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0455" y="160338"/>
            <a:ext cx="3494080" cy="357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://www.logolife.ru/wp-content/uploads/samomassaz-myshc-lic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764" y="3578146"/>
            <a:ext cx="3692470" cy="3003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2388" y="3762966"/>
            <a:ext cx="3380259" cy="2818389"/>
          </a:xfrm>
          <a:prstGeom prst="rect">
            <a:avLst/>
          </a:prstGeom>
        </p:spPr>
      </p:pic>
      <p:pic>
        <p:nvPicPr>
          <p:cNvPr id="4102" name="Picture 6" descr="https://1.bp.blogspot.com/-tA2KFw456aU/Xb2-l9-eMdI/AAAAAAAAA_M/ZNtKWXdGKC4hx5iy5zi1VyKvkhKfMH4JACLcBGAsYHQ/s1600/hello_html_6c38ecc8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36666" y="376090"/>
            <a:ext cx="3276666" cy="314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128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Использование </a:t>
            </a:r>
            <a:r>
              <a:rPr lang="ru-RU" b="1" i="1" dirty="0" err="1" smtClean="0"/>
              <a:t>здоровьесберегающих</a:t>
            </a:r>
            <a:r>
              <a:rPr lang="ru-RU" b="1" i="1" dirty="0" smtClean="0"/>
              <a:t> </a:t>
            </a:r>
            <a:r>
              <a:rPr lang="ru-RU" b="1" i="1" dirty="0"/>
              <a:t>технологий </a:t>
            </a:r>
            <a:r>
              <a:rPr lang="ru-RU" b="1" i="1" dirty="0" smtClean="0"/>
              <a:t>в коррекционно-образовательно-развивающем процессе позволяет </a:t>
            </a:r>
            <a:r>
              <a:rPr lang="ru-RU" b="1" i="1" dirty="0"/>
              <a:t>решить несколько задач:</a:t>
            </a:r>
            <a:endParaRPr lang="ru-RU" dirty="0"/>
          </a:p>
          <a:p>
            <a:r>
              <a:rPr lang="ru-RU" dirty="0"/>
              <a:t>• Способствует повышению речевой активности; </a:t>
            </a:r>
          </a:p>
          <a:p>
            <a:r>
              <a:rPr lang="ru-RU" dirty="0"/>
              <a:t>• Развивает речевые умения и навыки; </a:t>
            </a:r>
          </a:p>
          <a:p>
            <a:r>
              <a:rPr lang="ru-RU" dirty="0"/>
              <a:t>• Снимает напряжение, восстанавливает работоспособность; </a:t>
            </a:r>
          </a:p>
          <a:p>
            <a:r>
              <a:rPr lang="ru-RU" dirty="0"/>
              <a:t>• Активизирует познавательный интерес; </a:t>
            </a:r>
          </a:p>
          <a:p>
            <a:r>
              <a:rPr lang="ru-RU" dirty="0"/>
              <a:t>• Улучшает концентрацию внимания, снижает трудности переключения с одного вида деятельности на другой. Развитие мелкой, общей и артикуляционной моторики.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772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cf2.ppt-online.org/files2/slide/j/jsVIU6ahYkPrWOMXqmztCNoAwGE5vg4K8eST1bBfdQ/slide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726" y="471054"/>
            <a:ext cx="7978285" cy="597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992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1380" y="536884"/>
            <a:ext cx="7135091" cy="5833142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Сохранение </a:t>
            </a:r>
            <a:r>
              <a:rPr lang="ru-RU" dirty="0"/>
              <a:t>и </a:t>
            </a:r>
            <a:r>
              <a:rPr lang="ru-RU" dirty="0" smtClean="0"/>
              <a:t>укрепление здоровья </a:t>
            </a:r>
            <a:r>
              <a:rPr lang="ru-RU" dirty="0"/>
              <a:t>детей в процессе воспитания и обучения одна из важнейших задач стоящих </a:t>
            </a:r>
            <a:r>
              <a:rPr lang="ru-RU" dirty="0" smtClean="0"/>
              <a:t>перед педагогами. </a:t>
            </a:r>
            <a:r>
              <a:rPr lang="ru-RU" dirty="0"/>
              <a:t>Для детей с нарушениями речи это особенно значимо, поскольку, как правило, </a:t>
            </a:r>
            <a:r>
              <a:rPr lang="ru-RU" dirty="0" smtClean="0"/>
              <a:t>эти дети </a:t>
            </a:r>
            <a:r>
              <a:rPr lang="ru-RU" dirty="0"/>
              <a:t>соматически ослаблены, могут иметь хронические заболевания, нарушения </a:t>
            </a:r>
            <a:r>
              <a:rPr lang="ru-RU" dirty="0" smtClean="0"/>
              <a:t>в эмоционально-волевой </a:t>
            </a:r>
            <a:r>
              <a:rPr lang="ru-RU" dirty="0"/>
              <a:t>сфере. Для детей с общим недоразвитием речи </a:t>
            </a:r>
            <a:r>
              <a:rPr lang="ru-RU" dirty="0" smtClean="0"/>
              <a:t>характерна недостаточная </a:t>
            </a:r>
            <a:r>
              <a:rPr lang="ru-RU" dirty="0" err="1"/>
              <a:t>сформированность</a:t>
            </a:r>
            <a:r>
              <a:rPr lang="ru-RU" dirty="0"/>
              <a:t> процессов, тесно связанных с речевой деятельностью, </a:t>
            </a:r>
            <a:r>
              <a:rPr lang="ru-RU" dirty="0" smtClean="0"/>
              <a:t>таких как </a:t>
            </a:r>
            <a:r>
              <a:rPr lang="ru-RU" dirty="0"/>
              <a:t>слухоречевая память и внимание, вербально-логическое мышление, пространственная </a:t>
            </a:r>
            <a:r>
              <a:rPr lang="ru-RU" dirty="0" smtClean="0"/>
              <a:t>и временная </a:t>
            </a:r>
            <a:r>
              <a:rPr lang="ru-RU" dirty="0"/>
              <a:t>ориентировки, нарушение в артикуляционной, мелкой моторике и общей </a:t>
            </a:r>
            <a:r>
              <a:rPr lang="ru-RU" dirty="0" smtClean="0"/>
              <a:t>моторике. Многие </a:t>
            </a:r>
            <a:r>
              <a:rPr lang="ru-RU" dirty="0"/>
              <a:t>дети имеют повышенную утомляемость, быструю истощаемость и </a:t>
            </a:r>
            <a:r>
              <a:rPr lang="ru-RU" dirty="0" smtClean="0"/>
              <a:t>лабильность эмоциональной </a:t>
            </a:r>
            <a:r>
              <a:rPr lang="ru-RU" dirty="0"/>
              <a:t>сферы. Таким образом,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 </a:t>
            </a:r>
            <a:r>
              <a:rPr lang="ru-RU" dirty="0" smtClean="0"/>
              <a:t>позволяют </a:t>
            </a:r>
            <a:r>
              <a:rPr lang="ru-RU" dirty="0"/>
              <a:t>значительно улучшить результативность коррекционной </a:t>
            </a:r>
            <a:r>
              <a:rPr lang="ru-RU" dirty="0" smtClean="0"/>
              <a:t>работы способствовать оздоровлению детей</a:t>
            </a:r>
            <a:r>
              <a:rPr lang="ru-RU" dirty="0"/>
              <a:t>, ведь качественное развитие, обучение и воспитание детей невозможно без внимания </a:t>
            </a:r>
            <a:r>
              <a:rPr lang="ru-RU" dirty="0" smtClean="0"/>
              <a:t>к сохранению </a:t>
            </a:r>
            <a:r>
              <a:rPr lang="ru-RU" dirty="0"/>
              <a:t>и укреплению здоровья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95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40769" y="4461164"/>
            <a:ext cx="6918722" cy="239683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В современных условиях проблема сохранения и укрепления здоровья детей приобретает глобальный характер. Постоянный рост числа детей с отклонениями в развитии выдвигает </a:t>
            </a:r>
            <a:r>
              <a:rPr lang="ru-RU" dirty="0" err="1" smtClean="0"/>
              <a:t>диагностико</a:t>
            </a:r>
            <a:r>
              <a:rPr lang="ru-RU" dirty="0" smtClean="0"/>
              <a:t>-коррекционное и профилактическое направление деятельности образовательных учреждений в ряд наиболее значимых и приоритетных.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40769" y="221674"/>
            <a:ext cx="6918722" cy="3034145"/>
          </a:xfrm>
        </p:spPr>
        <p:txBody>
          <a:bodyPr>
            <a:noAutofit/>
          </a:bodyPr>
          <a:lstStyle/>
          <a:p>
            <a:pPr algn="ctr"/>
            <a:r>
              <a:rPr lang="ru-RU" sz="1600" dirty="0"/>
              <a:t>Актуальность темы здорового образа жизни подтверждают статистические показатели:</a:t>
            </a:r>
          </a:p>
          <a:p>
            <a:r>
              <a:rPr lang="ru-RU" sz="1600" dirty="0"/>
              <a:t>физиологически зрелыми рождаются не более 14% детей.</a:t>
            </a:r>
          </a:p>
          <a:p>
            <a:r>
              <a:rPr lang="ru-RU" sz="1600" dirty="0"/>
              <a:t>25-35% детей, пришедших в 1 класс школы, имеют физические недостатки или хронические заболевания.</a:t>
            </a:r>
          </a:p>
          <a:p>
            <a:r>
              <a:rPr lang="ru-RU" sz="1600" dirty="0"/>
              <a:t>90-92% выпускников средних школ находятся в «третьем состоянии», т. е. они еще не знают, что больны.</a:t>
            </a:r>
          </a:p>
          <a:p>
            <a:r>
              <a:rPr lang="ru-RU" sz="1600" dirty="0"/>
              <a:t>Только 8-10% выпускников школ можно считать действительно здоровыми.</a:t>
            </a:r>
          </a:p>
          <a:p>
            <a:r>
              <a:rPr lang="ru-RU" sz="1600" dirty="0"/>
              <a:t>5% взрослого населения страны хронически больны, а 95% —«находятся в «третьем состоянии».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938803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Цель</a:t>
            </a: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9902" y="0"/>
            <a:ext cx="6281873" cy="3602182"/>
          </a:xfrm>
        </p:spPr>
        <p:txBody>
          <a:bodyPr>
            <a:normAutofit/>
          </a:bodyPr>
          <a:lstStyle/>
          <a:p>
            <a:pPr algn="ctr"/>
            <a:r>
              <a:rPr dirty="0" lang="ru-RU" smtClean="0" sz="2400"/>
              <a:t>Выявить эффективные </a:t>
            </a:r>
            <a:r>
              <a:rPr dirty="0" lang="ru-RU" sz="2400"/>
              <a:t>способы использования </a:t>
            </a:r>
            <a:r>
              <a:rPr dirty="0" err="1" lang="ru-RU" sz="2400"/>
              <a:t>здоровьесберегающих</a:t>
            </a:r>
            <a:r>
              <a:rPr dirty="0" lang="ru-RU" sz="2400"/>
              <a:t> технологий, оптимизировать процесс коррекции речи и обеспечение  оздоровления, поддержания и обогащения здоровья детей.</a:t>
            </a:r>
            <a:r>
              <a:rPr b="1" dirty="0" lang="ru-RU" sz="2400"/>
              <a:t> </a:t>
            </a:r>
            <a:endParaRPr dirty="0"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screen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" r="-12"/>
          <a:stretch/>
        </p:blipFill>
        <p:spPr>
          <a:xfrm>
            <a:off x="5815260" y="3394363"/>
            <a:ext cx="4672632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635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Повысить результативность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процесса;</a:t>
            </a:r>
          </a:p>
          <a:p>
            <a:r>
              <a:rPr lang="ru-RU" dirty="0"/>
              <a:t>2. Сохранить и укрепить здоровье обучающихся;</a:t>
            </a:r>
          </a:p>
          <a:p>
            <a:r>
              <a:rPr lang="ru-RU" dirty="0" smtClean="0"/>
              <a:t>3.Выявить более эффективные методы и технологии 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 детей;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smtClean="0"/>
              <a:t>Повысить грамотность педагогов по теме 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5. Пропагандировать здоровый образ жизни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9311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890" y="2349925"/>
            <a:ext cx="4100945" cy="2456442"/>
          </a:xfrm>
        </p:spPr>
        <p:txBody>
          <a:bodyPr>
            <a:normAutofit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dirty="0" err="1"/>
              <a:t>Здоровьесберегающие</a:t>
            </a:r>
            <a:r>
              <a:rPr lang="ru-RU" sz="2800" dirty="0"/>
              <a:t> технологии-это специально организованное взаимодействие детей и педагога; процесс, направленный на обеспечение физического, психического и социального благополучия ребенка.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8628" y="1711963"/>
            <a:ext cx="2839762" cy="51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85000"/>
              </a:lnSpc>
              <a:spcBef>
                <a:spcPct val="0"/>
              </a:spcBef>
            </a:pPr>
            <a:r>
              <a:rPr lang="ru-RU" sz="3200" spc="-150" dirty="0">
                <a:solidFill>
                  <a:srgbClr val="FFFEFF"/>
                </a:solidFill>
                <a:latin typeface="+mj-lt"/>
                <a:ea typeface="+mj-ea"/>
                <a:cs typeface="+mj-cs"/>
              </a:rPr>
              <a:t>Что такое </a:t>
            </a:r>
          </a:p>
        </p:txBody>
      </p:sp>
    </p:spTree>
    <p:extLst>
      <p:ext uri="{BB962C8B-B14F-4D97-AF65-F5344CB8AC3E}">
        <p14:creationId xmlns:p14="http://schemas.microsoft.com/office/powerpoint/2010/main" val="281767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814513"/>
            <a:ext cx="3502025" cy="286861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5918200" y="415925"/>
            <a:ext cx="6273800" cy="56673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Современные </a:t>
            </a:r>
            <a:r>
              <a:rPr lang="ru-RU" dirty="0" err="1"/>
              <a:t>здоровьесберегающие</a:t>
            </a:r>
            <a:r>
              <a:rPr lang="ru-RU" dirty="0"/>
              <a:t> технологии можно условно разделить на следующие виды</a:t>
            </a:r>
            <a:r>
              <a:rPr lang="ru-RU" dirty="0" smtClean="0"/>
              <a:t>:</a:t>
            </a:r>
          </a:p>
          <a:p>
            <a:pPr algn="just"/>
            <a:r>
              <a:rPr lang="ru-RU" dirty="0" smtClean="0"/>
              <a:t>1. Технологии </a:t>
            </a:r>
            <a:r>
              <a:rPr lang="ru-RU" dirty="0"/>
              <a:t>сохранения и стимулирования здоровья: Д</a:t>
            </a:r>
            <a:r>
              <a:rPr lang="ru-RU" dirty="0" smtClean="0"/>
              <a:t>инамические </a:t>
            </a:r>
            <a:r>
              <a:rPr lang="ru-RU" dirty="0"/>
              <a:t>паузы, подвижные и спортивные игры, релаксация, технологии эстетической направленности, гимнастика пальчиковая, гимнастика для глаз, гимнастика дыхательная, гимнастика </a:t>
            </a:r>
            <a:r>
              <a:rPr lang="ru-RU" dirty="0" smtClean="0"/>
              <a:t>бодрящая.</a:t>
            </a:r>
            <a:endParaRPr lang="ru-RU" dirty="0"/>
          </a:p>
          <a:p>
            <a:pPr algn="just"/>
            <a:r>
              <a:rPr lang="ru-RU" dirty="0"/>
              <a:t>2. Технологии обучения здоровому образу жизни: Физкультурное занятие, проблемно-игровые (</a:t>
            </a:r>
            <a:r>
              <a:rPr lang="ru-RU" dirty="0" err="1"/>
              <a:t>игротреннинги</a:t>
            </a:r>
            <a:r>
              <a:rPr lang="ru-RU" dirty="0"/>
              <a:t> и </a:t>
            </a:r>
            <a:r>
              <a:rPr lang="ru-RU" dirty="0" err="1"/>
              <a:t>игротерапия</a:t>
            </a:r>
            <a:r>
              <a:rPr lang="ru-RU" dirty="0"/>
              <a:t>), коммуникативные игры, занятия из серии «Здоровье», самомассаж, точечный </a:t>
            </a:r>
            <a:r>
              <a:rPr lang="ru-RU" dirty="0" smtClean="0"/>
              <a:t>самомассаж.</a:t>
            </a:r>
          </a:p>
          <a:p>
            <a:pPr algn="just"/>
            <a:r>
              <a:rPr lang="ru-RU" dirty="0" smtClean="0"/>
              <a:t>3</a:t>
            </a:r>
            <a:r>
              <a:rPr lang="ru-RU" dirty="0"/>
              <a:t>. Коррекционные технологии: </a:t>
            </a:r>
            <a:r>
              <a:rPr lang="ru-RU" dirty="0" err="1"/>
              <a:t>Арттерапия</a:t>
            </a:r>
            <a:r>
              <a:rPr lang="ru-RU" dirty="0"/>
              <a:t>, технологии музыкального воздействия, </a:t>
            </a:r>
            <a:r>
              <a:rPr lang="ru-RU" dirty="0" err="1"/>
              <a:t>сказкотерапия</a:t>
            </a:r>
            <a:r>
              <a:rPr lang="ru-RU" dirty="0"/>
              <a:t>, </a:t>
            </a:r>
            <a:r>
              <a:rPr lang="ru-RU" dirty="0" err="1" smtClean="0"/>
              <a:t>терпия</a:t>
            </a:r>
            <a:r>
              <a:rPr lang="ru-RU" dirty="0" smtClean="0"/>
              <a:t> песком, </a:t>
            </a:r>
            <a:r>
              <a:rPr lang="ru-RU" dirty="0"/>
              <a:t>технологии коррекции поведения, </a:t>
            </a:r>
            <a:r>
              <a:rPr lang="ru-RU" dirty="0" smtClean="0"/>
              <a:t>фонетическая </a:t>
            </a:r>
            <a:r>
              <a:rPr lang="ru-RU" dirty="0"/>
              <a:t>и логопедическая </a:t>
            </a:r>
            <a:r>
              <a:rPr lang="ru-RU" dirty="0" smtClean="0"/>
              <a:t>ритмика.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037" y="258490"/>
            <a:ext cx="2410733" cy="18093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5310" y="367295"/>
            <a:ext cx="2262722" cy="1591708"/>
          </a:xfrm>
          <a:prstGeom prst="rect">
            <a:avLst/>
          </a:prstGeom>
        </p:spPr>
      </p:pic>
      <p:pic>
        <p:nvPicPr>
          <p:cNvPr id="1026" name="Picture 2" descr="http://ds27.vega-int.ru/sites/default/files/news/dyhanie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09" y="2277672"/>
            <a:ext cx="1833009" cy="2251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5.infourok.ru/uploads/ex/091a/00160219-1d499b52/hello_html_58dbaa4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37" y="4892989"/>
            <a:ext cx="2142841" cy="1607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4youngmama.ru/wp-content/uploads/c/2/c/c2c2de4c0af10b5bec55ebd2a85f5ea2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040" y="2518040"/>
            <a:ext cx="1731756" cy="190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glazexpert.ru/wp-content/uploads/0/b/f/0bfa55e3cebd8057de9cd08b413ee245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405" y="4714659"/>
            <a:ext cx="2516533" cy="183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kidsreview.ru/sites/default/files/styles/oww/public/01/15/2018_-_2314/1_244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25628" y="2687243"/>
            <a:ext cx="1828801" cy="16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49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Мелкая моторика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4683" y="3188273"/>
            <a:ext cx="2213480" cy="2951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1145" y="2983168"/>
            <a:ext cx="2521137" cy="336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93" y="91634"/>
            <a:ext cx="3611417" cy="2708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8528" y="180109"/>
            <a:ext cx="2974109" cy="2230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6936" y="297872"/>
            <a:ext cx="1808018" cy="2410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796" y="3108496"/>
            <a:ext cx="2427140" cy="3236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6784" y="91634"/>
            <a:ext cx="2502477" cy="2872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73984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7881" y="443345"/>
            <a:ext cx="3865867" cy="2505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653" y="3795362"/>
            <a:ext cx="2794647" cy="2095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664" y="3474168"/>
            <a:ext cx="1998299" cy="2664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9327" y="3463479"/>
            <a:ext cx="1974273" cy="2632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351" y="166474"/>
            <a:ext cx="2502789" cy="3337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730195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78C30D"/>
      </a:accent1>
      <a:accent2>
        <a:srgbClr val="099B62"/>
      </a:accent2>
      <a:accent3>
        <a:srgbClr val="21CFDF"/>
      </a:accent3>
      <a:accent4>
        <a:srgbClr val="179FDF"/>
      </a:accent4>
      <a:accent5>
        <a:srgbClr val="E75710"/>
      </a:accent5>
      <a:accent6>
        <a:srgbClr val="F89C19"/>
      </a:accent6>
      <a:hlink>
        <a:srgbClr val="7CDE25"/>
      </a:hlink>
      <a:folHlink>
        <a:srgbClr val="BCE8A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EF0781-FB17-4F1F-B3B1-699933968C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1539</TotalTime>
  <Words>556</Words>
  <Application>Microsoft Office PowerPoint</Application>
  <PresentationFormat>Широкоэкранный</PresentationFormat>
  <Paragraphs>48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 Light</vt:lpstr>
      <vt:lpstr>Rockwell</vt:lpstr>
      <vt:lpstr>Times New Roman</vt:lpstr>
      <vt:lpstr>Wingdings</vt:lpstr>
      <vt:lpstr>Atlas</vt:lpstr>
      <vt:lpstr>Использование здоровьесберегающих технологий в ДОУ</vt:lpstr>
      <vt:lpstr>Актуальность</vt:lpstr>
      <vt:lpstr>Статистика</vt:lpstr>
      <vt:lpstr>Цель</vt:lpstr>
      <vt:lpstr>Задачи</vt:lpstr>
      <vt:lpstr>Здоровьесберегающие технологии?</vt:lpstr>
      <vt:lpstr> </vt:lpstr>
      <vt:lpstr>Мелкая моторика</vt:lpstr>
      <vt:lpstr>Пальчиковая гимнастика</vt:lpstr>
      <vt:lpstr>Координация движения</vt:lpstr>
      <vt:lpstr>Песочная терапия</vt:lpstr>
      <vt:lpstr>Артикуляционная гимнастика</vt:lpstr>
      <vt:lpstr>Ритмика</vt:lpstr>
      <vt:lpstr>Динамические паузы и физкультминутки</vt:lpstr>
      <vt:lpstr>Самомассаж</vt:lpstr>
      <vt:lpstr>Вывод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в ДОУ</dc:title>
  <dc:creator>мария конторова</dc:creator>
  <cp:lastModifiedBy>мария конторова</cp:lastModifiedBy>
  <cp:revision>13</cp:revision>
  <dcterms:created xsi:type="dcterms:W3CDTF">2022-04-06T04:07:27Z</dcterms:created>
  <dcterms:modified xsi:type="dcterms:W3CDTF">2022-04-11T03:26:07Z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691311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