
<file path=[Content_Types].xml><?xml version="1.0" encoding="utf-8"?>
<Types xmlns="http://schemas.openxmlformats.org/package/2006/content-types">
  <Default ContentType="image/png" Extension="png"/>
  <Default ContentType="image/jpeg" Extension="jpeg"/>
  <Default ContentType="image/x-emf" Extension="emf"/>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slide+xml" PartName="/ppt/slides/slide28.xml"/>
  <Override ContentType="application/vnd.openxmlformats-officedocument.presentationml.slide+xml" PartName="/ppt/slides/slide29.xml"/>
  <Override ContentType="application/vnd.openxmlformats-officedocument.presentationml.slide+xml" PartName="/ppt/slides/slide30.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33.xml"/>
  <Override ContentType="application/vnd.openxmlformats-officedocument.presentationml.slide+xml" PartName="/ppt/slides/slide34.xml"/>
  <Override ContentType="application/vnd.openxmlformats-officedocument.presentationml.slide+xml" PartName="/ppt/slides/slide35.xml"/>
  <Override ContentType="application/vnd.openxmlformats-officedocument.presentationml.slide+xml" PartName="/ppt/slides/slide36.xml"/>
  <Override ContentType="application/vnd.openxmlformats-officedocument.presentationml.slide+xml" PartName="/ppt/slides/slide37.xml"/>
  <Override ContentType="application/vnd.openxmlformats-officedocument.presentationml.slide+xml" PartName="/ppt/slides/slide38.xml"/>
  <Override ContentType="application/vnd.openxmlformats-officedocument.presentationml.slide+xml" PartName="/ppt/slides/slide39.xml"/>
  <Override ContentType="application/vnd.openxmlformats-officedocument.presentationml.slide+xml" PartName="/ppt/slides/slide40.xml"/>
  <Override ContentType="application/vnd.openxmlformats-officedocument.presentationml.slide+xml" PartName="/ppt/slides/slide41.xml"/>
  <Override ContentType="application/vnd.openxmlformats-officedocument.presentationml.slide+xml" PartName="/ppt/slides/slide42.xml"/>
  <Override ContentType="application/vnd.openxmlformats-officedocument.presentationml.slide+xml" PartName="/ppt/slides/slide43.xml"/>
  <Override ContentType="application/vnd.openxmlformats-officedocument.presentationml.slide+xml" PartName="/ppt/slides/slide44.xml"/>
  <Override ContentType="application/vnd.openxmlformats-officedocument.presentationml.slide+xml" PartName="/ppt/slides/slide45.xml"/>
  <Override ContentType="application/vnd.openxmlformats-officedocument.presentationml.slide+xml" PartName="/ppt/slides/slide46.xml"/>
  <Override ContentType="application/vnd.openxmlformats-officedocument.presentationml.slide+xml" PartName="/ppt/slides/slide47.xml"/>
  <Override ContentType="application/vnd.openxmlformats-officedocument.presentationml.slide+xml" PartName="/ppt/slides/slide48.xml"/>
  <Override ContentType="application/vnd.openxmlformats-officedocument.presentationml.slide+xml" PartName="/ppt/slides/slide49.xml"/>
  <Override ContentType="application/vnd.openxmlformats-officedocument.presentationml.slide+xml" PartName="/ppt/slides/slide50.xml"/>
  <Override ContentType="application/vnd.openxmlformats-officedocument.presentationml.slide+xml" PartName="/ppt/slides/slide51.xml"/>
  <Override ContentType="application/vnd.openxmlformats-officedocument.presentationml.slide+xml" PartName="/ppt/slides/slide52.xml"/>
  <Override ContentType="application/vnd.openxmlformats-officedocument.presentationml.slide+xml" PartName="/ppt/slides/slide53.xml"/>
  <Override ContentType="application/vnd.openxmlformats-officedocument.presentationml.slide+xml" PartName="/ppt/slides/slide54.xml"/>
  <Override ContentType="application/vnd.openxmlformats-officedocument.presentationml.slide+xml" PartName="/ppt/slides/slide55.xml"/>
  <Override ContentType="application/vnd.openxmlformats-officedocument.presentationml.slide+xml" PartName="/ppt/slides/slide56.xml"/>
  <Override ContentType="application/vnd.openxmlformats-officedocument.presentationml.slide+xml" PartName="/ppt/slides/slide57.xml"/>
  <Override ContentType="application/vnd.openxmlformats-officedocument.presentationml.slide+xml" PartName="/ppt/slides/slide58.xml"/>
  <Override ContentType="application/vnd.openxmlformats-officedocument.presentationml.slide+xml" PartName="/ppt/slides/slide59.xml"/>
  <Override ContentType="application/vnd.openxmlformats-officedocument.presentationml.slide+xml" PartName="/ppt/slides/slide60.xml"/>
  <Override ContentType="application/vnd.openxmlformats-officedocument.presentationml.slide+xml" PartName="/ppt/slides/slide61.xml"/>
  <Override ContentType="application/vnd.openxmlformats-officedocument.presentationml.slide+xml" PartName="/ppt/slides/slide62.xml"/>
  <Override ContentType="application/vnd.openxmlformats-officedocument.presentationml.slide+xml" PartName="/ppt/slides/slide63.xml"/>
  <Override ContentType="application/vnd.openxmlformats-officedocument.presentationml.slide+xml" PartName="/ppt/slides/slide64.xml"/>
  <Override ContentType="application/vnd.openxmlformats-officedocument.presentationml.slide+xml" PartName="/ppt/slides/slide65.xml"/>
  <Override ContentType="application/vnd.openxmlformats-officedocument.presentationml.slide+xml" PartName="/ppt/slides/slide66.xml"/>
  <Override ContentType="application/vnd.openxmlformats-officedocument.presentationml.slide+xml" PartName="/ppt/slides/slide67.xml"/>
  <Override ContentType="application/vnd.openxmlformats-officedocument.presentationml.slide+xml" PartName="/ppt/slides/slide68.xml"/>
  <Override ContentType="application/vnd.openxmlformats-officedocument.presentationml.slide+xml" PartName="/ppt/slides/slide69.xml"/>
  <Override ContentType="application/vnd.openxmlformats-officedocument.presentationml.slide+xml" PartName="/ppt/slides/slide70.xml"/>
  <Override ContentType="application/vnd.openxmlformats-officedocument.presentationml.slide+xml" PartName="/ppt/slides/slide71.xml"/>
  <Override ContentType="application/vnd.openxmlformats-officedocument.presentationml.slide+xml" PartName="/ppt/slides/slide72.xml"/>
  <Override ContentType="application/vnd.openxmlformats-officedocument.presentationml.slide+xml" PartName="/ppt/slides/slide73.xml"/>
  <Override ContentType="application/vnd.openxmlformats-officedocument.presentationml.slide+xml" PartName="/ppt/slides/slide74.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77.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9"/>
  </p:notesMasterIdLst>
  <p:sldIdLst>
    <p:sldId id="256" r:id="rId2"/>
    <p:sldId id="257" r:id="rId3"/>
    <p:sldId id="275" r:id="rId4"/>
    <p:sldId id="330" r:id="rId5"/>
    <p:sldId id="331" r:id="rId6"/>
    <p:sldId id="282" r:id="rId7"/>
    <p:sldId id="324" r:id="rId8"/>
    <p:sldId id="325" r:id="rId9"/>
    <p:sldId id="276" r:id="rId10"/>
    <p:sldId id="326" r:id="rId11"/>
    <p:sldId id="277" r:id="rId12"/>
    <p:sldId id="278" r:id="rId13"/>
    <p:sldId id="279" r:id="rId14"/>
    <p:sldId id="286" r:id="rId15"/>
    <p:sldId id="280" r:id="rId16"/>
    <p:sldId id="287" r:id="rId17"/>
    <p:sldId id="288" r:id="rId18"/>
    <p:sldId id="292" r:id="rId19"/>
    <p:sldId id="289" r:id="rId20"/>
    <p:sldId id="290" r:id="rId21"/>
    <p:sldId id="291" r:id="rId22"/>
    <p:sldId id="293" r:id="rId23"/>
    <p:sldId id="294" r:id="rId24"/>
    <p:sldId id="295" r:id="rId25"/>
    <p:sldId id="296" r:id="rId26"/>
    <p:sldId id="297" r:id="rId27"/>
    <p:sldId id="298" r:id="rId28"/>
    <p:sldId id="299" r:id="rId29"/>
    <p:sldId id="300" r:id="rId30"/>
    <p:sldId id="301" r:id="rId31"/>
    <p:sldId id="302" r:id="rId32"/>
    <p:sldId id="303" r:id="rId33"/>
    <p:sldId id="304" r:id="rId34"/>
    <p:sldId id="283" r:id="rId35"/>
    <p:sldId id="323" r:id="rId36"/>
    <p:sldId id="281" r:id="rId37"/>
    <p:sldId id="327" r:id="rId38"/>
    <p:sldId id="329" r:id="rId39"/>
    <p:sldId id="305" r:id="rId40"/>
    <p:sldId id="312" r:id="rId41"/>
    <p:sldId id="309" r:id="rId42"/>
    <p:sldId id="313" r:id="rId43"/>
    <p:sldId id="314" r:id="rId44"/>
    <p:sldId id="315" r:id="rId45"/>
    <p:sldId id="316" r:id="rId46"/>
    <p:sldId id="317" r:id="rId47"/>
    <p:sldId id="318" r:id="rId48"/>
    <p:sldId id="319" r:id="rId49"/>
    <p:sldId id="320" r:id="rId50"/>
    <p:sldId id="321" r:id="rId51"/>
    <p:sldId id="322" r:id="rId52"/>
    <p:sldId id="306" r:id="rId53"/>
    <p:sldId id="307" r:id="rId54"/>
    <p:sldId id="308" r:id="rId55"/>
    <p:sldId id="311" r:id="rId56"/>
    <p:sldId id="328" r:id="rId57"/>
    <p:sldId id="335" r:id="rId58"/>
    <p:sldId id="332" r:id="rId59"/>
    <p:sldId id="336" r:id="rId60"/>
    <p:sldId id="337" r:id="rId61"/>
    <p:sldId id="333" r:id="rId62"/>
    <p:sldId id="338" r:id="rId63"/>
    <p:sldId id="334" r:id="rId64"/>
    <p:sldId id="339" r:id="rId65"/>
    <p:sldId id="340" r:id="rId66"/>
    <p:sldId id="341" r:id="rId67"/>
    <p:sldId id="342" r:id="rId68"/>
    <p:sldId id="343" r:id="rId69"/>
    <p:sldId id="344" r:id="rId70"/>
    <p:sldId id="345" r:id="rId71"/>
    <p:sldId id="346" r:id="rId72"/>
    <p:sldId id="347" r:id="rId73"/>
    <p:sldId id="348" r:id="rId74"/>
    <p:sldId id="349" r:id="rId75"/>
    <p:sldId id="350" r:id="rId76"/>
    <p:sldId id="351" r:id="rId77"/>
    <p:sldId id="352" r:id="rId7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707CE6-C106-4B93-9B86-4974B7390F6B}" type="datetimeFigureOut">
              <a:rPr lang="ru-RU" smtClean="0"/>
              <a:t>29.03.2022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AF14C1-B0CA-4FF3-8245-597831BDEF07}" type="slidenum">
              <a:rPr lang="ru-RU" smtClean="0"/>
              <a:t>‹#›</a:t>
            </a:fld>
            <a:endParaRPr lang="ru-RU"/>
          </a:p>
        </p:txBody>
      </p:sp>
    </p:spTree>
    <p:extLst>
      <p:ext uri="{BB962C8B-B14F-4D97-AF65-F5344CB8AC3E}">
        <p14:creationId xmlns:p14="http://schemas.microsoft.com/office/powerpoint/2010/main" val="353336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8AF14C1-B0CA-4FF3-8245-597831BDEF07}" type="slidenum">
              <a:rPr lang="ru-RU" smtClean="0"/>
              <a:t>12</a:t>
            </a:fld>
            <a:endParaRPr lang="ru-RU"/>
          </a:p>
        </p:txBody>
      </p:sp>
    </p:spTree>
    <p:extLst>
      <p:ext uri="{BB962C8B-B14F-4D97-AF65-F5344CB8AC3E}">
        <p14:creationId xmlns:p14="http://schemas.microsoft.com/office/powerpoint/2010/main" val="3283061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8AF14C1-B0CA-4FF3-8245-597831BDEF07}" type="slidenum">
              <a:rPr lang="ru-RU" smtClean="0"/>
              <a:t>25</a:t>
            </a:fld>
            <a:endParaRPr lang="ru-RU"/>
          </a:p>
        </p:txBody>
      </p:sp>
    </p:spTree>
    <p:extLst>
      <p:ext uri="{BB962C8B-B14F-4D97-AF65-F5344CB8AC3E}">
        <p14:creationId xmlns:p14="http://schemas.microsoft.com/office/powerpoint/2010/main" val="1268371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p:txBody>
          <a:bodyPr/>
          <a:lstStyle/>
          <a:p>
            <a:fld id="{3B4199A4-1D2C-46C5-A3F5-A2892A21E326}" type="datetimeFigureOut">
              <a:rPr lang="ru-RU" smtClean="0"/>
              <a:pPr/>
              <a:t>29.03.2022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4E111EA-152B-4131-BD89-07838F354745}"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3B4199A4-1D2C-46C5-A3F5-A2892A21E326}" type="datetimeFigureOut">
              <a:rPr lang="ru-RU" smtClean="0"/>
              <a:pPr/>
              <a:t>29.03.2022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4E111EA-152B-4131-BD89-07838F35474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E4E111EA-152B-4131-BD89-07838F354745}"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3B4199A4-1D2C-46C5-A3F5-A2892A21E326}" type="datetimeFigureOut">
              <a:rPr lang="ru-RU" smtClean="0"/>
              <a:pPr/>
              <a:t>29.03.2022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a:t>Образец заголовка</a:t>
            </a:r>
            <a:endParaRPr kumimoji="0" lang="en-US"/>
          </a:p>
        </p:txBody>
      </p:sp>
      <p:sp>
        <p:nvSpPr>
          <p:cNvPr id="4" name="Дата 3"/>
          <p:cNvSpPr>
            <a:spLocks noGrp="1"/>
          </p:cNvSpPr>
          <p:nvPr>
            <p:ph type="dt" sz="half" idx="10"/>
          </p:nvPr>
        </p:nvSpPr>
        <p:spPr/>
        <p:txBody>
          <a:bodyPr/>
          <a:lstStyle/>
          <a:p>
            <a:fld id="{3B4199A4-1D2C-46C5-A3F5-A2892A21E326}" type="datetimeFigureOut">
              <a:rPr lang="ru-RU" smtClean="0"/>
              <a:pPr/>
              <a:t>29.03.2022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E4E111EA-152B-4131-BD89-07838F354745}"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3B4199A4-1D2C-46C5-A3F5-A2892A21E326}" type="datetimeFigureOut">
              <a:rPr lang="ru-RU" smtClean="0"/>
              <a:pPr/>
              <a:t>29.03.2022</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4E111EA-152B-4131-BD89-07838F354745}"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3B4199A4-1D2C-46C5-A3F5-A2892A21E326}" type="datetimeFigureOut">
              <a:rPr lang="ru-RU" smtClean="0"/>
              <a:pPr/>
              <a:t>29.03.2022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4E111EA-152B-4131-BD89-07838F354745}"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7" name="Дата 6"/>
          <p:cNvSpPr>
            <a:spLocks noGrp="1"/>
          </p:cNvSpPr>
          <p:nvPr>
            <p:ph type="dt" sz="half" idx="10"/>
          </p:nvPr>
        </p:nvSpPr>
        <p:spPr/>
        <p:txBody>
          <a:bodyPr/>
          <a:lstStyle/>
          <a:p>
            <a:fld id="{3B4199A4-1D2C-46C5-A3F5-A2892A21E326}" type="datetimeFigureOut">
              <a:rPr lang="ru-RU" smtClean="0"/>
              <a:pPr/>
              <a:t>29.03.2022</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E4E111EA-152B-4131-BD89-07838F354745}"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3B4199A4-1D2C-46C5-A3F5-A2892A21E326}" type="datetimeFigureOut">
              <a:rPr lang="ru-RU" smtClean="0"/>
              <a:pPr/>
              <a:t>29.03.2022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E4E111EA-152B-4131-BD89-07838F354745}" type="slidenum">
              <a:rPr lang="ru-RU" smtClean="0"/>
              <a:pPr/>
              <a:t>‹#›</a:t>
            </a:fld>
            <a:endParaRPr lang="ru-RU"/>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3B4199A4-1D2C-46C5-A3F5-A2892A21E326}" type="datetimeFigureOut">
              <a:rPr lang="ru-RU" smtClean="0"/>
              <a:pPr/>
              <a:t>29.03.2022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4E111EA-152B-4131-BD89-07838F354745}" type="slidenum">
              <a:rPr lang="ru-RU" smtClean="0"/>
              <a:pPr/>
              <a:t>‹#›</a:t>
            </a:fld>
            <a:endParaRPr lang="ru-RU"/>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4E111EA-152B-4131-BD89-07838F354745}"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3B4199A4-1D2C-46C5-A3F5-A2892A21E326}" type="datetimeFigureOut">
              <a:rPr lang="ru-RU" smtClean="0"/>
              <a:pPr/>
              <a:t>29.03.2022</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E4E111EA-152B-4131-BD89-07838F354745}"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3B4199A4-1D2C-46C5-A3F5-A2892A21E326}" type="datetimeFigureOut">
              <a:rPr lang="ru-RU" smtClean="0"/>
              <a:pPr/>
              <a:t>29.03.2022</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B4199A4-1D2C-46C5-A3F5-A2892A21E326}" type="datetimeFigureOut">
              <a:rPr lang="ru-RU" smtClean="0"/>
              <a:pPr/>
              <a:t>29.03.2022</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4E111EA-152B-4131-BD89-07838F354745}"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r"/>
  </p:transition>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arget="../media/image18.jpeg" Type="http://schemas.openxmlformats.org/officeDocument/2006/relationships/image"/><Relationship Id="rId1" Target="../slideLayouts/slideLayout2.xml" Type="http://schemas.openxmlformats.org/officeDocument/2006/relationships/slideLayout"/></Relationships>
</file>

<file path=ppt/slides/_rels/slide16.xml.rels><?xml version="1.0" encoding="UTF-8" standalone="yes" ?><Relationships xmlns="http://schemas.openxmlformats.org/package/2006/relationships"><Relationship Id="rId2" Target="../media/image19.jpeg" Type="http://schemas.openxmlformats.org/officeDocument/2006/relationships/image"/><Relationship Id="rId1" Target="../slideLayouts/slideLayout2.xml" Type="http://schemas.openxmlformats.org/officeDocument/2006/relationships/slideLayout"/></Relationships>
</file>

<file path=ppt/slides/_rels/slide17.xml.rels><?xml version="1.0" encoding="UTF-8" standalone="yes" ?><Relationships xmlns="http://schemas.openxmlformats.org/package/2006/relationships"><Relationship Id="rId2" Target="../media/image20.jpeg" Type="http://schemas.openxmlformats.org/officeDocument/2006/relationships/image"/><Relationship Id="rId1" Target="../slideLayouts/slideLayout2.xml" Type="http://schemas.openxmlformats.org/officeDocument/2006/relationships/slideLayout"/></Relationships>
</file>

<file path=ppt/slides/_rels/slide18.xml.rels><?xml version="1.0" encoding="UTF-8" standalone="yes" ?><Relationships xmlns="http://schemas.openxmlformats.org/package/2006/relationships"><Relationship Id="rId2" Target="../media/image21.jpeg" Type="http://schemas.openxmlformats.org/officeDocument/2006/relationships/image"/><Relationship Id="rId1" Target="../slideLayouts/slideLayout2.xml" Type="http://schemas.openxmlformats.org/officeDocument/2006/relationships/slideLayout"/></Relationships>
</file>

<file path=ppt/slides/_rels/slide19.xml.rels><?xml version="1.0" encoding="UTF-8" standalone="yes" ?><Relationships xmlns="http://schemas.openxmlformats.org/package/2006/relationships"><Relationship Id="rId3" Target="../media/image23.jpeg" Type="http://schemas.openxmlformats.org/officeDocument/2006/relationships/image"/><Relationship Id="rId2" Target="../media/image22.jpeg" Type="http://schemas.openxmlformats.org/officeDocument/2006/relationships/image"/><Relationship Id="rId1" Target="../slideLayouts/slideLayout2.xml" Type="http://schemas.openxmlformats.org/officeDocument/2006/relationships/slideLayout"/></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arget="../media/image24.jpeg" Type="http://schemas.openxmlformats.org/officeDocument/2006/relationships/image"/><Relationship Id="rId1" Target="../slideLayouts/slideLayout2.xml" Type="http://schemas.openxmlformats.org/officeDocument/2006/relationships/slideLayout"/></Relationships>
</file>

<file path=ppt/slides/_rels/slide21.xml.rels><?xml version="1.0" encoding="UTF-8" standalone="yes" ?><Relationships xmlns="http://schemas.openxmlformats.org/package/2006/relationships"><Relationship Id="rId2" Target="../media/image25.jpeg" Type="http://schemas.openxmlformats.org/officeDocument/2006/relationships/image"/><Relationship Id="rId1" Target="../slideLayouts/slideLayout2.xml" Type="http://schemas.openxmlformats.org/officeDocument/2006/relationships/slideLayout"/></Relationships>
</file>

<file path=ppt/slides/_rels/slide22.xml.rels><?xml version="1.0" encoding="UTF-8" standalone="yes" ?><Relationships xmlns="http://schemas.openxmlformats.org/package/2006/relationships"><Relationship Id="rId2" Target="../media/image26.jpeg" Type="http://schemas.openxmlformats.org/officeDocument/2006/relationships/image"/><Relationship Id="rId1" Target="../slideLayouts/slideLayout2.xml" Type="http://schemas.openxmlformats.org/officeDocument/2006/relationships/slideLayout"/></Relationships>
</file>

<file path=ppt/slides/_rels/slide23.xml.rels><?xml version="1.0" encoding="UTF-8" standalone="yes" ?><Relationships xmlns="http://schemas.openxmlformats.org/package/2006/relationships"><Relationship Id="rId3" Target="../media/image28.png" Type="http://schemas.openxmlformats.org/officeDocument/2006/relationships/image"/><Relationship Id="rId2" Target="../media/image27.jpeg" Type="http://schemas.openxmlformats.org/officeDocument/2006/relationships/image"/><Relationship Id="rId1" Target="../slideLayouts/slideLayout2.xml" Type="http://schemas.openxmlformats.org/officeDocument/2006/relationships/slideLayout"/><Relationship Id="rId4" Target="../media/image29.jpeg" Type="http://schemas.openxmlformats.org/officeDocument/2006/relationships/image"/></Relationships>
</file>

<file path=ppt/slides/_rels/slide24.xml.rels><?xml version="1.0" encoding="UTF-8" standalone="yes" ?><Relationships xmlns="http://schemas.openxmlformats.org/package/2006/relationships"><Relationship Id="rId2" Target="../media/image30.jpeg" Type="http://schemas.openxmlformats.org/officeDocument/2006/relationships/image"/><Relationship Id="rId1" Target="../slideLayouts/slideLayout2.xml" Type="http://schemas.openxmlformats.org/officeDocument/2006/relationships/slideLayout"/></Relationships>
</file>

<file path=ppt/slides/_rels/slide25.xml.rels><?xml version="1.0" encoding="UTF-8" standalone="yes" ?><Relationships xmlns="http://schemas.openxmlformats.org/package/2006/relationships"><Relationship Id="rId3" Target="../media/image31.jpeg" Type="http://schemas.openxmlformats.org/officeDocument/2006/relationships/image"/><Relationship Id="rId2" Target="../notesSlides/notesSlide2.xml" Type="http://schemas.openxmlformats.org/officeDocument/2006/relationships/notesSlide"/><Relationship Id="rId1" Target="../slideLayouts/slideLayout2.xml" Type="http://schemas.openxmlformats.org/officeDocument/2006/relationships/slideLayout"/></Relationships>
</file>

<file path=ppt/slides/_rels/slide26.xml.rels><?xml version="1.0" encoding="UTF-8" standalone="yes" ?><Relationships xmlns="http://schemas.openxmlformats.org/package/2006/relationships"><Relationship Id="rId2" Target="../media/image32.jpeg" Type="http://schemas.openxmlformats.org/officeDocument/2006/relationships/image"/><Relationship Id="rId1" Target="../slideLayouts/slideLayout2.xml" Type="http://schemas.openxmlformats.org/officeDocument/2006/relationships/slideLayout"/></Relationships>
</file>

<file path=ppt/slides/_rels/slide2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arget="../media/image29.jpeg" Type="http://schemas.openxmlformats.org/officeDocument/2006/relationships/image"/><Relationship Id="rId2" Target="../media/image34.jpeg" Type="http://schemas.openxmlformats.org/officeDocument/2006/relationships/image"/><Relationship Id="rId1" Target="../slideLayouts/slideLayout2.xml" Type="http://schemas.openxmlformats.org/officeDocument/2006/relationships/slideLayout"/></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arget="../media/image9.jpeg" Type="http://schemas.openxmlformats.org/officeDocument/2006/relationships/image"/><Relationship Id="rId2" Target="../media/image8.jpeg" Type="http://schemas.openxmlformats.org/officeDocument/2006/relationships/image"/><Relationship Id="rId1" Target="../slideLayouts/slideLayout7.xml" Type="http://schemas.openxmlformats.org/officeDocument/2006/relationships/slideLayout"/></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arget="../media/image36.png" Type="http://schemas.openxmlformats.org/officeDocument/2006/relationships/image"/><Relationship Id="rId2" Target="../media/image35.jpeg" Type="http://schemas.openxmlformats.org/officeDocument/2006/relationships/image"/><Relationship Id="rId1" Target="../slideLayouts/slideLayout2.xml" Type="http://schemas.openxmlformats.org/officeDocument/2006/relationships/slideLayout"/><Relationship Id="rId4" Target="../media/image37.png" Type="http://schemas.openxmlformats.org/officeDocument/2006/relationships/image"/></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arget="../media/image38.jpeg" Type="http://schemas.openxmlformats.org/officeDocument/2006/relationships/image"/><Relationship Id="rId1" Target="../slideLayouts/slideLayout2.xml" Type="http://schemas.openxmlformats.org/officeDocument/2006/relationships/slideLayout"/></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arget="../media/image39.jpeg" Type="http://schemas.openxmlformats.org/officeDocument/2006/relationships/image"/><Relationship Id="rId1" Target="../slideLayouts/slideLayout2.xml" Type="http://schemas.openxmlformats.org/officeDocument/2006/relationships/slideLayout"/></Relationships>
</file>

<file path=ppt/slides/_rels/slide4.xml.rels><?xml version="1.0" encoding="UTF-8" standalone="yes" ?><Relationships xmlns="http://schemas.openxmlformats.org/package/2006/relationships"><Relationship Id="rId2" Target="../media/image10.jpeg" Type="http://schemas.openxmlformats.org/officeDocument/2006/relationships/image"/><Relationship Id="rId1" Target="../slideLayouts/slideLayout7.xml" Type="http://schemas.openxmlformats.org/officeDocument/2006/relationships/slideLayout"/></Relationships>
</file>

<file path=ppt/slides/_rels/slide40.xml.rels><?xml version="1.0" encoding="UTF-8" standalone="yes" ?><Relationships xmlns="http://schemas.openxmlformats.org/package/2006/relationships"><Relationship Id="rId2" Target="../media/image40.jpeg" Type="http://schemas.openxmlformats.org/officeDocument/2006/relationships/image"/><Relationship Id="rId1" Target="../slideLayouts/slideLayout2.xml" Type="http://schemas.openxmlformats.org/officeDocument/2006/relationships/slideLayout"/></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arget="../media/image41.jpeg" Type="http://schemas.openxmlformats.org/officeDocument/2006/relationships/image"/><Relationship Id="rId1" Target="../slideLayouts/slideLayout2.xml" Type="http://schemas.openxmlformats.org/officeDocument/2006/relationships/slideLayout"/></Relationships>
</file>

<file path=ppt/slides/_rels/slide53.xml.rels><?xml version="1.0" encoding="UTF-8" standalone="yes" ?><Relationships xmlns="http://schemas.openxmlformats.org/package/2006/relationships"><Relationship Id="rId2" Target="../media/image42.jpeg" Type="http://schemas.openxmlformats.org/officeDocument/2006/relationships/image"/><Relationship Id="rId1" Target="../slideLayouts/slideLayout2.xml" Type="http://schemas.openxmlformats.org/officeDocument/2006/relationships/slideLayout"/></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arget="../media/image43.jpeg" Type="http://schemas.openxmlformats.org/officeDocument/2006/relationships/image"/><Relationship Id="rId1" Target="../slideLayouts/slideLayout2.xml" Type="http://schemas.openxmlformats.org/officeDocument/2006/relationships/slideLayout"/></Relationships>
</file>

<file path=ppt/slides/_rels/slide56.xml.rels><?xml version="1.0" encoding="UTF-8" standalone="yes" ?><Relationships xmlns="http://schemas.openxmlformats.org/package/2006/relationships"><Relationship Id="rId3" Target="../media/image45.jpeg" Type="http://schemas.openxmlformats.org/officeDocument/2006/relationships/image"/><Relationship Id="rId2" Target="../media/image44.jpeg" Type="http://schemas.openxmlformats.org/officeDocument/2006/relationships/image"/><Relationship Id="rId1" Target="../slideLayouts/slideLayout2.xml" Type="http://schemas.openxmlformats.org/officeDocument/2006/relationships/slideLayout"/></Relationships>
</file>

<file path=ppt/slides/_rels/slide57.xml.rels><?xml version="1.0" encoding="UTF-8" standalone="yes" ?><Relationships xmlns="http://schemas.openxmlformats.org/package/2006/relationships"><Relationship Id="rId2" Target="../media/image46.jpeg" Type="http://schemas.openxmlformats.org/officeDocument/2006/relationships/image"/><Relationship Id="rId1" Target="../slideLayouts/slideLayout2.xml" Type="http://schemas.openxmlformats.org/officeDocument/2006/relationships/slideLayout"/></Relationships>
</file>

<file path=ppt/slides/_rels/slide58.xml.rels><?xml version="1.0" encoding="UTF-8" standalone="yes" ?><Relationships xmlns="http://schemas.openxmlformats.org/package/2006/relationships"><Relationship Id="rId3" Target="../media/image48.jpeg" Type="http://schemas.openxmlformats.org/officeDocument/2006/relationships/image"/><Relationship Id="rId2" Target="../media/image47.jpeg" Type="http://schemas.openxmlformats.org/officeDocument/2006/relationships/image"/><Relationship Id="rId1" Target="../slideLayouts/slideLayout2.xml" Type="http://schemas.openxmlformats.org/officeDocument/2006/relationships/slideLayout"/></Relationships>
</file>

<file path=ppt/slides/_rels/slide59.xml.rels><?xml version="1.0" encoding="UTF-8" standalone="yes" ?><Relationships xmlns="http://schemas.openxmlformats.org/package/2006/relationships"><Relationship Id="rId3" Target="../media/image50.png" Type="http://schemas.openxmlformats.org/officeDocument/2006/relationships/image"/><Relationship Id="rId2" Target="../media/image49.jpeg" Type="http://schemas.openxmlformats.org/officeDocument/2006/relationships/image"/><Relationship Id="rId1" Target="../slideLayouts/slideLayout2.xml" Type="http://schemas.openxmlformats.org/officeDocument/2006/relationships/slideLayout"/></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arget="../media/image51.jpeg" Type="http://schemas.openxmlformats.org/officeDocument/2006/relationships/image"/><Relationship Id="rId1" Target="../slideLayouts/slideLayout2.xml" Type="http://schemas.openxmlformats.org/officeDocument/2006/relationships/slideLayout"/></Relationships>
</file>

<file path=ppt/slides/_rels/slide61.xml.rels><?xml version="1.0" encoding="UTF-8" standalone="yes" ?><Relationships xmlns="http://schemas.openxmlformats.org/package/2006/relationships"><Relationship Id="rId3" Target="../media/image53.jpeg" Type="http://schemas.openxmlformats.org/officeDocument/2006/relationships/image"/><Relationship Id="rId2" Target="../media/image52.jpeg" Type="http://schemas.openxmlformats.org/officeDocument/2006/relationships/image"/><Relationship Id="rId1" Target="../slideLayouts/slideLayout2.xml" Type="http://schemas.openxmlformats.org/officeDocument/2006/relationships/slideLayout"/></Relationships>
</file>

<file path=ppt/slides/_rels/slide62.xml.rels><?xml version="1.0" encoding="UTF-8" standalone="yes" ?><Relationships xmlns="http://schemas.openxmlformats.org/package/2006/relationships"><Relationship Id="rId2" Target="../media/image54.jpeg" Type="http://schemas.openxmlformats.org/officeDocument/2006/relationships/image"/><Relationship Id="rId1" Target="../slideLayouts/slideLayout2.xml" Type="http://schemas.openxmlformats.org/officeDocument/2006/relationships/slideLayout"/></Relationships>
</file>

<file path=ppt/slides/_rels/slide63.xml.rels><?xml version="1.0" encoding="UTF-8" standalone="yes" ?><Relationships xmlns="http://schemas.openxmlformats.org/package/2006/relationships"><Relationship Id="rId3" Target="../media/image56.jpeg" Type="http://schemas.openxmlformats.org/officeDocument/2006/relationships/image"/><Relationship Id="rId2" Target="../media/image55.jpeg" Type="http://schemas.openxmlformats.org/officeDocument/2006/relationships/image"/><Relationship Id="rId1" Target="../slideLayouts/slideLayout2.xml" Type="http://schemas.openxmlformats.org/officeDocument/2006/relationships/slideLayout"/></Relationships>
</file>

<file path=ppt/slides/_rels/slide64.xml.rels><?xml version="1.0" encoding="UTF-8" standalone="yes" ?><Relationships xmlns="http://schemas.openxmlformats.org/package/2006/relationships"><Relationship Id="rId2" Target="../media/image57.jpeg" Type="http://schemas.openxmlformats.org/officeDocument/2006/relationships/image"/><Relationship Id="rId1" Target="../slideLayouts/slideLayout2.xml" Type="http://schemas.openxmlformats.org/officeDocument/2006/relationships/slideLayout"/></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arget="../media/image12.jpeg" Type="http://schemas.openxmlformats.org/officeDocument/2006/relationships/image"/><Relationship Id="rId2" Target="../media/image11.jpeg" Type="http://schemas.openxmlformats.org/officeDocument/2006/relationships/image"/><Relationship Id="rId1" Target="../slideLayouts/slideLayout2.xml" Type="http://schemas.openxmlformats.org/officeDocument/2006/relationships/slideLayout"/></Relationships>
</file>

<file path=ppt/slides/_rels/slide70.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arget="../media/image14.jpeg" Type="http://schemas.openxmlformats.org/officeDocument/2006/relationships/image"/><Relationship Id="rId2" Target="../media/image13.jpeg" Type="http://schemas.openxmlformats.org/officeDocument/2006/relationships/imag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2" Target="../media/image15.jpeg" Type="http://schemas.openxmlformats.org/officeDocument/2006/relationships/image"/><Relationship Id="rId1" Target="../slideLayouts/slideLayout7.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1"/>
          <p:cNvSpPr txBox="1">
            <a:spLocks/>
          </p:cNvSpPr>
          <p:nvPr/>
        </p:nvSpPr>
        <p:spPr>
          <a:xfrm>
            <a:off x="714348" y="604830"/>
            <a:ext cx="7772400" cy="591922"/>
          </a:xfrm>
          <a:prstGeom prst="rect">
            <a:avLst/>
          </a:prstGeom>
        </p:spPr>
        <p:txBody>
          <a:bodyPr vert="horz" anchor="b">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ru-RU" sz="7200" b="1" i="0" u="none" strike="noStrike" kern="1200" cap="none" spc="0" normalizeH="0" baseline="0" noProof="0" dirty="0">
              <a:ln>
                <a:noFill/>
              </a:ln>
              <a:effectLst>
                <a:outerShdw blurRad="38100" dist="38100" dir="2700000" algn="tl">
                  <a:srgbClr val="000000">
                    <a:alpha val="43137"/>
                  </a:srgbClr>
                </a:outerShdw>
              </a:effectLst>
              <a:uLnTx/>
              <a:uFillTx/>
              <a:latin typeface="+mj-lt"/>
              <a:ea typeface="+mj-ea"/>
              <a:cs typeface="+mj-cs"/>
            </a:endParaRPr>
          </a:p>
        </p:txBody>
      </p:sp>
      <p:pic>
        <p:nvPicPr>
          <p:cNvPr id="5" name="Рисунок 1" descr="store268.gif"/>
          <p:cNvPicPr>
            <a:picLocks noChangeAspect="1"/>
          </p:cNvPicPr>
          <p:nvPr/>
        </p:nvPicPr>
        <p:blipFill>
          <a:blip r:embed="rId2" cstate="print"/>
          <a:srcRect/>
          <a:stretch>
            <a:fillRect/>
          </a:stretch>
        </p:blipFill>
        <p:spPr bwMode="auto">
          <a:xfrm>
            <a:off x="0" y="357166"/>
            <a:ext cx="3390900" cy="2490788"/>
          </a:xfrm>
          <a:prstGeom prst="rect">
            <a:avLst/>
          </a:prstGeom>
          <a:noFill/>
          <a:ln w="9525">
            <a:noFill/>
            <a:miter lim="800000"/>
            <a:headEnd/>
            <a:tailEnd/>
          </a:ln>
        </p:spPr>
      </p:pic>
      <p:sp>
        <p:nvSpPr>
          <p:cNvPr id="3" name="Подзаголовок 2"/>
          <p:cNvSpPr>
            <a:spLocks noGrp="1"/>
          </p:cNvSpPr>
          <p:nvPr>
            <p:ph type="subTitle" idx="1"/>
          </p:nvPr>
        </p:nvSpPr>
        <p:spPr>
          <a:xfrm>
            <a:off x="1428728" y="2714620"/>
            <a:ext cx="6400800" cy="1752600"/>
          </a:xfrm>
        </p:spPr>
        <p:txBody>
          <a:bodyPr>
            <a:noAutofit/>
          </a:bodyPr>
          <a:lstStyle/>
          <a:p>
            <a:endParaRPr lang="ru-RU" sz="2400" dirty="0">
              <a:solidFill>
                <a:schemeClr val="tx1"/>
              </a:solidFill>
            </a:endParaRPr>
          </a:p>
        </p:txBody>
      </p:sp>
      <p:sp>
        <p:nvSpPr>
          <p:cNvPr id="2" name="Заголовок 1"/>
          <p:cNvSpPr>
            <a:spLocks noGrp="1"/>
          </p:cNvSpPr>
          <p:nvPr>
            <p:ph type="ctrTitle"/>
          </p:nvPr>
        </p:nvSpPr>
        <p:spPr>
          <a:xfrm>
            <a:off x="1298156" y="320452"/>
            <a:ext cx="7772400" cy="1752600"/>
          </a:xfrm>
        </p:spPr>
        <p:txBody>
          <a:bodyPr>
            <a:noAutofit/>
          </a:bodyPr>
          <a:lstStyle/>
          <a:p>
            <a:r>
              <a:rPr lang="ru-RU" sz="7200" b="1" dirty="0">
                <a:effectLst>
                  <a:outerShdw blurRad="38100" dist="38100" dir="2700000" algn="tl">
                    <a:srgbClr val="000000">
                      <a:alpha val="43137"/>
                    </a:srgbClr>
                  </a:outerShdw>
                </a:effectLst>
              </a:rPr>
              <a:t>«БАСКЕТБОЛ»</a:t>
            </a:r>
          </a:p>
        </p:txBody>
      </p:sp>
      <p:pic>
        <p:nvPicPr>
          <p:cNvPr id="4" name="Picture 1" descr="D:\WINDOWS\Users\Aida\Рабочий стол\физкультура проект\999999\1Рисунок1.gif"/>
          <p:cNvPicPr>
            <a:picLocks noChangeAspect="1" noChangeArrowheads="1"/>
          </p:cNvPicPr>
          <p:nvPr/>
        </p:nvPicPr>
        <p:blipFill>
          <a:blip r:embed="rId3" cstate="print"/>
          <a:srcRect/>
          <a:stretch>
            <a:fillRect/>
          </a:stretch>
        </p:blipFill>
        <p:spPr bwMode="auto">
          <a:xfrm>
            <a:off x="357188" y="2357438"/>
            <a:ext cx="1500187" cy="4027487"/>
          </a:xfrm>
          <a:prstGeom prst="rect">
            <a:avLst/>
          </a:prstGeom>
          <a:noFill/>
          <a:ln w="9525">
            <a:noFill/>
            <a:miter lim="800000"/>
            <a:headEnd/>
            <a:tailEnd/>
          </a:ln>
          <a:effectLst>
            <a:outerShdw blurRad="50800" dist="38100" dir="10800000" algn="r" rotWithShape="0">
              <a:prstClr val="black">
                <a:alpha val="40000"/>
              </a:prstClr>
            </a:outerShdw>
          </a:effectLst>
        </p:spPr>
      </p:pic>
      <p:pic>
        <p:nvPicPr>
          <p:cNvPr id="6" name="Picture 1" descr="D:\WINDOWS\Users\Aida\Рабочий стол\физкультура проект\999999\1Рисунок1.gif"/>
          <p:cNvPicPr>
            <a:picLocks noChangeAspect="1" noChangeArrowheads="1"/>
          </p:cNvPicPr>
          <p:nvPr/>
        </p:nvPicPr>
        <p:blipFill>
          <a:blip r:embed="rId4" cstate="print"/>
          <a:srcRect/>
          <a:stretch>
            <a:fillRect/>
          </a:stretch>
        </p:blipFill>
        <p:spPr bwMode="auto">
          <a:xfrm>
            <a:off x="7358082" y="2428868"/>
            <a:ext cx="1428750" cy="3929062"/>
          </a:xfrm>
          <a:prstGeom prst="rect">
            <a:avLst/>
          </a:prstGeom>
          <a:noFill/>
          <a:ln w="9525">
            <a:noFill/>
            <a:miter lim="800000"/>
            <a:headEnd/>
            <a:tailEnd/>
          </a:ln>
          <a:effectLst>
            <a:outerShdw blurRad="50800" dist="38100" algn="l" rotWithShape="0">
              <a:prstClr val="black">
                <a:alpha val="40000"/>
              </a:prstClr>
            </a:outerShdw>
          </a:effectLst>
        </p:spPr>
      </p:pic>
      <p:pic>
        <p:nvPicPr>
          <p:cNvPr id="7" name="Picture 2" descr="D:\WINDOWS\Users\Aida\Рабочий стол\физкультура проект\999999\store418.gif"/>
          <p:cNvPicPr>
            <a:picLocks noChangeAspect="1" noChangeArrowheads="1"/>
          </p:cNvPicPr>
          <p:nvPr/>
        </p:nvPicPr>
        <p:blipFill>
          <a:blip r:embed="rId5" cstate="print"/>
          <a:srcRect/>
          <a:stretch>
            <a:fillRect/>
          </a:stretch>
        </p:blipFill>
        <p:spPr bwMode="auto">
          <a:xfrm>
            <a:off x="7072330" y="2357430"/>
            <a:ext cx="857250" cy="857250"/>
          </a:xfrm>
          <a:prstGeom prst="rect">
            <a:avLst/>
          </a:prstGeom>
          <a:noFill/>
          <a:ln w="9525">
            <a:noFill/>
            <a:miter lim="800000"/>
            <a:headEnd/>
            <a:tailEnd/>
          </a:ln>
        </p:spPr>
      </p:pic>
      <p:sp>
        <p:nvSpPr>
          <p:cNvPr id="8" name="Стрелка вниз 7">
            <a:hlinkClick r:id="" action="ppaction://hlinkshowjump?jump=nextslide"/>
          </p:cNvPr>
          <p:cNvSpPr/>
          <p:nvPr/>
        </p:nvSpPr>
        <p:spPr>
          <a:xfrm rot="16200000">
            <a:off x="7036611" y="5607859"/>
            <a:ext cx="714380" cy="642942"/>
          </a:xfrm>
          <a:prstGeom prst="downArrow">
            <a:avLst/>
          </a:prstGeom>
          <a:solidFill>
            <a:schemeClr val="accent3">
              <a:lumMod val="75000"/>
            </a:schemeClr>
          </a:solidFill>
          <a:scene3d>
            <a:camera prst="orthographicFront"/>
            <a:lightRig rig="threePt" dir="t"/>
          </a:scene3d>
          <a:sp3d>
            <a:bevelT w="152400" h="184150"/>
            <a:bevelB w="114300" h="2032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одзаголовок 2"/>
          <p:cNvSpPr txBox="1">
            <a:spLocks/>
          </p:cNvSpPr>
          <p:nvPr/>
        </p:nvSpPr>
        <p:spPr>
          <a:xfrm>
            <a:off x="1357290" y="5500702"/>
            <a:ext cx="6400800" cy="1752600"/>
          </a:xfrm>
          <a:prstGeom prst="rect">
            <a:avLst/>
          </a:prstGeom>
        </p:spPr>
        <p:txBody>
          <a:bodyPr vert="horz">
            <a:noAutofit/>
          </a:bodyPr>
          <a:lstStyle/>
          <a:p>
            <a:pPr marL="0" marR="0" lvl="0" indent="0" algn="ctr" defTabSz="914400" rtl="0" eaLnBrk="1" fontAlgn="auto" latinLnBrk="0" hangingPunct="1">
              <a:lnSpc>
                <a:spcPct val="100000"/>
              </a:lnSpc>
              <a:spcBef>
                <a:spcPct val="20000"/>
              </a:spcBef>
              <a:spcAft>
                <a:spcPts val="0"/>
              </a:spcAft>
              <a:buClr>
                <a:schemeClr val="accent1"/>
              </a:buClr>
              <a:buSzPct val="85000"/>
              <a:buFont typeface="Wingdings 2"/>
              <a:buNone/>
              <a:tabLst/>
              <a:defRPr/>
            </a:pPr>
            <a:endParaRPr kumimoji="0" lang="ru-RU" sz="2400" b="1" i="0" u="none" strike="noStrike" kern="1200" cap="all" spc="250" normalizeH="0" baseline="0" noProof="0" dirty="0">
              <a:ln>
                <a:noFill/>
              </a:ln>
              <a:solidFill>
                <a:schemeClr val="tx1"/>
              </a:solidFill>
              <a:effectLst/>
              <a:uLnTx/>
              <a:uFillTx/>
              <a:latin typeface="+mn-lt"/>
              <a:ea typeface="+mn-ea"/>
              <a:cs typeface="+mn-cs"/>
            </a:endParaRPr>
          </a:p>
        </p:txBody>
      </p:sp>
      <p:sp>
        <p:nvSpPr>
          <p:cNvPr id="11" name="TextBox 10">
            <a:extLst>
              <a:ext uri="{FF2B5EF4-FFF2-40B4-BE49-F238E27FC236}">
                <a16:creationId xmlns:a16="http://schemas.microsoft.com/office/drawing/2014/main" id="{F8377ED6-F722-412D-AF81-656AB8008FE7}"/>
              </a:ext>
            </a:extLst>
          </p:cNvPr>
          <p:cNvSpPr txBox="1"/>
          <p:nvPr/>
        </p:nvSpPr>
        <p:spPr>
          <a:xfrm>
            <a:off x="1273120" y="5572139"/>
            <a:ext cx="6120680" cy="923330"/>
          </a:xfrm>
          <a:prstGeom prst="rect">
            <a:avLst/>
          </a:prstGeom>
          <a:noFill/>
        </p:spPr>
        <p:txBody>
          <a:bodyPr wrap="square" rtlCol="0">
            <a:spAutoFit/>
          </a:bodyPr>
          <a:lstStyle/>
          <a:p>
            <a:pPr algn="ctr"/>
            <a:r>
              <a:rPr lang="ru-RU" dirty="0">
                <a:solidFill>
                  <a:schemeClr val="accent2">
                    <a:lumMod val="40000"/>
                    <a:lumOff val="60000"/>
                  </a:schemeClr>
                </a:solidFill>
              </a:rPr>
              <a:t>Подготовил </a:t>
            </a:r>
            <a:r>
              <a:rPr lang="ru-RU">
                <a:solidFill>
                  <a:schemeClr val="accent2">
                    <a:lumMod val="40000"/>
                    <a:lumOff val="60000"/>
                  </a:schemeClr>
                </a:solidFill>
              </a:rPr>
              <a:t>и выполнил, </a:t>
            </a:r>
            <a:r>
              <a:rPr lang="ru-RU" dirty="0">
                <a:solidFill>
                  <a:schemeClr val="accent2">
                    <a:lumMod val="40000"/>
                    <a:lumOff val="60000"/>
                  </a:schemeClr>
                </a:solidFill>
              </a:rPr>
              <a:t>учитель физкультуры</a:t>
            </a:r>
          </a:p>
          <a:p>
            <a:pPr algn="ctr"/>
            <a:r>
              <a:rPr lang="ru-RU" dirty="0">
                <a:solidFill>
                  <a:schemeClr val="accent2">
                    <a:lumMod val="40000"/>
                    <a:lumOff val="60000"/>
                  </a:schemeClr>
                </a:solidFill>
              </a:rPr>
              <a:t>Гусев Артём Витальевич</a:t>
            </a:r>
          </a:p>
          <a:p>
            <a:endParaRPr lang="ru-RU" dirty="0">
              <a:solidFill>
                <a:schemeClr val="accent2">
                  <a:lumMod val="40000"/>
                  <a:lumOff val="60000"/>
                </a:schemeClr>
              </a:solidFill>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34877306"/>
              </p:ext>
            </p:extLst>
          </p:nvPr>
        </p:nvGraphicFramePr>
        <p:xfrm>
          <a:off x="107499" y="188640"/>
          <a:ext cx="8712975" cy="6344639"/>
        </p:xfrm>
        <a:graphic>
          <a:graphicData uri="http://schemas.openxmlformats.org/drawingml/2006/table">
            <a:tbl>
              <a:tblPr firstRow="1" firstCol="1" bandRow="1"/>
              <a:tblGrid>
                <a:gridCol w="1143142">
                  <a:extLst>
                    <a:ext uri="{9D8B030D-6E8A-4147-A177-3AD203B41FA5}">
                      <a16:colId xmlns:a16="http://schemas.microsoft.com/office/drawing/2014/main" val="20000"/>
                    </a:ext>
                  </a:extLst>
                </a:gridCol>
                <a:gridCol w="550661">
                  <a:extLst>
                    <a:ext uri="{9D8B030D-6E8A-4147-A177-3AD203B41FA5}">
                      <a16:colId xmlns:a16="http://schemas.microsoft.com/office/drawing/2014/main" val="20001"/>
                    </a:ext>
                  </a:extLst>
                </a:gridCol>
                <a:gridCol w="550661">
                  <a:extLst>
                    <a:ext uri="{9D8B030D-6E8A-4147-A177-3AD203B41FA5}">
                      <a16:colId xmlns:a16="http://schemas.microsoft.com/office/drawing/2014/main" val="20002"/>
                    </a:ext>
                  </a:extLst>
                </a:gridCol>
                <a:gridCol w="550661">
                  <a:extLst>
                    <a:ext uri="{9D8B030D-6E8A-4147-A177-3AD203B41FA5}">
                      <a16:colId xmlns:a16="http://schemas.microsoft.com/office/drawing/2014/main" val="20003"/>
                    </a:ext>
                  </a:extLst>
                </a:gridCol>
                <a:gridCol w="1143142">
                  <a:extLst>
                    <a:ext uri="{9D8B030D-6E8A-4147-A177-3AD203B41FA5}">
                      <a16:colId xmlns:a16="http://schemas.microsoft.com/office/drawing/2014/main" val="20004"/>
                    </a:ext>
                  </a:extLst>
                </a:gridCol>
                <a:gridCol w="406849">
                  <a:extLst>
                    <a:ext uri="{9D8B030D-6E8A-4147-A177-3AD203B41FA5}">
                      <a16:colId xmlns:a16="http://schemas.microsoft.com/office/drawing/2014/main" val="20005"/>
                    </a:ext>
                  </a:extLst>
                </a:gridCol>
                <a:gridCol w="235209">
                  <a:extLst>
                    <a:ext uri="{9D8B030D-6E8A-4147-A177-3AD203B41FA5}">
                      <a16:colId xmlns:a16="http://schemas.microsoft.com/office/drawing/2014/main" val="20006"/>
                    </a:ext>
                  </a:extLst>
                </a:gridCol>
                <a:gridCol w="235209">
                  <a:extLst>
                    <a:ext uri="{9D8B030D-6E8A-4147-A177-3AD203B41FA5}">
                      <a16:colId xmlns:a16="http://schemas.microsoft.com/office/drawing/2014/main" val="20007"/>
                    </a:ext>
                  </a:extLst>
                </a:gridCol>
                <a:gridCol w="1144136">
                  <a:extLst>
                    <a:ext uri="{9D8B030D-6E8A-4147-A177-3AD203B41FA5}">
                      <a16:colId xmlns:a16="http://schemas.microsoft.com/office/drawing/2014/main" val="20008"/>
                    </a:ext>
                  </a:extLst>
                </a:gridCol>
                <a:gridCol w="550661">
                  <a:extLst>
                    <a:ext uri="{9D8B030D-6E8A-4147-A177-3AD203B41FA5}">
                      <a16:colId xmlns:a16="http://schemas.microsoft.com/office/drawing/2014/main" val="20009"/>
                    </a:ext>
                  </a:extLst>
                </a:gridCol>
                <a:gridCol w="550661">
                  <a:extLst>
                    <a:ext uri="{9D8B030D-6E8A-4147-A177-3AD203B41FA5}">
                      <a16:colId xmlns:a16="http://schemas.microsoft.com/office/drawing/2014/main" val="20010"/>
                    </a:ext>
                  </a:extLst>
                </a:gridCol>
                <a:gridCol w="550661">
                  <a:extLst>
                    <a:ext uri="{9D8B030D-6E8A-4147-A177-3AD203B41FA5}">
                      <a16:colId xmlns:a16="http://schemas.microsoft.com/office/drawing/2014/main" val="20011"/>
                    </a:ext>
                  </a:extLst>
                </a:gridCol>
                <a:gridCol w="550661">
                  <a:extLst>
                    <a:ext uri="{9D8B030D-6E8A-4147-A177-3AD203B41FA5}">
                      <a16:colId xmlns:a16="http://schemas.microsoft.com/office/drawing/2014/main" val="20012"/>
                    </a:ext>
                  </a:extLst>
                </a:gridCol>
                <a:gridCol w="550661">
                  <a:extLst>
                    <a:ext uri="{9D8B030D-6E8A-4147-A177-3AD203B41FA5}">
                      <a16:colId xmlns:a16="http://schemas.microsoft.com/office/drawing/2014/main" val="20013"/>
                    </a:ext>
                  </a:extLst>
                </a:gridCol>
              </a:tblGrid>
              <a:tr h="340681">
                <a:tc gridSpan="14">
                  <a:txBody>
                    <a:bodyPr/>
                    <a:lstStyle/>
                    <a:p>
                      <a:pPr algn="ctr">
                        <a:lnSpc>
                          <a:spcPct val="115000"/>
                        </a:lnSpc>
                        <a:spcAft>
                          <a:spcPts val="0"/>
                        </a:spcAft>
                      </a:pPr>
                      <a:r>
                        <a:rPr lang="ru-RU" sz="2400" dirty="0">
                          <a:effectLst/>
                          <a:latin typeface="Times New Roman"/>
                          <a:ea typeface="Calibri"/>
                          <a:cs typeface="Times New Roman"/>
                        </a:rPr>
                        <a:t>Ловля мяча</a:t>
                      </a:r>
                      <a:endParaRPr lang="ru-RU" sz="2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860521">
                <a:tc gridSpan="7">
                  <a:txBody>
                    <a:bodyPr/>
                    <a:lstStyle/>
                    <a:p>
                      <a:pPr algn="ctr">
                        <a:lnSpc>
                          <a:spcPct val="115000"/>
                        </a:lnSpc>
                        <a:spcAft>
                          <a:spcPts val="0"/>
                        </a:spcAft>
                      </a:pPr>
                      <a:r>
                        <a:rPr lang="ru-RU" sz="2400">
                          <a:effectLst/>
                          <a:latin typeface="Times New Roman"/>
                          <a:ea typeface="Calibri"/>
                          <a:cs typeface="Times New Roman"/>
                        </a:rPr>
                        <a:t>Двумя руками</a:t>
                      </a:r>
                      <a:endParaRPr lang="ru-RU" sz="24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7">
                  <a:txBody>
                    <a:bodyPr/>
                    <a:lstStyle/>
                    <a:p>
                      <a:pPr algn="ctr">
                        <a:lnSpc>
                          <a:spcPct val="115000"/>
                        </a:lnSpc>
                        <a:spcAft>
                          <a:spcPts val="0"/>
                        </a:spcAft>
                      </a:pPr>
                      <a:r>
                        <a:rPr lang="ru-RU" sz="2400" dirty="0">
                          <a:effectLst/>
                          <a:latin typeface="Times New Roman"/>
                          <a:ea typeface="Calibri"/>
                          <a:cs typeface="Times New Roman"/>
                        </a:rPr>
                        <a:t>Одной рукой</a:t>
                      </a:r>
                      <a:endParaRPr lang="ru-RU" sz="2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1"/>
                  </a:ext>
                </a:extLst>
              </a:tr>
              <a:tr h="2205966">
                <a:tc>
                  <a:txBody>
                    <a:bodyPr/>
                    <a:lstStyle/>
                    <a:p>
                      <a:pPr marL="71755" marR="71755" algn="ctr">
                        <a:lnSpc>
                          <a:spcPct val="115000"/>
                        </a:lnSpc>
                        <a:spcAft>
                          <a:spcPts val="0"/>
                        </a:spcAft>
                      </a:pPr>
                      <a:r>
                        <a:rPr lang="ru-RU" sz="2000" dirty="0">
                          <a:effectLst/>
                          <a:latin typeface="Times New Roman"/>
                          <a:ea typeface="Calibri"/>
                          <a:cs typeface="Times New Roman"/>
                        </a:rPr>
                        <a:t>На уровне груди</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dirty="0">
                          <a:effectLst/>
                          <a:latin typeface="Times New Roman"/>
                          <a:ea typeface="Calibri"/>
                          <a:cs typeface="Times New Roman"/>
                        </a:rPr>
                        <a:t>Высокого мяча</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dirty="0">
                          <a:effectLst/>
                          <a:latin typeface="Times New Roman"/>
                          <a:ea typeface="Calibri"/>
                          <a:cs typeface="Times New Roman"/>
                        </a:rPr>
                        <a:t>Низкого мяча</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dirty="0">
                          <a:effectLst/>
                          <a:latin typeface="Times New Roman"/>
                          <a:ea typeface="Calibri"/>
                          <a:cs typeface="Times New Roman"/>
                        </a:rPr>
                        <a:t>Катящегося мяча</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71755" marR="71755">
                        <a:lnSpc>
                          <a:spcPct val="115000"/>
                        </a:lnSpc>
                        <a:spcAft>
                          <a:spcPts val="0"/>
                        </a:spcAft>
                      </a:pPr>
                      <a:endParaRPr lang="ru-RU" sz="2400" dirty="0">
                        <a:effectLst/>
                        <a:latin typeface="Times New Roman"/>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marL="71755" marR="71755" algn="ctr">
                        <a:lnSpc>
                          <a:spcPct val="115000"/>
                        </a:lnSpc>
                        <a:spcAft>
                          <a:spcPts val="0"/>
                        </a:spcAft>
                      </a:pPr>
                      <a:r>
                        <a:rPr lang="ru-RU" sz="2000" dirty="0">
                          <a:effectLst/>
                          <a:latin typeface="Times New Roman"/>
                          <a:ea typeface="Calibri"/>
                          <a:cs typeface="Times New Roman"/>
                        </a:rPr>
                        <a:t>На уровне груди</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dirty="0">
                          <a:effectLst/>
                          <a:latin typeface="Times New Roman"/>
                          <a:ea typeface="Calibri"/>
                          <a:cs typeface="Times New Roman"/>
                        </a:rPr>
                        <a:t>Высокого мяча</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dirty="0">
                          <a:effectLst/>
                          <a:latin typeface="Times New Roman"/>
                          <a:ea typeface="Calibri"/>
                          <a:cs typeface="Times New Roman"/>
                        </a:rPr>
                        <a:t>Низкого мяча</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dirty="0">
                          <a:effectLst/>
                          <a:latin typeface="Times New Roman"/>
                          <a:ea typeface="Calibri"/>
                          <a:cs typeface="Times New Roman"/>
                        </a:rPr>
                        <a:t>Катящегося мяча</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dirty="0">
                          <a:effectLst/>
                          <a:latin typeface="Times New Roman"/>
                          <a:ea typeface="Calibri"/>
                          <a:cs typeface="Times New Roman"/>
                        </a:rPr>
                        <a:t>С </a:t>
                      </a:r>
                      <a:r>
                        <a:rPr lang="ru-RU" sz="2000" dirty="0" err="1">
                          <a:effectLst/>
                          <a:latin typeface="Times New Roman"/>
                          <a:ea typeface="Calibri"/>
                          <a:cs typeface="Times New Roman"/>
                        </a:rPr>
                        <a:t>полуотскока</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104746">
                <a:tc rowSpan="2" gridSpan="4">
                  <a:txBody>
                    <a:bodyPr/>
                    <a:lstStyle/>
                    <a:p>
                      <a:pPr marL="71755" marR="71755" algn="ctr">
                        <a:lnSpc>
                          <a:spcPct val="115000"/>
                        </a:lnSpc>
                        <a:spcAft>
                          <a:spcPts val="0"/>
                        </a:spcAft>
                      </a:pPr>
                      <a:r>
                        <a:rPr lang="ru-RU" sz="1400">
                          <a:effectLst/>
                          <a:latin typeface="Times New Roman"/>
                          <a:ea typeface="Calibri"/>
                          <a:cs typeface="Times New Roman"/>
                        </a:rPr>
                        <a:t> </a:t>
                      </a:r>
                      <a:endParaRPr lang="ru-RU" sz="1100">
                        <a:effectLst/>
                        <a:latin typeface="Calibri"/>
                        <a:ea typeface="Calibri"/>
                        <a:cs typeface="Times New Roman"/>
                      </a:endParaRPr>
                    </a:p>
                  </a:txBody>
                  <a:tcPr marL="68580" marR="68580" marT="0" marB="0" vert="vert27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gridSpan="4">
                  <a:txBody>
                    <a:bodyPr/>
                    <a:lstStyle/>
                    <a:p>
                      <a:pPr algn="ctr">
                        <a:lnSpc>
                          <a:spcPct val="115000"/>
                        </a:lnSpc>
                        <a:spcAft>
                          <a:spcPts val="0"/>
                        </a:spcAft>
                      </a:pPr>
                      <a:r>
                        <a:rPr lang="ru-RU" sz="2000" dirty="0">
                          <a:effectLst/>
                          <a:latin typeface="Times New Roman"/>
                          <a:ea typeface="Calibri"/>
                          <a:cs typeface="Times New Roman"/>
                        </a:rPr>
                        <a:t>По характеру перемещения</a:t>
                      </a:r>
                      <a:endParaRPr lang="ru-RU" sz="20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rowSpan="2">
                  <a:txBody>
                    <a:bodyPr/>
                    <a:lstStyle/>
                    <a:p>
                      <a:pPr marL="71755" marR="71755">
                        <a:lnSpc>
                          <a:spcPct val="115000"/>
                        </a:lnSpc>
                        <a:spcAft>
                          <a:spcPts val="0"/>
                        </a:spcAft>
                      </a:pPr>
                      <a:r>
                        <a:rPr lang="ru-RU" sz="2000" dirty="0">
                          <a:effectLst/>
                          <a:latin typeface="Times New Roman"/>
                          <a:ea typeface="Calibri"/>
                          <a:cs typeface="Times New Roman"/>
                        </a:rPr>
                        <a:t>В сочетании с другими приемами</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5">
                  <a:txBody>
                    <a:bodyPr/>
                    <a:lstStyle/>
                    <a:p>
                      <a:pPr marL="71755" marR="71755" algn="ctr">
                        <a:lnSpc>
                          <a:spcPct val="115000"/>
                        </a:lnSpc>
                        <a:spcAft>
                          <a:spcPts val="0"/>
                        </a:spcAft>
                      </a:pPr>
                      <a:r>
                        <a:rPr lang="ru-RU" sz="1400" dirty="0">
                          <a:effectLst/>
                          <a:latin typeface="Times New Roman"/>
                          <a:ea typeface="Calibri"/>
                          <a:cs typeface="Times New Roman"/>
                        </a:rPr>
                        <a:t> </a:t>
                      </a:r>
                      <a:endParaRPr lang="ru-RU" sz="11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tc rowSpan="2" hMerge="1">
                  <a:txBody>
                    <a:bodyPr/>
                    <a:lstStyle/>
                    <a:p>
                      <a:endParaRPr lang="ru-RU"/>
                    </a:p>
                  </a:txBody>
                  <a:tcPr/>
                </a:tc>
                <a:extLst>
                  <a:ext uri="{0D108BD9-81ED-4DB2-BD59-A6C34878D82A}">
                    <a16:rowId xmlns:a16="http://schemas.microsoft.com/office/drawing/2014/main" val="10003"/>
                  </a:ext>
                </a:extLst>
              </a:tr>
              <a:tr h="1752782">
                <a:tc gridSpan="4"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marL="71755" marR="71755" algn="ctr">
                        <a:lnSpc>
                          <a:spcPct val="115000"/>
                        </a:lnSpc>
                        <a:spcAft>
                          <a:spcPts val="0"/>
                        </a:spcAft>
                      </a:pPr>
                      <a:r>
                        <a:rPr lang="ru-RU" sz="2000">
                          <a:effectLst/>
                          <a:latin typeface="Times New Roman"/>
                          <a:ea typeface="Calibri"/>
                          <a:cs typeface="Times New Roman"/>
                        </a:rPr>
                        <a:t>На месте</a:t>
                      </a:r>
                      <a:endParaRPr lang="ru-RU" sz="200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dirty="0">
                          <a:effectLst/>
                          <a:latin typeface="Times New Roman"/>
                          <a:ea typeface="Calibri"/>
                          <a:cs typeface="Times New Roman"/>
                        </a:rPr>
                        <a:t>В движении</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71755" marR="71755" algn="ctr">
                        <a:lnSpc>
                          <a:spcPct val="115000"/>
                        </a:lnSpc>
                        <a:spcAft>
                          <a:spcPts val="0"/>
                        </a:spcAft>
                      </a:pPr>
                      <a:r>
                        <a:rPr lang="ru-RU" sz="2000" dirty="0">
                          <a:effectLst/>
                          <a:latin typeface="Times New Roman"/>
                          <a:ea typeface="Calibri"/>
                          <a:cs typeface="Times New Roman"/>
                        </a:rPr>
                        <a:t>В прыжке</a:t>
                      </a:r>
                      <a:endParaRPr lang="ru-RU" sz="2000" dirty="0">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vMerge="1">
                  <a:txBody>
                    <a:bodyPr/>
                    <a:lstStyle/>
                    <a:p>
                      <a:endParaRPr lang="ru-RU"/>
                    </a:p>
                  </a:txBody>
                  <a:tcPr/>
                </a:tc>
                <a:tc gridSpan="5"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10004"/>
                  </a:ext>
                </a:extLst>
              </a:tr>
            </a:tbl>
          </a:graphicData>
        </a:graphic>
      </p:graphicFrame>
      <p:cxnSp>
        <p:nvCxnSpPr>
          <p:cNvPr id="4" name="Прямая соединительная линия 3"/>
          <p:cNvCxnSpPr/>
          <p:nvPr/>
        </p:nvCxnSpPr>
        <p:spPr>
          <a:xfrm flipV="1">
            <a:off x="5503863" y="8261350"/>
            <a:ext cx="2905125" cy="1905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8054766"/>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21788" y="149731"/>
            <a:ext cx="4572000" cy="830997"/>
          </a:xfrm>
          <a:prstGeom prst="rect">
            <a:avLst/>
          </a:prstGeom>
        </p:spPr>
        <p:txBody>
          <a:bodyPr>
            <a:spAutoFit/>
          </a:bodyPr>
          <a:lstStyle/>
          <a:p>
            <a:pPr algn="ctr"/>
            <a:r>
              <a:rPr lang="ru-RU" sz="2400" b="1" i="1" dirty="0">
                <a:solidFill>
                  <a:srgbClr val="7030A0"/>
                </a:solidFill>
                <a:effectLst>
                  <a:outerShdw blurRad="38100" dist="38100" dir="2700000" algn="tl">
                    <a:srgbClr val="000000">
                      <a:alpha val="43137"/>
                    </a:srgbClr>
                  </a:outerShdw>
                </a:effectLst>
                <a:latin typeface="open sans"/>
              </a:rPr>
              <a:t>Рекомендации по ловле мяча в баскетболе</a:t>
            </a:r>
          </a:p>
        </p:txBody>
      </p:sp>
      <p:pic>
        <p:nvPicPr>
          <p:cNvPr id="2050" name="Picture 2" descr="Ð¤Ð¾ÑÐ¾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976" y="260648"/>
            <a:ext cx="3810000" cy="258127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899592" y="2908048"/>
            <a:ext cx="7834331" cy="3108543"/>
          </a:xfrm>
          <a:prstGeom prst="rect">
            <a:avLst/>
          </a:prstGeom>
        </p:spPr>
        <p:txBody>
          <a:bodyPr wrap="square">
            <a:spAutoFit/>
          </a:bodyPr>
          <a:lstStyle/>
          <a:p>
            <a:pPr marL="457200" indent="-457200">
              <a:buFont typeface="Wingdings" panose="05000000000000000000" pitchFamily="2" charset="2"/>
              <a:buChar char="Ø"/>
            </a:pPr>
            <a:r>
              <a:rPr lang="ru-RU" sz="2800" dirty="0">
                <a:solidFill>
                  <a:srgbClr val="0070C0"/>
                </a:solidFill>
                <a:latin typeface="open sans"/>
              </a:rPr>
              <a:t>Не ждать, пока он сам влетит в руки, а активно двигаться по площадке. </a:t>
            </a:r>
          </a:p>
          <a:p>
            <a:pPr marL="457200" indent="-457200">
              <a:buFont typeface="Wingdings" panose="05000000000000000000" pitchFamily="2" charset="2"/>
              <a:buChar char="Ø"/>
            </a:pPr>
            <a:r>
              <a:rPr lang="ru-RU" sz="2800" dirty="0">
                <a:solidFill>
                  <a:srgbClr val="0070C0"/>
                </a:solidFill>
                <a:latin typeface="open sans"/>
              </a:rPr>
              <a:t>Всегда быть наготове для принятия возможного паса. </a:t>
            </a:r>
          </a:p>
          <a:p>
            <a:pPr marL="457200" indent="-457200">
              <a:buFont typeface="Wingdings" panose="05000000000000000000" pitchFamily="2" charset="2"/>
              <a:buChar char="Ø"/>
            </a:pPr>
            <a:r>
              <a:rPr lang="ru-RU" sz="2800" dirty="0">
                <a:solidFill>
                  <a:srgbClr val="0070C0"/>
                </a:solidFill>
                <a:latin typeface="open sans"/>
              </a:rPr>
              <a:t>Основным зрением надо смотреть на мяч, а периферическим — на положение участников своей команды и соперников.</a:t>
            </a:r>
            <a:endParaRPr lang="ru-RU" sz="2800" b="0" i="0" dirty="0">
              <a:solidFill>
                <a:srgbClr val="0070C0"/>
              </a:solidFill>
              <a:effectLst/>
              <a:latin typeface="open sans"/>
            </a:endParaRPr>
          </a:p>
        </p:txBody>
      </p:sp>
      <p:sp>
        <p:nvSpPr>
          <p:cNvPr id="4" name="Прямоугольник 3"/>
          <p:cNvSpPr/>
          <p:nvPr/>
        </p:nvSpPr>
        <p:spPr>
          <a:xfrm>
            <a:off x="4355976" y="980728"/>
            <a:ext cx="4572000" cy="1938992"/>
          </a:xfrm>
          <a:prstGeom prst="rect">
            <a:avLst/>
          </a:prstGeom>
        </p:spPr>
        <p:txBody>
          <a:bodyPr>
            <a:spAutoFit/>
          </a:bodyPr>
          <a:lstStyle/>
          <a:p>
            <a:pPr algn="just"/>
            <a:r>
              <a:rPr lang="ru-RU" sz="2000" i="1" dirty="0">
                <a:solidFill>
                  <a:srgbClr val="7030A0"/>
                </a:solidFill>
                <a:latin typeface="open sans"/>
              </a:rPr>
              <a:t>Без ловли снаряда не будет и баскетбола, поскольку этот приём  - исходное положение для всех составляющих игры. А также он является одним из четырёх приёмов техники нападения.</a:t>
            </a:r>
            <a:endParaRPr lang="ru-RU" sz="2000" b="0" i="1" dirty="0">
              <a:solidFill>
                <a:srgbClr val="7030A0"/>
              </a:solidFill>
              <a:effectLst/>
              <a:latin typeface="open sans"/>
            </a:endParaRPr>
          </a:p>
        </p:txBody>
      </p:sp>
    </p:spTree>
    <p:extLst>
      <p:ext uri="{BB962C8B-B14F-4D97-AF65-F5344CB8AC3E}">
        <p14:creationId xmlns:p14="http://schemas.microsoft.com/office/powerpoint/2010/main" val="3885111944"/>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593" y="198821"/>
            <a:ext cx="9036496" cy="758952"/>
          </a:xfrm>
        </p:spPr>
        <p:txBody>
          <a:bodyPr>
            <a:noAutofit/>
          </a:bodyPr>
          <a:lstStyle/>
          <a:p>
            <a:r>
              <a:rPr lang="ru-RU" sz="2400" b="1" dirty="0">
                <a:solidFill>
                  <a:srgbClr val="0070C0"/>
                </a:solidFill>
              </a:rPr>
              <a:t>Способ ловли снаряда выбирают исходя из его скорости, высоты полёта и собственного положения</a:t>
            </a:r>
          </a:p>
        </p:txBody>
      </p:sp>
      <p:sp>
        <p:nvSpPr>
          <p:cNvPr id="5" name="Объект 4"/>
          <p:cNvSpPr>
            <a:spLocks noGrp="1"/>
          </p:cNvSpPr>
          <p:nvPr>
            <p:ph sz="quarter" idx="1"/>
          </p:nvPr>
        </p:nvSpPr>
        <p:spPr>
          <a:xfrm>
            <a:off x="193171" y="1412776"/>
            <a:ext cx="8928992" cy="4758280"/>
          </a:xfrm>
        </p:spPr>
        <p:txBody>
          <a:bodyPr/>
          <a:lstStyle/>
          <a:p>
            <a:endParaRPr lang="ru-RU" b="1" dirty="0"/>
          </a:p>
          <a:p>
            <a:r>
              <a:rPr lang="ru-RU" b="1" dirty="0"/>
              <a:t>Ловить необходимо только пальцами, а не всей кистью. </a:t>
            </a:r>
            <a:r>
              <a:rPr lang="ru-RU" dirty="0"/>
              <a:t>Правильная ловля — начало всех основных техник: ведения, передачи и броска.</a:t>
            </a:r>
          </a:p>
          <a:p>
            <a:r>
              <a:rPr lang="ru-RU" dirty="0"/>
              <a:t> </a:t>
            </a:r>
            <a:r>
              <a:rPr lang="ru-RU" b="1" dirty="0"/>
              <a:t>Нужно научиться принимать устойчивое положение всегда</a:t>
            </a:r>
            <a:r>
              <a:rPr lang="ru-RU" dirty="0"/>
              <a:t>. Ловить спортивный снаряд, как и передвигаться по площадке, только согнув колени. Это нужно для сохранения баланса.</a:t>
            </a:r>
          </a:p>
          <a:p>
            <a:endParaRPr lang="ru-RU" dirty="0"/>
          </a:p>
        </p:txBody>
      </p:sp>
    </p:spTree>
    <p:extLst>
      <p:ext uri="{BB962C8B-B14F-4D97-AF65-F5344CB8AC3E}">
        <p14:creationId xmlns:p14="http://schemas.microsoft.com/office/powerpoint/2010/main" val="151786024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95536" y="620688"/>
            <a:ext cx="8534400" cy="464096"/>
          </a:xfrm>
        </p:spPr>
        <p:txBody>
          <a:bodyPr>
            <a:normAutofit fontScale="90000"/>
          </a:bodyPr>
          <a:lstStyle/>
          <a:p>
            <a:r>
              <a:rPr lang="ru-RU" b="1" dirty="0"/>
              <a:t>Основные фазы ловли:</a:t>
            </a:r>
            <a:br>
              <a:rPr lang="ru-RU" b="1" dirty="0"/>
            </a:br>
            <a:endParaRPr lang="ru-RU" b="1" dirty="0"/>
          </a:p>
        </p:txBody>
      </p:sp>
      <p:sp>
        <p:nvSpPr>
          <p:cNvPr id="7" name="Объект 6"/>
          <p:cNvSpPr>
            <a:spLocks noGrp="1"/>
          </p:cNvSpPr>
          <p:nvPr>
            <p:ph sz="quarter" idx="1"/>
          </p:nvPr>
        </p:nvSpPr>
        <p:spPr>
          <a:xfrm>
            <a:off x="107503" y="1556792"/>
            <a:ext cx="9049089" cy="4572000"/>
          </a:xfrm>
        </p:spPr>
        <p:txBody>
          <a:bodyPr>
            <a:normAutofit lnSpcReduction="10000"/>
          </a:bodyPr>
          <a:lstStyle/>
          <a:p>
            <a:r>
              <a:rPr lang="ru-RU" b="1" dirty="0">
                <a:solidFill>
                  <a:srgbClr val="363636"/>
                </a:solidFill>
                <a:latin typeface="open sans"/>
              </a:rPr>
              <a:t>Подготовительная фаза </a:t>
            </a:r>
            <a:r>
              <a:rPr lang="ru-RU" dirty="0">
                <a:solidFill>
                  <a:srgbClr val="363636"/>
                </a:solidFill>
                <a:latin typeface="open sans"/>
              </a:rPr>
              <a:t>— когда при форсировании мяча к игроку, тот вытягивает напряжённые руки ему навстречу, изогнув расставленные ладони с растопыренными пальцами в полукруг. </a:t>
            </a:r>
          </a:p>
          <a:p>
            <a:r>
              <a:rPr lang="ru-RU" b="1" dirty="0">
                <a:solidFill>
                  <a:srgbClr val="363636"/>
                </a:solidFill>
                <a:latin typeface="open sans"/>
              </a:rPr>
              <a:t>Основная фаза </a:t>
            </a:r>
            <a:r>
              <a:rPr lang="ru-RU" dirty="0">
                <a:solidFill>
                  <a:srgbClr val="363636"/>
                </a:solidFill>
                <a:latin typeface="open sans"/>
              </a:rPr>
              <a:t>— когда мяч касается спортсмена, тот прижимает пальцы к его поверхности и, согнув конечности в локтях, притягивает к грудной клетке. </a:t>
            </a:r>
          </a:p>
          <a:p>
            <a:r>
              <a:rPr lang="ru-RU" b="1" dirty="0">
                <a:solidFill>
                  <a:srgbClr val="363636"/>
                </a:solidFill>
                <a:latin typeface="open sans"/>
              </a:rPr>
              <a:t>Завершающая фаза </a:t>
            </a:r>
            <a:r>
              <a:rPr lang="ru-RU" dirty="0">
                <a:solidFill>
                  <a:srgbClr val="363636"/>
                </a:solidFill>
                <a:latin typeface="open sans"/>
              </a:rPr>
              <a:t>— после того, как мяч оказался в руках игрока, тот  приводит локти в оборонительную позицию, защищаясь от соперников, и готовится к следующим манёврам.</a:t>
            </a:r>
          </a:p>
          <a:p>
            <a:pPr marL="0" indent="0">
              <a:buNone/>
            </a:pPr>
            <a:endParaRPr lang="ru-RU" dirty="0"/>
          </a:p>
        </p:txBody>
      </p:sp>
    </p:spTree>
    <p:extLst>
      <p:ext uri="{BB962C8B-B14F-4D97-AF65-F5344CB8AC3E}">
        <p14:creationId xmlns:p14="http://schemas.microsoft.com/office/powerpoint/2010/main" val="4245602925"/>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ÐÐ¾Ð²Ð»Ñ Ð¼ÑÑÐ° Ð´Ð²ÑÐ¼Ñ ÑÑÐºÐ°Ð¼Ð¸  ÐÑÐ½Ð¾Ð²Ð½Ð¾Ð¹ Ð¸ ÑÐ°Ð¼ÑÐ¹ Ð½Ð°Ð´ÐµÐ¶Ð½ÑÐ¹ Ð¿ÑÐ¸ÐµÐ¼ Ð»Ð¾Ð²Ð»Ð¸ Ð¼ÑÑÐ° â Ð»Ð¾Ð²Ð»Ñ Ð´Ð²ÑÐ¼Ñ ÑÑÐºÐ°Ð¼Ð¸.  ÐÑÐ»Ð¸ Ð¼ÑÑ Ð»ÐµÑÐ¸Ñ Ð½Ð° Ð²ÑÑÐ¾ÑÐµ Ð³ÑÑÐ´Ð¸, ÑÐ¾ ÐµÐ³Ð¾ Ð½ÑÐ¶Ð½Ð¾ Ð²ÑÑÑÐµÑÐ°ÑÑ Ð²ÑÑÑÐ½ÑÑÑÐ¼Ð¸ Ð²Ð¿ÐµÑÐµÐ´ ÑÑÐºÐ°Ð¼Ð¸. ÐÐ°Ð´Ð¾Ð½Ð¸ ÑÑÐº Ñ Ð½ÐµÐ½Ð°Ð¿ÑÑÐ¶ÐµÐ½Ð½ÑÐ¼Ð¸, ÑÐ²Ð¾Ð±Ð¾Ð´Ð½Ð¾ ÑÐ°ÑÑÑÐ°Ð²Ð»ÐµÐ½Ð½ÑÐ¼Ð¸, Ð¿Ð¾Ð»ÑÑÐ¾Ð³Ð½ÑÑÑÐ¼Ð¸ Ð¿Ð°Ð»ÑÑÐ°Ð¼Ð¸ Ð¾Ð±ÑÐ°Ð·ÑÑÑ Ð²Ð¾ÑÐ¾Ð½ÐºÑ (Ð±Ð¾Ð»ÑÑÐ¸Ðµ Ð¿Ð°Ð»ÑÑÑ Ð²Ð²ÐµÑÑ, Ð²Ð½ÑÑÑÑ) ÑÐ¸ÑÐ¸Ð½Ð¾Ð¹ Ð½ÐµÐ¼Ð½Ð¾Ð³Ð¾ Ð±Ð¾Ð»ÑÑÐµ Ð¼ÑÑÐ°. ÐÑÑÑ, Ð²ÑÑÑÐµÑÐµÐ½Ð½Ð¾Ð¼Ñ Ð½Ð° ÑÐ°ÑÑÑÐ¾ÑÐ½Ð¸Ð¸ Ð´Ð»Ð¸Ð½Ñ ÑÑÐº Ð¾Ñ Ð³ÑÑÐ´Ð¸ Ð¸ Ð¿Ð¾Ð¿Ð°Ð²ÑÐµÐ¼Ñ Ð² Ð²Ð¾ÑÐ¾Ð½ÐºÑ, Ñ Ð¼Ð¾Ð¼ÐµÐ½ÑÐ° ÑÐ¾Ð¿ÑÐ¸ÐºÐ¾ÑÐ½Ð¾Ð²ÐµÐ½Ð¸Ñ Ñ Ð¿Ð°Ð»ÑÑÐ°Ð¼Ð¸ ÑÑÑÑÐ¿Ð°ÑÑÐ¸Ð¼ Ð´Ð²Ð¸Ð¶ÐµÐ½Ð¸ÐµÐ¼ ÑÑÐºÐ¸ Ð½Ð°ÑÐ¸Ð½Ð°ÐµÑ Ð¾ÐºÐ°Ð·ÑÐ²Ð°ÑÑÑÑ Ð²ÑÐµ ÑÑÐ¸Ð»Ð¸Ð²Ð°ÑÑÐµÐµÑÑ ÑÐ¾Ð¿ÑÐ¾ÑÐ¸Ð²Ð»ÐµÐ½Ð¸Ðµ Ð´Ð¾ Ð¿Ð¾Ð»Ð½Ð¾Ð¹ Ð¾ÑÑÐ°Ð½Ð¾Ð²ÐºÐ¸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548680"/>
            <a:ext cx="9036496" cy="5688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3837428"/>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92696"/>
            <a:ext cx="8534400" cy="533484"/>
          </a:xfrm>
        </p:spPr>
        <p:txBody>
          <a:bodyPr>
            <a:noAutofit/>
          </a:bodyPr>
          <a:lstStyle/>
          <a:p>
            <a:r>
              <a:rPr lang="ru-RU" sz="3200" b="1" dirty="0"/>
              <a:t>Ловля двумя руками</a:t>
            </a:r>
            <a:br>
              <a:rPr lang="ru-RU" sz="3200" b="1" dirty="0"/>
            </a:br>
            <a:endParaRPr lang="ru-RU" sz="3200" b="1" dirty="0"/>
          </a:p>
        </p:txBody>
      </p:sp>
      <p:pic>
        <p:nvPicPr>
          <p:cNvPr id="40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187624" y="908720"/>
            <a:ext cx="5715000" cy="2047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107504" y="2996952"/>
            <a:ext cx="8856984" cy="2677656"/>
          </a:xfrm>
          <a:prstGeom prst="rect">
            <a:avLst/>
          </a:prstGeom>
        </p:spPr>
        <p:txBody>
          <a:bodyPr wrap="square">
            <a:spAutoFit/>
          </a:bodyPr>
          <a:lstStyle/>
          <a:p>
            <a:pPr marL="342900" indent="-342900">
              <a:buFont typeface="Wingdings" panose="05000000000000000000" pitchFamily="2" charset="2"/>
              <a:buChar char="ü"/>
            </a:pPr>
            <a:r>
              <a:rPr lang="ru-RU" sz="2400" dirty="0"/>
              <a:t>осуществляется из обычной стойки боевой готовности баскетболиста: спина прямая, голова вскинута; </a:t>
            </a:r>
          </a:p>
          <a:p>
            <a:pPr marL="342900" indent="-342900">
              <a:buFont typeface="Wingdings" panose="05000000000000000000" pitchFamily="2" charset="2"/>
              <a:buChar char="ü"/>
            </a:pPr>
            <a:r>
              <a:rPr lang="ru-RU" sz="2400" dirty="0"/>
              <a:t>ноги чуть расставлены и согнуты в коленях; </a:t>
            </a:r>
          </a:p>
          <a:p>
            <a:pPr marL="342900" indent="-342900">
              <a:buFont typeface="Wingdings" panose="05000000000000000000" pitchFamily="2" charset="2"/>
              <a:buChar char="ü"/>
            </a:pPr>
            <a:r>
              <a:rPr lang="ru-RU" sz="2400" dirty="0"/>
              <a:t>верхние конечности, пальцы которых раздвинуты, вытянуты вверх примерно на 30 см от лица. </a:t>
            </a:r>
          </a:p>
          <a:p>
            <a:r>
              <a:rPr lang="ru-RU" sz="2400" dirty="0"/>
              <a:t>В зависимости от траектории полёта мяча следует менять высоту самой стойки, сгибая колени меньше или больше.</a:t>
            </a:r>
          </a:p>
        </p:txBody>
      </p:sp>
    </p:spTree>
    <p:extLst>
      <p:ext uri="{BB962C8B-B14F-4D97-AF65-F5344CB8AC3E}">
        <p14:creationId xmlns:p14="http://schemas.microsoft.com/office/powerpoint/2010/main" val="3281818437"/>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4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79512" y="1124744"/>
            <a:ext cx="8784976" cy="5169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415312"/>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Передача мяча</a:t>
            </a:r>
          </a:p>
        </p:txBody>
      </p:sp>
      <p:pic>
        <p:nvPicPr>
          <p:cNvPr id="1126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0" y="1251694"/>
            <a:ext cx="8964488" cy="504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0428314"/>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Передача мяча</a:t>
            </a:r>
          </a:p>
        </p:txBody>
      </p:sp>
      <p:pic>
        <p:nvPicPr>
          <p:cNvPr id="1536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07503" y="1312164"/>
            <a:ext cx="8883831" cy="4997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2639973"/>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Передача мяча</a:t>
            </a:r>
          </a:p>
        </p:txBody>
      </p:sp>
      <p:pic>
        <p:nvPicPr>
          <p:cNvPr id="1229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51520" y="25468"/>
            <a:ext cx="8784976" cy="4941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291802"/>
            <a:ext cx="7056784"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117542"/>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нутый угол 5"/>
          <p:cNvSpPr/>
          <p:nvPr/>
        </p:nvSpPr>
        <p:spPr>
          <a:xfrm>
            <a:off x="428596" y="285728"/>
            <a:ext cx="4929222" cy="6000792"/>
          </a:xfrm>
          <a:prstGeom prst="foldedCorner">
            <a:avLst/>
          </a:prstGeom>
          <a:solidFill>
            <a:schemeClr val="accent1">
              <a:alpha val="19000"/>
            </a:schemeClr>
          </a:solidFill>
          <a:ln w="127000" cmpd="db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265" name="Picture 1" descr="d:\Documents\400_F_9657851_EPwfCZGfuq3GGFXRqsZSVWY6sMNu3068.jpg"/>
          <p:cNvPicPr>
            <a:picLocks noChangeAspect="1" noChangeArrowheads="1"/>
          </p:cNvPicPr>
          <p:nvPr/>
        </p:nvPicPr>
        <p:blipFill>
          <a:blip r:embed="rId2" cstate="print"/>
          <a:srcRect/>
          <a:stretch>
            <a:fillRect/>
          </a:stretch>
        </p:blipFill>
        <p:spPr bwMode="auto">
          <a:xfrm>
            <a:off x="5572132" y="1643050"/>
            <a:ext cx="3357586" cy="3429024"/>
          </a:xfrm>
          <a:prstGeom prst="roundRect">
            <a:avLst/>
          </a:prstGeom>
          <a:noFill/>
          <a:ln w="44450">
            <a:solidFill>
              <a:srgbClr val="C00000"/>
            </a:solidFill>
          </a:ln>
        </p:spPr>
      </p:pic>
      <p:sp>
        <p:nvSpPr>
          <p:cNvPr id="10" name="Прямоугольник 9"/>
          <p:cNvSpPr/>
          <p:nvPr/>
        </p:nvSpPr>
        <p:spPr>
          <a:xfrm>
            <a:off x="642910" y="428604"/>
            <a:ext cx="4714908" cy="4801314"/>
          </a:xfrm>
          <a:prstGeom prst="rect">
            <a:avLst/>
          </a:prstGeom>
        </p:spPr>
        <p:txBody>
          <a:bodyPr wrap="square">
            <a:spAutoFit/>
          </a:bodyPr>
          <a:lstStyle/>
          <a:p>
            <a:r>
              <a:rPr lang="ru-RU" b="1" dirty="0"/>
              <a:t>Мой баскетбол не спорт, скорей искусство. </a:t>
            </a:r>
          </a:p>
          <a:p>
            <a:r>
              <a:rPr lang="ru-RU" b="1" dirty="0"/>
              <a:t> «Быть иль не быть?» решается вопрос. </a:t>
            </a:r>
          </a:p>
          <a:p>
            <a:r>
              <a:rPr lang="ru-RU" b="1" dirty="0"/>
              <a:t> Кто испытает пораженья чувство? </a:t>
            </a:r>
          </a:p>
          <a:p>
            <a:r>
              <a:rPr lang="ru-RU" b="1" dirty="0"/>
              <a:t> Тот у Фортуны в этот вечер </a:t>
            </a:r>
            <a:r>
              <a:rPr lang="ru-RU" b="1" dirty="0" err="1"/>
              <a:t>Boss</a:t>
            </a:r>
            <a:r>
              <a:rPr lang="ru-RU" b="1" dirty="0"/>
              <a:t>? </a:t>
            </a:r>
          </a:p>
          <a:p>
            <a:r>
              <a:rPr lang="ru-RU" b="1" dirty="0"/>
              <a:t> Пять Гамлетов летают по площадке, </a:t>
            </a:r>
          </a:p>
          <a:p>
            <a:r>
              <a:rPr lang="ru-RU" b="1" dirty="0"/>
              <a:t> Чтоб, чья то честь была защищена. </a:t>
            </a:r>
          </a:p>
          <a:p>
            <a:r>
              <a:rPr lang="ru-RU" b="1" dirty="0"/>
              <a:t> Другие пять бросают мяч-перчатку. </a:t>
            </a:r>
          </a:p>
          <a:p>
            <a:r>
              <a:rPr lang="ru-RU" b="1" dirty="0"/>
              <a:t> Дуэль, театр, </a:t>
            </a:r>
            <a:r>
              <a:rPr lang="ru-RU" b="1" dirty="0" err="1"/>
              <a:t>show</a:t>
            </a:r>
            <a:r>
              <a:rPr lang="ru-RU" b="1" dirty="0"/>
              <a:t>, </a:t>
            </a:r>
            <a:r>
              <a:rPr lang="ru-RU" b="1" dirty="0" err="1"/>
              <a:t>cinema</a:t>
            </a:r>
            <a:r>
              <a:rPr lang="ru-RU" b="1" dirty="0"/>
              <a:t>! </a:t>
            </a:r>
          </a:p>
          <a:p>
            <a:r>
              <a:rPr lang="ru-RU" b="1" dirty="0"/>
              <a:t> Баскетболист – художник. Он малюет </a:t>
            </a:r>
          </a:p>
          <a:p>
            <a:r>
              <a:rPr lang="ru-RU" b="1" dirty="0"/>
              <a:t> Своей натурой жизни торжество. </a:t>
            </a:r>
          </a:p>
          <a:p>
            <a:r>
              <a:rPr lang="ru-RU" b="1" dirty="0"/>
              <a:t> Собой, пространством, временем рисует, </a:t>
            </a:r>
          </a:p>
          <a:p>
            <a:r>
              <a:rPr lang="ru-RU" b="1" dirty="0"/>
              <a:t> И создает порою волшебство.</a:t>
            </a:r>
          </a:p>
        </p:txBody>
      </p:sp>
      <p:sp>
        <p:nvSpPr>
          <p:cNvPr id="11" name="Прямоугольник 10"/>
          <p:cNvSpPr/>
          <p:nvPr/>
        </p:nvSpPr>
        <p:spPr>
          <a:xfrm>
            <a:off x="2000232" y="5572140"/>
            <a:ext cx="2789546" cy="369332"/>
          </a:xfrm>
          <a:prstGeom prst="rect">
            <a:avLst/>
          </a:prstGeom>
        </p:spPr>
        <p:txBody>
          <a:bodyPr wrap="none">
            <a:spAutoFit/>
          </a:bodyPr>
          <a:lstStyle/>
          <a:p>
            <a:r>
              <a:rPr lang="ru-RU" b="1" dirty="0"/>
              <a:t>Александр Питерцев</a:t>
            </a:r>
          </a:p>
        </p:txBody>
      </p:sp>
      <p:sp>
        <p:nvSpPr>
          <p:cNvPr id="5" name="Стрелка вниз 4"/>
          <p:cNvSpPr/>
          <p:nvPr/>
        </p:nvSpPr>
        <p:spPr>
          <a:xfrm rot="16200000">
            <a:off x="7072330" y="428604"/>
            <a:ext cx="714380" cy="642942"/>
          </a:xfrm>
          <a:prstGeom prst="downArrow">
            <a:avLst/>
          </a:prstGeom>
          <a:solidFill>
            <a:schemeClr val="accent3">
              <a:lumMod val="75000"/>
            </a:schemeClr>
          </a:solidFill>
          <a:scene3d>
            <a:camera prst="orthographicFront"/>
            <a:lightRig rig="threePt" dir="t"/>
          </a:scene3d>
          <a:sp3d>
            <a:bevelT w="152400" h="184150"/>
            <a:bevelB w="114300" h="2032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Ошибки </a:t>
            </a:r>
          </a:p>
        </p:txBody>
      </p:sp>
      <p:pic>
        <p:nvPicPr>
          <p:cNvPr id="1331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07505" y="1124744"/>
            <a:ext cx="9036496" cy="54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7955323"/>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Передача мяча</a:t>
            </a:r>
          </a:p>
        </p:txBody>
      </p:sp>
      <p:pic>
        <p:nvPicPr>
          <p:cNvPr id="1433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 y="1251694"/>
            <a:ext cx="9119349" cy="5417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0692014"/>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638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0" y="116632"/>
            <a:ext cx="9144000" cy="6171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4897451"/>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dirty="0"/>
              <a:t>Пас с отскоком </a:t>
            </a:r>
          </a:p>
        </p:txBody>
      </p:sp>
      <p:sp>
        <p:nvSpPr>
          <p:cNvPr id="3" name="Объект 2"/>
          <p:cNvSpPr>
            <a:spLocks noGrp="1"/>
          </p:cNvSpPr>
          <p:nvPr>
            <p:ph sz="quarter" idx="1"/>
          </p:nvPr>
        </p:nvSpPr>
        <p:spPr>
          <a:xfrm>
            <a:off x="4067944" y="1527048"/>
            <a:ext cx="4737728" cy="4572000"/>
          </a:xfrm>
        </p:spPr>
        <p:txBody>
          <a:bodyPr>
            <a:normAutofit fontScale="85000" lnSpcReduction="10000"/>
          </a:bodyPr>
          <a:lstStyle/>
          <a:p>
            <a:r>
              <a:rPr lang="ru-RU" dirty="0"/>
              <a:t>Механика паса с отскоком абсолютно идентична и совершается от груди, но целясь в пол. Баскетбольный мяч должен удариться на расстоянии от 2/3 до 3/4 и отскочить на уровень талии. Каждый игрок должен поэкспериментировать и определить оптимальное для себя расстояние отскока, так как оно зависит от высоты игрока и соотношения силы и подкрутки мяча.</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519" y="9586"/>
            <a:ext cx="3888432" cy="2750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5585" y="2759632"/>
            <a:ext cx="3861366" cy="1846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8259" y="4636944"/>
            <a:ext cx="3808952" cy="1975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8424040"/>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Пас из-за головы</a:t>
            </a:r>
          </a:p>
        </p:txBody>
      </p:sp>
      <p:sp>
        <p:nvSpPr>
          <p:cNvPr id="3" name="Объект 2"/>
          <p:cNvSpPr>
            <a:spLocks noGrp="1"/>
          </p:cNvSpPr>
          <p:nvPr>
            <p:ph sz="quarter" idx="1"/>
          </p:nvPr>
        </p:nvSpPr>
        <p:spPr>
          <a:xfrm>
            <a:off x="3550098" y="1196752"/>
            <a:ext cx="5832648" cy="4926288"/>
          </a:xfrm>
        </p:spPr>
        <p:txBody>
          <a:bodyPr>
            <a:noAutofit/>
          </a:bodyPr>
          <a:lstStyle/>
          <a:p>
            <a:r>
              <a:rPr lang="ru-RU" sz="2200" dirty="0"/>
              <a:t>Пас из-за головы часто используется игроками, чтобы выйти из закрытой ситуации. Правильная техника такой передачи мяча в баскетболе подразумевает поднятие мяча двумя руками непосредственно над лбом игрока. </a:t>
            </a:r>
          </a:p>
          <a:p>
            <a:r>
              <a:rPr lang="ru-RU" sz="2200" dirty="0"/>
              <a:t>Пасующий должен целиться в район подбородка товарища по команде. Многие тренеры советуют не заносить мяч за голову, потому что велика вероятность перехвата, игроком из слепой зоны. Так же заведение за голову требует дополнительных долей секунды, что может негативно сказаться на качестве и своевременности передачи.</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420888"/>
            <a:ext cx="3559809" cy="2376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8546689"/>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Пас сбоку</a:t>
            </a:r>
          </a:p>
        </p:txBody>
      </p:sp>
      <p:pic>
        <p:nvPicPr>
          <p:cNvPr id="19458"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179512" y="1948860"/>
            <a:ext cx="428625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4565704" y="1484784"/>
            <a:ext cx="4572000" cy="3785652"/>
          </a:xfrm>
          <a:prstGeom prst="rect">
            <a:avLst/>
          </a:prstGeom>
        </p:spPr>
        <p:txBody>
          <a:bodyPr>
            <a:spAutoFit/>
          </a:bodyPr>
          <a:lstStyle/>
          <a:p>
            <a:r>
              <a:rPr lang="ru-RU" sz="2400" dirty="0"/>
              <a:t>Для выполнения этого паса, необходимо шагнуть не опорной ногой в сторону от защитника и отдать передачу в движении дальней рукой. В игровых ситуациях пас сбоку по воздуху часто используется игроками периметра, а пас сбоку с отскоком на занявших позицию игроков в посте.</a:t>
            </a:r>
          </a:p>
        </p:txBody>
      </p:sp>
    </p:spTree>
    <p:extLst>
      <p:ext uri="{BB962C8B-B14F-4D97-AF65-F5344CB8AC3E}">
        <p14:creationId xmlns:p14="http://schemas.microsoft.com/office/powerpoint/2010/main" val="1857948625"/>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Бейсбольный пас</a:t>
            </a:r>
          </a:p>
        </p:txBody>
      </p:sp>
      <p:sp>
        <p:nvSpPr>
          <p:cNvPr id="3" name="Объект 2"/>
          <p:cNvSpPr>
            <a:spLocks noGrp="1"/>
          </p:cNvSpPr>
          <p:nvPr>
            <p:ph sz="quarter" idx="1"/>
          </p:nvPr>
        </p:nvSpPr>
        <p:spPr>
          <a:xfrm>
            <a:off x="4139952" y="1527048"/>
            <a:ext cx="4824536" cy="4572000"/>
          </a:xfrm>
        </p:spPr>
        <p:txBody>
          <a:bodyPr>
            <a:normAutofit fontScale="92500" lnSpcReduction="10000"/>
          </a:bodyPr>
          <a:lstStyle/>
          <a:p>
            <a:r>
              <a:rPr lang="ru-RU" dirty="0"/>
              <a:t>Передача одной рукой от плеча выполняется в баскетболе идентично повторяя движение бейсболиста при броске. Благодаря огромной энергии, передача мяча одной рукой идеальна для быстрых отрывов и перевода мяча с одной половины площадки на другую. Детям не рекомендуется выполнять такой тип передачи.</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916832"/>
            <a:ext cx="4248472" cy="3219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145132"/>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Пас при дриблинге</a:t>
            </a:r>
          </a:p>
        </p:txBody>
      </p:sp>
      <p:pic>
        <p:nvPicPr>
          <p:cNvPr id="21506"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31615" y="1340768"/>
            <a:ext cx="4424836" cy="3125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4443192" y="3080286"/>
            <a:ext cx="4572000" cy="3046988"/>
          </a:xfrm>
          <a:prstGeom prst="rect">
            <a:avLst/>
          </a:prstGeom>
        </p:spPr>
        <p:txBody>
          <a:bodyPr>
            <a:spAutoFit/>
          </a:bodyPr>
          <a:lstStyle/>
          <a:p>
            <a:r>
              <a:rPr lang="ru-RU" sz="2400" dirty="0"/>
              <a:t>Передача мяча в движении в баскетболе используется для быстрого перевода мяча партнеру во время дриблинга. Возможны множество вариантов исполнения, как с отскоком от паркета, так и без него. </a:t>
            </a:r>
          </a:p>
        </p:txBody>
      </p:sp>
    </p:spTree>
    <p:extLst>
      <p:ext uri="{BB962C8B-B14F-4D97-AF65-F5344CB8AC3E}">
        <p14:creationId xmlns:p14="http://schemas.microsoft.com/office/powerpoint/2010/main" val="3849645149"/>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Пас за спиной </a:t>
            </a:r>
          </a:p>
        </p:txBody>
      </p:sp>
      <p:pic>
        <p:nvPicPr>
          <p:cNvPr id="2253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11369" y="1268760"/>
            <a:ext cx="4460631" cy="2976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4572000" y="1340768"/>
            <a:ext cx="4572000" cy="5324535"/>
          </a:xfrm>
          <a:prstGeom prst="rect">
            <a:avLst/>
          </a:prstGeom>
        </p:spPr>
        <p:txBody>
          <a:bodyPr>
            <a:spAutoFit/>
          </a:bodyPr>
          <a:lstStyle/>
          <a:p>
            <a:r>
              <a:rPr lang="ru-RU" sz="2000" dirty="0"/>
              <a:t>Пас за спиной используется игроками, чтобы обойти защитника, когда баскетбольная передача мяча от груди может быть перехвачена. Его часто дают игроку, врывающемуся на высокой скорости под кольцо и в ситуациях, когда два нападающих атакуют одного защитника (2 в 1). Начинающим спортсменам, крайне </a:t>
            </a:r>
            <a:r>
              <a:rPr lang="ru-RU" sz="2000" dirty="0">
                <a:solidFill>
                  <a:srgbClr val="FF0000"/>
                </a:solidFill>
              </a:rPr>
              <a:t>не рекомендовано</a:t>
            </a:r>
            <a:r>
              <a:rPr lang="ru-RU" sz="2000" dirty="0"/>
              <a:t> использовать этот прием в игровых ситуациях, до тех пор, пока он не будет отточен на тренировках. Совершенствование передачи мяча за спиной в баскетболе может потребовать терпения от игрока.</a:t>
            </a:r>
          </a:p>
        </p:txBody>
      </p:sp>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293096"/>
            <a:ext cx="4524494" cy="2346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0596356"/>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6 простых советов по ловле и передаче мяча:</a:t>
            </a:r>
          </a:p>
        </p:txBody>
      </p:sp>
      <p:sp>
        <p:nvSpPr>
          <p:cNvPr id="3" name="Объект 2"/>
          <p:cNvSpPr>
            <a:spLocks noGrp="1"/>
          </p:cNvSpPr>
          <p:nvPr>
            <p:ph sz="quarter" idx="1"/>
          </p:nvPr>
        </p:nvSpPr>
        <p:spPr/>
        <p:txBody>
          <a:bodyPr>
            <a:normAutofit fontScale="92500" lnSpcReduction="20000"/>
          </a:bodyPr>
          <a:lstStyle/>
          <a:p>
            <a:r>
              <a:rPr lang="ru-RU" dirty="0"/>
              <a:t> </a:t>
            </a:r>
            <a:r>
              <a:rPr lang="ru-RU" b="1" i="1" dirty="0"/>
              <a:t>Делайте форсированные и сложные упражнения, чтобы увеличить скорость и силу</a:t>
            </a:r>
            <a:r>
              <a:rPr lang="ru-RU" dirty="0"/>
              <a:t>. Идеально подойдут </a:t>
            </a:r>
            <a:r>
              <a:rPr lang="ru-RU" b="1" dirty="0"/>
              <a:t>упражнения с двумя мячами</a:t>
            </a:r>
            <a:r>
              <a:rPr lang="ru-RU" dirty="0"/>
              <a:t>, например, как «пулеметная очередь». Такие упражнения держат высокую концентрацию партнеров и развивают точность и скорость. Использование упражнений, которые заставляют игроков использовать одну руку при передаче, например, «два паса/два броска» помимо силы придаст и уверенность. </a:t>
            </a:r>
          </a:p>
          <a:p>
            <a:pPr marL="0" indent="0">
              <a:buNone/>
            </a:pPr>
            <a:r>
              <a:rPr lang="ru-RU" i="1" dirty="0"/>
              <a:t>Важно помнить, что целью многих упражнений по обучению технике передаче мяча в баскетболе является выработка определенных навыков, а не техник, которые используются в игре.</a:t>
            </a:r>
          </a:p>
        </p:txBody>
      </p:sp>
    </p:spTree>
    <p:extLst>
      <p:ext uri="{BB962C8B-B14F-4D97-AF65-F5344CB8AC3E}">
        <p14:creationId xmlns:p14="http://schemas.microsoft.com/office/powerpoint/2010/main" val="273607268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0648"/>
            <a:ext cx="5400600" cy="669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06297" y="1628800"/>
            <a:ext cx="3263490" cy="3263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5378547"/>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6 простых советов по ловле и передаче мяча</a:t>
            </a:r>
          </a:p>
        </p:txBody>
      </p:sp>
      <p:sp>
        <p:nvSpPr>
          <p:cNvPr id="3" name="Объект 2"/>
          <p:cNvSpPr>
            <a:spLocks noGrp="1"/>
          </p:cNvSpPr>
          <p:nvPr>
            <p:ph sz="quarter" idx="1"/>
          </p:nvPr>
        </p:nvSpPr>
        <p:spPr/>
        <p:txBody>
          <a:bodyPr/>
          <a:lstStyle/>
          <a:p>
            <a:r>
              <a:rPr lang="ru-RU" b="1" dirty="0"/>
              <a:t>Учитывайте расстояние</a:t>
            </a:r>
            <a:r>
              <a:rPr lang="ru-RU" dirty="0"/>
              <a:t>. Это самый упущенный и самый важный аспект наступательной игры. Необходимо опытным путем определить оптимальное расстояние, которое мяч может эффективно преодолеть при передаче. Старайтесь не использовать передачу мяча от плеча на баскетбольной площадке без крайней необходимости.</a:t>
            </a:r>
          </a:p>
        </p:txBody>
      </p:sp>
    </p:spTree>
    <p:extLst>
      <p:ext uri="{BB962C8B-B14F-4D97-AF65-F5344CB8AC3E}">
        <p14:creationId xmlns:p14="http://schemas.microsoft.com/office/powerpoint/2010/main" val="1904053932"/>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6 простых советов по ловле и передаче мяча:</a:t>
            </a:r>
          </a:p>
        </p:txBody>
      </p:sp>
      <p:sp>
        <p:nvSpPr>
          <p:cNvPr id="3" name="Объект 2"/>
          <p:cNvSpPr>
            <a:spLocks noGrp="1"/>
          </p:cNvSpPr>
          <p:nvPr>
            <p:ph sz="quarter" idx="1"/>
          </p:nvPr>
        </p:nvSpPr>
        <p:spPr/>
        <p:txBody>
          <a:bodyPr>
            <a:normAutofit fontScale="92500"/>
          </a:bodyPr>
          <a:lstStyle/>
          <a:p>
            <a:r>
              <a:rPr lang="ru-RU" dirty="0"/>
              <a:t>Научите игроков </a:t>
            </a:r>
            <a:r>
              <a:rPr lang="ru-RU" b="1" dirty="0"/>
              <a:t>сокращать дистанцию паса</a:t>
            </a:r>
            <a:r>
              <a:rPr lang="ru-RU" dirty="0"/>
              <a:t>. Во многих случаях, вероятность успешного паса увеличится, если он будет сделан после дриблинга по направлению к принимающему. Передача мяча на месте – является не лучшим решением в баскетболе.</a:t>
            </a:r>
          </a:p>
          <a:p>
            <a:r>
              <a:rPr lang="ru-RU" b="1" dirty="0"/>
              <a:t>Пас должен соответствовать ситуации</a:t>
            </a:r>
            <a:r>
              <a:rPr lang="ru-RU" dirty="0"/>
              <a:t>. Нет необходимости в слишком сложных или сильных передачах, когда достаточно обычного паса. Отдайте пас на открытого товарища по команде в область, где он сможет поймать мяч вдали от защиты. Если вы не можете этого сделать, то не девайте пас.</a:t>
            </a:r>
          </a:p>
        </p:txBody>
      </p:sp>
    </p:spTree>
    <p:extLst>
      <p:ext uri="{BB962C8B-B14F-4D97-AF65-F5344CB8AC3E}">
        <p14:creationId xmlns:p14="http://schemas.microsoft.com/office/powerpoint/2010/main" val="1211478962"/>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6 простых советов по ловле и передаче мяча:</a:t>
            </a:r>
          </a:p>
        </p:txBody>
      </p:sp>
      <p:sp>
        <p:nvSpPr>
          <p:cNvPr id="3" name="Объект 2"/>
          <p:cNvSpPr>
            <a:spLocks noGrp="1"/>
          </p:cNvSpPr>
          <p:nvPr>
            <p:ph sz="quarter" idx="1"/>
          </p:nvPr>
        </p:nvSpPr>
        <p:spPr/>
        <p:txBody>
          <a:bodyPr/>
          <a:lstStyle/>
          <a:p>
            <a:r>
              <a:rPr lang="ru-RU" b="1" dirty="0"/>
              <a:t>Придавайте особое значение приему мяча</a:t>
            </a:r>
            <a:r>
              <a:rPr lang="ru-RU" dirty="0"/>
              <a:t>. Конечно, мы все хотим, чтобы каждая передача была идеальной. Тем не менее, принимающий игрок должен перемещаться туда, куда ему нужно, чтобы поймать мяч.</a:t>
            </a:r>
          </a:p>
          <a:p>
            <a:r>
              <a:rPr lang="ru-RU" dirty="0"/>
              <a:t> </a:t>
            </a:r>
            <a:r>
              <a:rPr lang="ru-RU" b="1" dirty="0"/>
              <a:t>Играйте без ведения</a:t>
            </a:r>
            <a:r>
              <a:rPr lang="ru-RU" dirty="0"/>
              <a:t>. Нет упражнения лучше на отработку техники передачи баскетбольного мяча, чем игра без ведения. Она учит правильно оценивать расстояние, углы, открываться и давать эффективные передачи.</a:t>
            </a:r>
          </a:p>
        </p:txBody>
      </p:sp>
    </p:spTree>
    <p:extLst>
      <p:ext uri="{BB962C8B-B14F-4D97-AF65-F5344CB8AC3E}">
        <p14:creationId xmlns:p14="http://schemas.microsoft.com/office/powerpoint/2010/main" val="739959205"/>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Упражнения для совершенствования техники передачи (паса) в баскетболе</a:t>
            </a:r>
          </a:p>
        </p:txBody>
      </p:sp>
      <p:sp>
        <p:nvSpPr>
          <p:cNvPr id="3" name="Объект 2"/>
          <p:cNvSpPr>
            <a:spLocks noGrp="1"/>
          </p:cNvSpPr>
          <p:nvPr>
            <p:ph sz="quarter" idx="1"/>
          </p:nvPr>
        </p:nvSpPr>
        <p:spPr>
          <a:xfrm>
            <a:off x="6697" y="1268760"/>
            <a:ext cx="7050116" cy="5214320"/>
          </a:xfrm>
        </p:spPr>
        <p:txBody>
          <a:bodyPr>
            <a:noAutofit/>
          </a:bodyPr>
          <a:lstStyle/>
          <a:p>
            <a:r>
              <a:rPr lang="ru-RU" sz="1800" b="1" dirty="0"/>
              <a:t>Упражнение 1: «Пулеметная очередь».</a:t>
            </a:r>
          </a:p>
          <a:p>
            <a:r>
              <a:rPr lang="ru-RU" sz="1800" dirty="0"/>
              <a:t>1. Встаньте в линию из трех человек рядом друг с другом.</a:t>
            </a:r>
          </a:p>
          <a:p>
            <a:r>
              <a:rPr lang="ru-RU" sz="1800" dirty="0"/>
              <a:t>2.Они должны быть примерно на расстоянии 1,5 метров друг от друга.</a:t>
            </a:r>
          </a:p>
          <a:p>
            <a:r>
              <a:rPr lang="ru-RU" sz="1800" dirty="0"/>
              <a:t>3. Расположите 4-го игрока лицом к остальным на расстоянии 4-х метров.</a:t>
            </a:r>
          </a:p>
          <a:p>
            <a:r>
              <a:rPr lang="ru-RU" sz="1800" dirty="0"/>
              <a:t>4. Номера 1 и 4 начинают упражнения держа мяч в руках.</a:t>
            </a:r>
          </a:p>
          <a:p>
            <a:r>
              <a:rPr lang="ru-RU" sz="1800" dirty="0"/>
              <a:t>Упражнения для совершенствования техники передачи (паса) в баскетболе5. Игрок №4 отдает передачу игроку №3.</a:t>
            </a:r>
          </a:p>
          <a:p>
            <a:r>
              <a:rPr lang="ru-RU" sz="1800" dirty="0"/>
              <a:t>6. После того, как игрок №4 выпустил из рук мяч, игрок №1 пасует Игроку №4.</a:t>
            </a:r>
          </a:p>
          <a:p>
            <a:r>
              <a:rPr lang="ru-RU" sz="1800" dirty="0"/>
              <a:t>7. № 4 затем отдает передачу № 2. Одновременно с этим № 3 пасует мяч № 4.</a:t>
            </a:r>
          </a:p>
          <a:p>
            <a:r>
              <a:rPr lang="ru-RU" sz="1800" dirty="0"/>
              <a:t>8. Игрок 4 передает мяч игроку 1. Одновременно игрок 2 отдает передачу игроку 4.</a:t>
            </a:r>
          </a:p>
          <a:p>
            <a:r>
              <a:rPr lang="ru-RU" sz="1800" dirty="0"/>
              <a:t>9. Повторите процесс без остановки 10 кругов. Каждый игрок должен поменять позицию.</a:t>
            </a:r>
          </a:p>
        </p:txBody>
      </p:sp>
      <p:pic>
        <p:nvPicPr>
          <p:cNvPr id="2355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56813" y="796336"/>
            <a:ext cx="2016224"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56812" y="2780928"/>
            <a:ext cx="1943737" cy="2016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55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56813" y="4797152"/>
            <a:ext cx="1939723" cy="1851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3339053"/>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solidFill>
                  <a:srgbClr val="002060"/>
                </a:solidFill>
                <a:latin typeface="open sans"/>
              </a:rPr>
              <a:t>Упражнения по ловле мяча, посланного партнёром, в группах</a:t>
            </a:r>
            <a:endParaRPr lang="ru-RU" b="1" dirty="0">
              <a:solidFill>
                <a:srgbClr val="002060"/>
              </a:solidFill>
            </a:endParaRPr>
          </a:p>
        </p:txBody>
      </p:sp>
      <p:sp>
        <p:nvSpPr>
          <p:cNvPr id="3" name="Объект 2"/>
          <p:cNvSpPr>
            <a:spLocks noGrp="1"/>
          </p:cNvSpPr>
          <p:nvPr>
            <p:ph sz="quarter" idx="1"/>
          </p:nvPr>
        </p:nvSpPr>
        <p:spPr/>
        <p:txBody>
          <a:bodyPr>
            <a:normAutofit fontScale="92500"/>
          </a:bodyPr>
          <a:lstStyle/>
          <a:p>
            <a:r>
              <a:rPr lang="ru-RU" dirty="0">
                <a:solidFill>
                  <a:srgbClr val="363636"/>
                </a:solidFill>
                <a:latin typeface="open sans"/>
              </a:rPr>
              <a:t>Нескольким спортсменами необходимо расположиться кругом, в центре которого стоит один из команды. Этому центровому участнику будет нужно отправлять мяч каждому, кто стоит по дугам круга, различными способами. Упражнение хорошо тренирует реакцию. </a:t>
            </a:r>
          </a:p>
          <a:p>
            <a:r>
              <a:rPr lang="ru-RU" dirty="0">
                <a:solidFill>
                  <a:srgbClr val="363636"/>
                </a:solidFill>
                <a:latin typeface="open sans"/>
              </a:rPr>
              <a:t>Несколько игроков, став в круг, начинают двигаться либо по часовой стрелке, либо против, при этом передавая мяч друг другу. Количество спортивных снарядов можно увеличить до трёх. Упражнение нацелено на правильную работу кистей.</a:t>
            </a:r>
            <a:endParaRPr lang="ru-RU" dirty="0"/>
          </a:p>
        </p:txBody>
      </p:sp>
    </p:spTree>
    <p:extLst>
      <p:ext uri="{BB962C8B-B14F-4D97-AF65-F5344CB8AC3E}">
        <p14:creationId xmlns:p14="http://schemas.microsoft.com/office/powerpoint/2010/main" val="569925050"/>
      </p:ext>
    </p:extLst>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Упражнения на освоение техники ловли и передачи мяча</a:t>
            </a:r>
          </a:p>
        </p:txBody>
      </p:sp>
      <p:sp>
        <p:nvSpPr>
          <p:cNvPr id="3" name="Объект 2"/>
          <p:cNvSpPr>
            <a:spLocks noGrp="1"/>
          </p:cNvSpPr>
          <p:nvPr>
            <p:ph sz="quarter" idx="1"/>
          </p:nvPr>
        </p:nvSpPr>
        <p:spPr>
          <a:xfrm>
            <a:off x="34563" y="1268760"/>
            <a:ext cx="8964488" cy="4572000"/>
          </a:xfrm>
        </p:spPr>
        <p:txBody>
          <a:bodyPr>
            <a:noAutofit/>
          </a:bodyPr>
          <a:lstStyle/>
          <a:p>
            <a:r>
              <a:rPr lang="ru-RU" sz="2000" dirty="0"/>
              <a:t>Ловля и передача мяча двумя руками от груди в парах сидя на полу, лёжа на груди.</a:t>
            </a:r>
          </a:p>
          <a:p>
            <a:r>
              <a:rPr lang="ru-RU" sz="2000" dirty="0"/>
              <a:t>В парах, стоя на расстоянии двух метров друг от друга, передача мяча («щелчком») при помощи кистей рук, руки в локтях не разгибать.</a:t>
            </a:r>
          </a:p>
          <a:p>
            <a:r>
              <a:rPr lang="ru-RU" sz="2000" dirty="0"/>
              <a:t>Передача в парах. Игрок, который ловит мяч, делает полуприседание (приседание) и, выпрямляя ноги, выполняет передачу мяча партнёру.</a:t>
            </a:r>
          </a:p>
          <a:p>
            <a:r>
              <a:rPr lang="ru-RU" sz="2000" dirty="0"/>
              <a:t>Передача мяча в стенку</a:t>
            </a:r>
          </a:p>
          <a:p>
            <a:r>
              <a:rPr lang="ru-RU" sz="2000" dirty="0"/>
              <a:t>Встречная передача мяча со сменой мест. Игроки стоят в двух колоннах (расстояние между колоннами 4-5 метров), лицом друг к другу. Первый делает вращение мяча вокруг своего туловища и выполняет передачу во встречную колонну и затем бежит в конец этой колонны. Второй выполняет то же самое, что и первый.</a:t>
            </a:r>
          </a:p>
          <a:p>
            <a:r>
              <a:rPr lang="ru-RU" sz="2000" dirty="0"/>
              <a:t>Передача мяча в стенку (1.5 метра): а). в течение 30 сек., с заданием максимального числа передач; б). с заданием как можно быстрее выполнить определенное количество передач.</a:t>
            </a:r>
          </a:p>
        </p:txBody>
      </p:sp>
    </p:spTree>
    <p:extLst>
      <p:ext uri="{BB962C8B-B14F-4D97-AF65-F5344CB8AC3E}">
        <p14:creationId xmlns:p14="http://schemas.microsoft.com/office/powerpoint/2010/main" val="936724615"/>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Подвижные игры, способствующие освоению техники ловли и передачи</a:t>
            </a:r>
          </a:p>
        </p:txBody>
      </p:sp>
      <p:sp>
        <p:nvSpPr>
          <p:cNvPr id="3" name="Объект 2"/>
          <p:cNvSpPr>
            <a:spLocks noGrp="1"/>
          </p:cNvSpPr>
          <p:nvPr>
            <p:ph sz="quarter" idx="1"/>
          </p:nvPr>
        </p:nvSpPr>
        <p:spPr/>
        <p:txBody>
          <a:bodyPr/>
          <a:lstStyle/>
          <a:p>
            <a:r>
              <a:rPr lang="ru-RU" dirty="0"/>
              <a:t>«Гонка мячей по кругу» — игра по принципу эстафеты</a:t>
            </a:r>
          </a:p>
          <a:p>
            <a:r>
              <a:rPr lang="ru-RU" dirty="0"/>
              <a:t>«Передай мяч</a:t>
            </a:r>
          </a:p>
          <a:p>
            <a:pPr marL="0" indent="0">
              <a:buNone/>
            </a:pPr>
            <a:r>
              <a:rPr lang="ru-RU" dirty="0"/>
              <a:t>и садись»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2135754"/>
            <a:ext cx="5715000" cy="416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8184302"/>
      </p:ext>
    </p:extLst>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04664"/>
            <a:ext cx="8534400" cy="758952"/>
          </a:xfrm>
        </p:spPr>
        <p:txBody>
          <a:bodyPr>
            <a:normAutofit fontScale="90000"/>
          </a:bodyPr>
          <a:lstStyle/>
          <a:p>
            <a:r>
              <a:rPr lang="ru-RU" sz="2400" b="1" dirty="0">
                <a:latin typeface="TimesNewRoman,Bold"/>
              </a:rPr>
              <a:t>Основные ошибки и организационно-методические указания при ловле мяча двумя руками</a:t>
            </a:r>
            <a:br>
              <a:rPr lang="ru-RU" sz="2400" b="1" dirty="0">
                <a:latin typeface="TimesNewRoman,Bold"/>
              </a:rPr>
            </a:br>
            <a:endParaRPr lang="ru-RU" sz="2400" dirty="0"/>
          </a:p>
        </p:txBody>
      </p:sp>
      <p:sp>
        <p:nvSpPr>
          <p:cNvPr id="3" name="Объект 2"/>
          <p:cNvSpPr>
            <a:spLocks noGrp="1"/>
          </p:cNvSpPr>
          <p:nvPr>
            <p:ph sz="quarter" idx="1"/>
          </p:nvPr>
        </p:nvSpPr>
        <p:spPr>
          <a:xfrm>
            <a:off x="179512" y="1527048"/>
            <a:ext cx="8784976" cy="4572000"/>
          </a:xfrm>
        </p:spPr>
        <p:txBody>
          <a:bodyPr>
            <a:normAutofit fontScale="92500" lnSpcReduction="20000"/>
          </a:bodyPr>
          <a:lstStyle/>
          <a:p>
            <a:r>
              <a:rPr lang="ru-RU" sz="2800" dirty="0">
                <a:latin typeface="TimesNewRoman"/>
              </a:rPr>
              <a:t>При ловле мяча, летящего навстречу:</a:t>
            </a:r>
          </a:p>
          <a:p>
            <a:pPr marL="0" indent="0">
              <a:buNone/>
            </a:pPr>
            <a:r>
              <a:rPr lang="ru-RU" sz="2800" dirty="0">
                <a:latin typeface="TimesNewRoman"/>
              </a:rPr>
              <a:t>− игрок не сопровождает полет мяча взглядом до момента</a:t>
            </a:r>
          </a:p>
          <a:p>
            <a:pPr marL="0" indent="0">
              <a:buNone/>
            </a:pPr>
            <a:r>
              <a:rPr lang="ru-RU" sz="2800" dirty="0">
                <a:latin typeface="TimesNewRoman"/>
              </a:rPr>
              <a:t>овладения им;</a:t>
            </a:r>
          </a:p>
          <a:p>
            <a:pPr marL="0" indent="0">
              <a:buNone/>
            </a:pPr>
            <a:r>
              <a:rPr lang="ru-RU" sz="2800" dirty="0">
                <a:latin typeface="TimesNewRoman"/>
              </a:rPr>
              <a:t>− отсутствует встречное движение руками и </a:t>
            </a:r>
            <a:r>
              <a:rPr lang="ru-RU" sz="2800" dirty="0" err="1">
                <a:latin typeface="TimesNewRoman"/>
              </a:rPr>
              <a:t>вышагивание</a:t>
            </a:r>
            <a:r>
              <a:rPr lang="ru-RU" sz="2800" dirty="0">
                <a:latin typeface="TimesNewRoman"/>
              </a:rPr>
              <a:t> к</a:t>
            </a:r>
          </a:p>
          <a:p>
            <a:pPr marL="0" indent="0">
              <a:buNone/>
            </a:pPr>
            <a:r>
              <a:rPr lang="ru-RU" sz="2800" dirty="0">
                <a:latin typeface="TimesNewRoman"/>
              </a:rPr>
              <a:t>мячу;</a:t>
            </a:r>
          </a:p>
          <a:p>
            <a:pPr marL="0" indent="0">
              <a:buNone/>
            </a:pPr>
            <a:r>
              <a:rPr lang="ru-RU" sz="2800" dirty="0">
                <a:latin typeface="TimesNewRoman"/>
              </a:rPr>
              <a:t>− положение кистей не соответствует высоте или направлению полета мяча;</a:t>
            </a:r>
          </a:p>
          <a:p>
            <a:pPr marL="0" indent="0">
              <a:buNone/>
            </a:pPr>
            <a:r>
              <a:rPr lang="ru-RU" sz="2800" dirty="0">
                <a:latin typeface="TimesNewRoman"/>
              </a:rPr>
              <a:t>− кисти обращены ладонями друг к другу;</a:t>
            </a:r>
          </a:p>
          <a:p>
            <a:pPr marL="0" indent="0">
              <a:buNone/>
            </a:pPr>
            <a:r>
              <a:rPr lang="ru-RU" sz="2800" dirty="0">
                <a:latin typeface="TimesNewRoman"/>
              </a:rPr>
              <a:t>− отсутствие укрывания мяча выставленными в стороны локтями, туловищем или вышагивающей ногой после овладения им. Соперник получает возможность для выбивания.</a:t>
            </a:r>
            <a:endParaRPr lang="ru-RU" dirty="0"/>
          </a:p>
        </p:txBody>
      </p:sp>
    </p:spTree>
    <p:extLst>
      <p:ext uri="{BB962C8B-B14F-4D97-AF65-F5344CB8AC3E}">
        <p14:creationId xmlns:p14="http://schemas.microsoft.com/office/powerpoint/2010/main" val="1392054610"/>
      </p:ext>
    </p:extLst>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t>Основные ошибки и организационно-методические указания при выполнении передач мяча на месте</a:t>
            </a:r>
          </a:p>
        </p:txBody>
      </p:sp>
      <p:sp>
        <p:nvSpPr>
          <p:cNvPr id="3" name="Объект 2"/>
          <p:cNvSpPr>
            <a:spLocks noGrp="1"/>
          </p:cNvSpPr>
          <p:nvPr>
            <p:ph sz="quarter" idx="1"/>
          </p:nvPr>
        </p:nvSpPr>
        <p:spPr>
          <a:xfrm>
            <a:off x="301752" y="1527048"/>
            <a:ext cx="8734744" cy="4572000"/>
          </a:xfrm>
        </p:spPr>
        <p:txBody>
          <a:bodyPr>
            <a:normAutofit fontScale="92500" lnSpcReduction="10000"/>
          </a:bodyPr>
          <a:lstStyle/>
          <a:p>
            <a:r>
              <a:rPr lang="ru-RU" dirty="0"/>
              <a:t>Игрок располагается на прямых или узко поставленных ногах,</a:t>
            </a:r>
          </a:p>
          <a:p>
            <a:pPr marL="0" indent="0">
              <a:buNone/>
            </a:pPr>
            <a:r>
              <a:rPr lang="ru-RU" dirty="0"/>
              <a:t>нерационально распределяет массу тела, при замахе локти сильно разводятся в стороны или прижимаются к телу, ладони касаются мяча, мяч выпускается из согнутых рук или без хлеста кистями (кистью).</a:t>
            </a:r>
          </a:p>
          <a:p>
            <a:r>
              <a:rPr lang="ru-RU" dirty="0"/>
              <a:t> К изучению передач мяча приступать одновременно с освоением ловли мяча.</a:t>
            </a:r>
          </a:p>
          <a:p>
            <a:r>
              <a:rPr lang="ru-RU" dirty="0"/>
              <a:t>Обучение передачам начинать со способов двумя руками от груди и одной рукой от плеча.</a:t>
            </a:r>
          </a:p>
          <a:p>
            <a:r>
              <a:rPr lang="ru-RU" dirty="0"/>
              <a:t>После освоения основной структуры приема в упражнения вводить сопротивление защитника.</a:t>
            </a:r>
          </a:p>
        </p:txBody>
      </p:sp>
    </p:spTree>
    <p:extLst>
      <p:ext uri="{BB962C8B-B14F-4D97-AF65-F5344CB8AC3E}">
        <p14:creationId xmlns:p14="http://schemas.microsoft.com/office/powerpoint/2010/main" val="1850028079"/>
      </p:ext>
    </p:extLst>
  </p:cSld>
  <p:clrMapOvr>
    <a:masterClrMapping/>
  </p:clrMapOvr>
  <p:transition>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Ведение мяча (дриблинг)</a:t>
            </a:r>
          </a:p>
        </p:txBody>
      </p:sp>
      <p:sp>
        <p:nvSpPr>
          <p:cNvPr id="3" name="Объект 2"/>
          <p:cNvSpPr>
            <a:spLocks noGrp="1"/>
          </p:cNvSpPr>
          <p:nvPr>
            <p:ph sz="quarter" idx="1"/>
          </p:nvPr>
        </p:nvSpPr>
        <p:spPr/>
        <p:txBody>
          <a:bodyPr/>
          <a:lstStyle/>
          <a:p>
            <a:r>
              <a:rPr lang="ru-RU" dirty="0"/>
              <a:t>Второй способ перемещения мяча по игровому полю после передачи. </a:t>
            </a:r>
          </a:p>
          <a:p>
            <a:r>
              <a:rPr lang="ru-RU" dirty="0"/>
              <a:t>Без ведения мяча в баскетболе не было бы той эффектности, динамичности и зрелищности. </a:t>
            </a: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3501008"/>
            <a:ext cx="3909814" cy="2932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400603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880"/>
            <a:ext cx="7092280" cy="4471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0" y="4490181"/>
            <a:ext cx="9144000" cy="2308324"/>
          </a:xfrm>
          <a:prstGeom prst="rect">
            <a:avLst/>
          </a:prstGeom>
        </p:spPr>
        <p:txBody>
          <a:bodyPr wrap="square">
            <a:spAutoFit/>
          </a:bodyPr>
          <a:lstStyle/>
          <a:p>
            <a:r>
              <a:rPr lang="ru-RU" sz="2400" b="1" dirty="0"/>
              <a:t>Мяч должен быть накачан до такой величины давления воздуха, чтобы при падении на игровую поверхность с высоты около 1800 мм, измеренной от нижней точки мяча, он отскакивал на высоту не менее 1200 мм и не более 1400 мм, измеренной от верхней точки мяча.</a:t>
            </a:r>
          </a:p>
        </p:txBody>
      </p:sp>
    </p:spTree>
    <p:extLst>
      <p:ext uri="{BB962C8B-B14F-4D97-AF65-F5344CB8AC3E}">
        <p14:creationId xmlns:p14="http://schemas.microsoft.com/office/powerpoint/2010/main" val="4204166268"/>
      </p:ext>
    </p:extLst>
  </p:cSld>
  <p:clrMapOvr>
    <a:masterClrMapping/>
  </p:clrMapOvr>
  <p:transition>
    <p:wipe dir="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96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0" y="116632"/>
            <a:ext cx="9144000" cy="67885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2173461"/>
      </p:ext>
    </p:extLst>
  </p:cSld>
  <p:clrMapOvr>
    <a:masterClrMapping/>
  </p:clrMapOvr>
  <p:transition>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Обучение технике ведения мяча в баскетболе</a:t>
            </a:r>
          </a:p>
        </p:txBody>
      </p:sp>
      <p:sp>
        <p:nvSpPr>
          <p:cNvPr id="3" name="Объект 2"/>
          <p:cNvSpPr>
            <a:spLocks noGrp="1"/>
          </p:cNvSpPr>
          <p:nvPr>
            <p:ph sz="quarter" idx="1"/>
          </p:nvPr>
        </p:nvSpPr>
        <p:spPr/>
        <p:txBody>
          <a:bodyPr>
            <a:normAutofit fontScale="85000" lnSpcReduction="10000"/>
          </a:bodyPr>
          <a:lstStyle/>
          <a:p>
            <a:r>
              <a:rPr lang="ru-RU" b="1" dirty="0"/>
              <a:t>Мяч направляется кончиками пальцев</a:t>
            </a:r>
            <a:r>
              <a:rPr lang="ru-RU" dirty="0"/>
              <a:t>, а не всей ладонью. </a:t>
            </a:r>
            <a:r>
              <a:rPr lang="ru-RU" b="1" dirty="0"/>
              <a:t>Не стоит хлопать по мячу ладонью </a:t>
            </a:r>
            <a:r>
              <a:rPr lang="ru-RU" dirty="0"/>
              <a:t>- правильное ведение баскетбольного мяча предполагает работу с ним фалангами пальцев, которые следует растопырить по всей поверхности снаряда.</a:t>
            </a:r>
          </a:p>
          <a:p>
            <a:r>
              <a:rPr lang="ru-RU" b="1" dirty="0"/>
              <a:t>Рекомендуется использовать низкую стойку</a:t>
            </a:r>
            <a:r>
              <a:rPr lang="ru-RU" dirty="0"/>
              <a:t>, так как не совсем логично постоянно опускаться и подниматься во время выполнения дриблинга.</a:t>
            </a:r>
          </a:p>
          <a:p>
            <a:r>
              <a:rPr lang="ru-RU" dirty="0"/>
              <a:t>Самый важный момент - </a:t>
            </a:r>
            <a:r>
              <a:rPr lang="ru-RU" b="1" dirty="0"/>
              <a:t>научиться балансировать с отскакивающим мячом.</a:t>
            </a:r>
            <a:r>
              <a:rPr lang="ru-RU" dirty="0"/>
              <a:t> Именно для этого мяч мягко, но надёжно удерживается самыми кончиками пальцев - без приложения дополнительных усилий рук, которая приведёт только к потере контроля за его движением. </a:t>
            </a:r>
          </a:p>
          <a:p>
            <a:endParaRPr lang="ru-RU" dirty="0"/>
          </a:p>
        </p:txBody>
      </p:sp>
    </p:spTree>
    <p:extLst>
      <p:ext uri="{BB962C8B-B14F-4D97-AF65-F5344CB8AC3E}">
        <p14:creationId xmlns:p14="http://schemas.microsoft.com/office/powerpoint/2010/main" val="1590961201"/>
      </p:ext>
    </p:extLst>
  </p:cSld>
  <p:clrMapOvr>
    <a:masterClrMapping/>
  </p:clrMapOvr>
  <p:transition>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3831"/>
            <a:ext cx="9036496" cy="1472208"/>
          </a:xfrm>
        </p:spPr>
        <p:txBody>
          <a:bodyPr>
            <a:normAutofit fontScale="90000"/>
          </a:bodyPr>
          <a:lstStyle/>
          <a:p>
            <a:br>
              <a:rPr lang="ru-RU" dirty="0"/>
            </a:br>
            <a:r>
              <a:rPr lang="ru-RU" dirty="0"/>
              <a:t>Последовательность в обучении ведения мяча:</a:t>
            </a:r>
            <a:br>
              <a:rPr lang="ru-RU" dirty="0"/>
            </a:br>
            <a:endParaRPr lang="ru-RU" dirty="0"/>
          </a:p>
        </p:txBody>
      </p:sp>
      <p:sp>
        <p:nvSpPr>
          <p:cNvPr id="3" name="Объект 2"/>
          <p:cNvSpPr>
            <a:spLocks noGrp="1"/>
          </p:cNvSpPr>
          <p:nvPr>
            <p:ph sz="quarter" idx="1"/>
          </p:nvPr>
        </p:nvSpPr>
        <p:spPr/>
        <p:txBody>
          <a:bodyPr>
            <a:normAutofit fontScale="92500" lnSpcReduction="10000"/>
          </a:bodyPr>
          <a:lstStyle/>
          <a:p>
            <a:r>
              <a:rPr lang="ru-RU" dirty="0"/>
              <a:t>Ведение мяча на месте правой, левой рукой.</a:t>
            </a:r>
          </a:p>
          <a:p>
            <a:r>
              <a:rPr lang="ru-RU" dirty="0"/>
              <a:t>Ведение мяча правой, левой рукой на шагах (бегом) по прямой, вправо, влево, назад.</a:t>
            </a:r>
          </a:p>
          <a:p>
            <a:r>
              <a:rPr lang="ru-RU" dirty="0"/>
              <a:t>Ведение мяча с изменением высоты отскока и ритма.</a:t>
            </a:r>
          </a:p>
          <a:p>
            <a:r>
              <a:rPr lang="ru-RU" dirty="0"/>
              <a:t>Ведение мяча с изменением скорости и направления.</a:t>
            </a:r>
          </a:p>
          <a:p>
            <a:r>
              <a:rPr lang="ru-RU" dirty="0"/>
              <a:t>Ведение мяча с пассивным (активным) защитником.</a:t>
            </a:r>
          </a:p>
          <a:p>
            <a:r>
              <a:rPr lang="ru-RU" dirty="0"/>
              <a:t>Ведение мяча в сочетании с различными техническими приемами.</a:t>
            </a:r>
          </a:p>
          <a:p>
            <a:r>
              <a:rPr lang="ru-RU" dirty="0"/>
              <a:t>Ведение мяча при численном неравенстве.</a:t>
            </a:r>
          </a:p>
          <a:p>
            <a:r>
              <a:rPr lang="ru-RU" dirty="0"/>
              <a:t>Ведение мяча в условиях соревнования (на скорость, правильность и точность выполнения).</a:t>
            </a:r>
          </a:p>
        </p:txBody>
      </p:sp>
    </p:spTree>
    <p:extLst>
      <p:ext uri="{BB962C8B-B14F-4D97-AF65-F5344CB8AC3E}">
        <p14:creationId xmlns:p14="http://schemas.microsoft.com/office/powerpoint/2010/main" val="2111439522"/>
      </p:ext>
    </p:extLst>
  </p:cSld>
  <p:clrMapOvr>
    <a:masterClrMapping/>
  </p:clrMapOvr>
  <p:transition>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Имитационные упражнения</a:t>
            </a:r>
          </a:p>
        </p:txBody>
      </p:sp>
      <p:sp>
        <p:nvSpPr>
          <p:cNvPr id="3" name="Объект 2"/>
          <p:cNvSpPr>
            <a:spLocks noGrp="1"/>
          </p:cNvSpPr>
          <p:nvPr>
            <p:ph sz="quarter" idx="1"/>
          </p:nvPr>
        </p:nvSpPr>
        <p:spPr>
          <a:xfrm>
            <a:off x="179512" y="1527048"/>
            <a:ext cx="8784976" cy="4572000"/>
          </a:xfrm>
        </p:spPr>
        <p:txBody>
          <a:bodyPr>
            <a:noAutofit/>
          </a:bodyPr>
          <a:lstStyle/>
          <a:p>
            <a:r>
              <a:rPr lang="ru-RU" sz="2000" dirty="0"/>
              <a:t>Стойка для игрока, выполняющего ведение мяча на месте, - нога, разноименная ведущей руке, впереди. Ноги слегка согнуты в коленях, туловище наклонено вперед, предплечье параллельно полу, пальцы кисти расставлены. После принятия исходного положения занимающийся имитирует ведение мяча с помощью сгибания и разгибания руки в локтевом суставе и лучезапястном. В дальнейшем происходит усложнение упражнений за счет движения шагом вперед, назад, вправо, влево, бегом и т.д.</a:t>
            </a:r>
          </a:p>
          <a:p>
            <a:endParaRPr lang="ru-RU" sz="2000" dirty="0"/>
          </a:p>
          <a:p>
            <a:r>
              <a:rPr lang="ru-RU" sz="2000" dirty="0"/>
              <a:t> По мере усвоения движения рукой необходимо перейти к имитации ведения попеременно правой и левой рукой, изменения высоты ведения, ритма ведения и т.д.</a:t>
            </a:r>
          </a:p>
          <a:p>
            <a:endParaRPr lang="ru-RU" sz="2000" dirty="0"/>
          </a:p>
          <a:p>
            <a:r>
              <a:rPr lang="ru-RU" sz="2000" dirty="0"/>
              <a:t>Когда занимающийся овладеет имитационными движениями, необходимо перейти к обучению ведению непосредственно с мячом.</a:t>
            </a:r>
          </a:p>
        </p:txBody>
      </p:sp>
    </p:spTree>
    <p:extLst>
      <p:ext uri="{BB962C8B-B14F-4D97-AF65-F5344CB8AC3E}">
        <p14:creationId xmlns:p14="http://schemas.microsoft.com/office/powerpoint/2010/main" val="3665315750"/>
      </p:ext>
    </p:extLst>
  </p:cSld>
  <p:clrMapOvr>
    <a:masterClrMapping/>
  </p:clrMapOvr>
  <p:transition>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32656"/>
            <a:ext cx="8534400" cy="758952"/>
          </a:xfrm>
        </p:spPr>
        <p:txBody>
          <a:bodyPr>
            <a:normAutofit fontScale="90000"/>
          </a:bodyPr>
          <a:lstStyle/>
          <a:p>
            <a:r>
              <a:rPr lang="ru-RU" dirty="0"/>
              <a:t>Упражнения для обучения ведению мяча на месте</a:t>
            </a:r>
          </a:p>
        </p:txBody>
      </p:sp>
      <p:sp>
        <p:nvSpPr>
          <p:cNvPr id="3" name="Объект 2"/>
          <p:cNvSpPr>
            <a:spLocks noGrp="1"/>
          </p:cNvSpPr>
          <p:nvPr>
            <p:ph sz="quarter" idx="1"/>
          </p:nvPr>
        </p:nvSpPr>
        <p:spPr>
          <a:xfrm>
            <a:off x="179512" y="1268760"/>
            <a:ext cx="8964488" cy="5472608"/>
          </a:xfrm>
        </p:spPr>
        <p:txBody>
          <a:bodyPr>
            <a:normAutofit fontScale="70000" lnSpcReduction="20000"/>
          </a:bodyPr>
          <a:lstStyle/>
          <a:p>
            <a:r>
              <a:rPr lang="ru-RU" dirty="0"/>
              <a:t>Ведение мяча на месте правой, левой рукой, в положении с выставленной вперед ногой.</a:t>
            </a:r>
          </a:p>
          <a:p>
            <a:r>
              <a:rPr lang="ru-RU" dirty="0"/>
              <a:t>Ведение мяча с изменением высоты отскока (за счет сгибания и разгибания ног). Несколько ударов с высотой отскока 60-80 см. и сразу же переход на низкое ведение с высотой отскока 15-20 см.</a:t>
            </a:r>
          </a:p>
          <a:p>
            <a:r>
              <a:rPr lang="ru-RU" dirty="0"/>
              <a:t>Очень частое низкое ведение попеременно правой, левой рукой.</a:t>
            </a:r>
          </a:p>
          <a:p>
            <a:r>
              <a:rPr lang="ru-RU" dirty="0"/>
              <a:t>Ведение мяча, посылая его в пол поочередно вперед-назад. Кисть накладывается на мяч спереди-сверху (вперед) и сзади-сверху (назад) волнообразным движением кисти.</a:t>
            </a:r>
          </a:p>
          <a:p>
            <a:r>
              <a:rPr lang="ru-RU" dirty="0"/>
              <a:t>Ведение мяча с переводом с руки на руку:</a:t>
            </a:r>
          </a:p>
          <a:p>
            <a:r>
              <a:rPr lang="ru-RU" dirty="0"/>
              <a:t>      а) перед собой (попеременное), кисть накладывается сверху – справа, посылая мяч резко вниз – влево, и сверху – слева – посылая мяч вправо;</a:t>
            </a:r>
          </a:p>
          <a:p>
            <a:endParaRPr lang="ru-RU" dirty="0"/>
          </a:p>
          <a:p>
            <a:r>
              <a:rPr lang="ru-RU" dirty="0"/>
              <a:t>      б) за спиной; обратить внимание на резкое движение кистью, посылающей мяч за спину. Принимается мяч левой рукой.</a:t>
            </a:r>
          </a:p>
          <a:p>
            <a:endParaRPr lang="ru-RU" dirty="0"/>
          </a:p>
          <a:p>
            <a:r>
              <a:rPr lang="ru-RU" dirty="0"/>
              <a:t>Ведение мяча вокруг корпуса вправо, влево.</a:t>
            </a:r>
          </a:p>
          <a:p>
            <a:r>
              <a:rPr lang="ru-RU" dirty="0"/>
              <a:t>Ведение мяча на скорость. Очень частое низкое ведение попеременно правой и левой рукой. Обратить внимание на ошибки: работа кисти не толчком, а шлепком.</a:t>
            </a:r>
          </a:p>
          <a:p>
            <a:endParaRPr lang="ru-RU" dirty="0"/>
          </a:p>
        </p:txBody>
      </p:sp>
    </p:spTree>
    <p:extLst>
      <p:ext uri="{BB962C8B-B14F-4D97-AF65-F5344CB8AC3E}">
        <p14:creationId xmlns:p14="http://schemas.microsoft.com/office/powerpoint/2010/main" val="2616720486"/>
      </p:ext>
    </p:extLst>
  </p:cSld>
  <p:clrMapOvr>
    <a:masterClrMapping/>
  </p:clrMapOvr>
  <p:transition>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07504" y="188640"/>
            <a:ext cx="9036496" cy="4686300"/>
          </a:xfrm>
        </p:spPr>
        <p:txBody>
          <a:bodyPr>
            <a:noAutofit/>
          </a:bodyPr>
          <a:lstStyle/>
          <a:p>
            <a:r>
              <a:rPr lang="ru-RU" sz="2000" dirty="0"/>
              <a:t>Ведение мяча с закрытыми глазами. Отработка чувства мяча.</a:t>
            </a:r>
          </a:p>
          <a:p>
            <a:r>
              <a:rPr lang="ru-RU" sz="2000" dirty="0"/>
              <a:t>Ведение двух мячей одновременное и попеременное (с высоким, низким отскоком, на скорость, с закрытыми глазами).</a:t>
            </a:r>
          </a:p>
          <a:p>
            <a:r>
              <a:rPr lang="ru-RU" sz="2000" dirty="0"/>
              <a:t>Ведение мяча из различных исходных положений: в </a:t>
            </a:r>
            <a:r>
              <a:rPr lang="ru-RU" sz="2000" dirty="0" err="1"/>
              <a:t>полуприседе</a:t>
            </a:r>
            <a:r>
              <a:rPr lang="ru-RU" sz="2000" dirty="0"/>
              <a:t>, в приседе, сидя на полу, стоя на коленях, лежа на животе с опорой на руку, сидя на скамейке.</a:t>
            </a:r>
          </a:p>
          <a:p>
            <a:r>
              <a:rPr lang="ru-RU" sz="2000" dirty="0"/>
              <a:t>«Ванька-встанька» - ведение мяча стоя, сидя на полу, лежа на спине и обратно в положение стоя.</a:t>
            </a:r>
          </a:p>
          <a:p>
            <a:r>
              <a:rPr lang="ru-RU" sz="2000" dirty="0"/>
              <a:t>В широкой стойке ведение мяча с руки на руку между ногами вперед – назад.</a:t>
            </a:r>
          </a:p>
          <a:p>
            <a:r>
              <a:rPr lang="ru-RU" sz="2000" dirty="0"/>
              <a:t>Ведение мяча без зрительного контроля: внимание игрока направлено на щит; игрок повторяет свободной рукой движения руки партнера; команду для изменения высоты отскока подает партнер без мяча: рука вверх – высокий отскок, рука вниз- низкий отскок. В соответствии с этим, ведение правой, левой рукой.</a:t>
            </a:r>
          </a:p>
          <a:p>
            <a:r>
              <a:rPr lang="ru-RU" sz="2000" dirty="0"/>
              <a:t>Ведение мяча в сочетании с поворотами на месте.</a:t>
            </a:r>
          </a:p>
          <a:p>
            <a:r>
              <a:rPr lang="ru-RU" sz="2000" dirty="0"/>
              <a:t>Ведение мяча в сочетании с приемами выбивания мяча: один игрок ведет мяч,  другой старается его выбить; оба с мячами, выбивают мяч друг у друга, при этом выполняют ведение.</a:t>
            </a:r>
          </a:p>
        </p:txBody>
      </p:sp>
    </p:spTree>
    <p:extLst>
      <p:ext uri="{BB962C8B-B14F-4D97-AF65-F5344CB8AC3E}">
        <p14:creationId xmlns:p14="http://schemas.microsoft.com/office/powerpoint/2010/main" val="3454246950"/>
      </p:ext>
    </p:extLst>
  </p:cSld>
  <p:clrMapOvr>
    <a:masterClrMapping/>
  </p:clrMapOvr>
  <p:transition>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Упражнения для обучения ведению мяча в движении (по прямой)</a:t>
            </a:r>
          </a:p>
        </p:txBody>
      </p:sp>
      <p:sp>
        <p:nvSpPr>
          <p:cNvPr id="3" name="Объект 2"/>
          <p:cNvSpPr>
            <a:spLocks noGrp="1"/>
          </p:cNvSpPr>
          <p:nvPr>
            <p:ph sz="quarter" idx="1"/>
          </p:nvPr>
        </p:nvSpPr>
        <p:spPr>
          <a:xfrm>
            <a:off x="-9378" y="1340768"/>
            <a:ext cx="9144000" cy="4572000"/>
          </a:xfrm>
        </p:spPr>
        <p:txBody>
          <a:bodyPr>
            <a:noAutofit/>
          </a:bodyPr>
          <a:lstStyle/>
          <a:p>
            <a:r>
              <a:rPr lang="ru-RU" sz="2400" dirty="0"/>
              <a:t>Ведение мяча шагом по прямой с высоким, низким и комбинированным отскоком мяча.</a:t>
            </a:r>
          </a:p>
          <a:p>
            <a:r>
              <a:rPr lang="ru-RU" sz="2400" dirty="0"/>
              <a:t>Ведение мяча попеременно правой, левой рукой.</a:t>
            </a:r>
          </a:p>
          <a:p>
            <a:r>
              <a:rPr lang="ru-RU" sz="2400" dirty="0"/>
              <a:t>Ведение мяча с продвижением спиной вперед.</a:t>
            </a:r>
          </a:p>
          <a:p>
            <a:r>
              <a:rPr lang="ru-RU" sz="2400" dirty="0"/>
              <a:t>Ведение с остановками по сигналу через 5-6 метров (при остановке ведение на месте).</a:t>
            </a:r>
          </a:p>
          <a:p>
            <a:r>
              <a:rPr lang="ru-RU" sz="2400" dirty="0"/>
              <a:t>Ведение, остановка, переводы мяча под ногой или за спиной.</a:t>
            </a:r>
          </a:p>
          <a:p>
            <a:r>
              <a:rPr lang="ru-RU" sz="2400" dirty="0"/>
              <a:t>Ведение, сесть, лечь, не прекращая ведения.</a:t>
            </a:r>
          </a:p>
          <a:p>
            <a:r>
              <a:rPr lang="ru-RU" sz="2400" dirty="0"/>
              <a:t>Ведение мяча переводом с руки на руку между ногами на каждый шаг.</a:t>
            </a:r>
          </a:p>
          <a:p>
            <a:r>
              <a:rPr lang="ru-RU" sz="2400" dirty="0"/>
              <a:t>Ведение мяча с поворотами по часовой и против часовой стрелки.</a:t>
            </a:r>
          </a:p>
          <a:p>
            <a:r>
              <a:rPr lang="ru-RU" sz="2400" dirty="0"/>
              <a:t>Ведение мяча с переводом за спиной.</a:t>
            </a:r>
          </a:p>
        </p:txBody>
      </p:sp>
    </p:spTree>
    <p:extLst>
      <p:ext uri="{BB962C8B-B14F-4D97-AF65-F5344CB8AC3E}">
        <p14:creationId xmlns:p14="http://schemas.microsoft.com/office/powerpoint/2010/main" val="3707621313"/>
      </p:ext>
    </p:extLst>
  </p:cSld>
  <p:clrMapOvr>
    <a:masterClrMapping/>
  </p:clrMapOvr>
  <p:transition>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Упражнения для обучения ведению мяча в движении (по прямой)</a:t>
            </a:r>
          </a:p>
        </p:txBody>
      </p:sp>
      <p:sp>
        <p:nvSpPr>
          <p:cNvPr id="3" name="Объект 2"/>
          <p:cNvSpPr>
            <a:spLocks noGrp="1"/>
          </p:cNvSpPr>
          <p:nvPr>
            <p:ph sz="quarter" idx="1"/>
          </p:nvPr>
        </p:nvSpPr>
        <p:spPr/>
        <p:txBody>
          <a:bodyPr>
            <a:normAutofit fontScale="85000" lnSpcReduction="10000"/>
          </a:bodyPr>
          <a:lstStyle/>
          <a:p>
            <a:r>
              <a:rPr lang="ru-RU" dirty="0"/>
              <a:t>Ведение мяча с отвлечением внимания.</a:t>
            </a:r>
          </a:p>
          <a:p>
            <a:r>
              <a:rPr lang="ru-RU" dirty="0"/>
              <a:t>Ведение двух мячей одновременно, попеременно.</a:t>
            </a:r>
          </a:p>
          <a:p>
            <a:r>
              <a:rPr lang="ru-RU" dirty="0"/>
              <a:t>Ведение мяча в глубоком приседе, приставными шагами, правой, левой рукой.</a:t>
            </a:r>
          </a:p>
          <a:p>
            <a:r>
              <a:rPr lang="ru-RU" dirty="0"/>
              <a:t>Ведение мяча прыжками на одной ноге, на двух ногах, с ноги на ногу.</a:t>
            </a:r>
          </a:p>
          <a:p>
            <a:r>
              <a:rPr lang="ru-RU" dirty="0"/>
              <a:t>Ведение мяча передвигаясь по гимнастической скамейке, удары мяча в пол справа, слева, правой, левой рукой.</a:t>
            </a:r>
          </a:p>
          <a:p>
            <a:r>
              <a:rPr lang="ru-RU" dirty="0"/>
              <a:t>Ведение спиной вперед в глубоком приседе с поворотами на 90 градусов.</a:t>
            </a:r>
          </a:p>
          <a:p>
            <a:r>
              <a:rPr lang="ru-RU" dirty="0"/>
              <a:t>Ведение мяча бегом по прямой на скорость, ускорения в парах, эстафеты с ведением мяча, рывки и остановки.</a:t>
            </a:r>
          </a:p>
        </p:txBody>
      </p:sp>
    </p:spTree>
    <p:extLst>
      <p:ext uri="{BB962C8B-B14F-4D97-AF65-F5344CB8AC3E}">
        <p14:creationId xmlns:p14="http://schemas.microsoft.com/office/powerpoint/2010/main" val="4041389637"/>
      </p:ext>
    </p:extLst>
  </p:cSld>
  <p:clrMapOvr>
    <a:masterClrMapping/>
  </p:clrMapOvr>
  <p:transition>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Упражнения для обучения ведению мяча в движении (по кругу)</a:t>
            </a:r>
          </a:p>
        </p:txBody>
      </p:sp>
      <p:sp>
        <p:nvSpPr>
          <p:cNvPr id="3" name="Объект 2"/>
          <p:cNvSpPr>
            <a:spLocks noGrp="1"/>
          </p:cNvSpPr>
          <p:nvPr>
            <p:ph sz="quarter" idx="1"/>
          </p:nvPr>
        </p:nvSpPr>
        <p:spPr/>
        <p:txBody>
          <a:bodyPr/>
          <a:lstStyle/>
          <a:p>
            <a:r>
              <a:rPr lang="ru-RU" dirty="0"/>
              <a:t>Ведение мяча по кругу по часовой стрелке и против. Осуществляется внешней, дальней рукой от круга.</a:t>
            </a:r>
          </a:p>
          <a:p>
            <a:r>
              <a:rPr lang="ru-RU" dirty="0"/>
              <a:t>Ведение по «восьмерке» левой, правой рукой.</a:t>
            </a:r>
          </a:p>
          <a:p>
            <a:r>
              <a:rPr lang="ru-RU" dirty="0"/>
              <a:t>Ведение по кругу с изменением высоты отскока мяча, правой, левой рукой.</a:t>
            </a:r>
          </a:p>
          <a:p>
            <a:r>
              <a:rPr lang="ru-RU" dirty="0"/>
              <a:t>Попеременное ведение, с отвлечением внимания.</a:t>
            </a:r>
          </a:p>
          <a:p>
            <a:r>
              <a:rPr lang="ru-RU" dirty="0"/>
              <a:t>Ведение двух мячей.</a:t>
            </a:r>
          </a:p>
        </p:txBody>
      </p:sp>
    </p:spTree>
    <p:extLst>
      <p:ext uri="{BB962C8B-B14F-4D97-AF65-F5344CB8AC3E}">
        <p14:creationId xmlns:p14="http://schemas.microsoft.com/office/powerpoint/2010/main" val="2712346480"/>
      </p:ext>
    </p:extLst>
  </p:cSld>
  <p:clrMapOvr>
    <a:masterClrMapping/>
  </p:clrMapOvr>
  <p:transition>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8964488" cy="758952"/>
          </a:xfrm>
        </p:spPr>
        <p:txBody>
          <a:bodyPr>
            <a:noAutofit/>
          </a:bodyPr>
          <a:lstStyle/>
          <a:p>
            <a:r>
              <a:rPr lang="ru-RU" sz="2400" b="1" dirty="0"/>
              <a:t>Упражнения для обучения ведению мяча в движении (с изменением направления, высоты отскока и скорости)</a:t>
            </a:r>
          </a:p>
        </p:txBody>
      </p:sp>
      <p:sp>
        <p:nvSpPr>
          <p:cNvPr id="3" name="Объект 2"/>
          <p:cNvSpPr>
            <a:spLocks noGrp="1"/>
          </p:cNvSpPr>
          <p:nvPr>
            <p:ph sz="quarter" idx="1"/>
          </p:nvPr>
        </p:nvSpPr>
        <p:spPr>
          <a:xfrm>
            <a:off x="0" y="1268760"/>
            <a:ext cx="9144000" cy="4572000"/>
          </a:xfrm>
        </p:spPr>
        <p:txBody>
          <a:bodyPr>
            <a:noAutofit/>
          </a:bodyPr>
          <a:lstStyle/>
          <a:p>
            <a:r>
              <a:rPr lang="ru-RU" sz="2000" dirty="0"/>
              <a:t>Ведение по разметкам баскетбольной площадки.</a:t>
            </a:r>
          </a:p>
          <a:p>
            <a:r>
              <a:rPr lang="ru-RU" sz="2000" dirty="0"/>
              <a:t>Ведение мяча зигзагом «змейкой».</a:t>
            </a:r>
          </a:p>
          <a:p>
            <a:r>
              <a:rPr lang="ru-RU" sz="2000" dirty="0"/>
              <a:t>Ведение мяча с обводкой препятствий справа, слева.</a:t>
            </a:r>
          </a:p>
          <a:p>
            <a:r>
              <a:rPr lang="ru-RU" sz="2000" dirty="0"/>
              <a:t>Ведение мяча вокруг препятствий. Переводом за спиной, между ног, со сменой ритма.</a:t>
            </a:r>
          </a:p>
          <a:p>
            <a:r>
              <a:rPr lang="ru-RU" sz="2000" dirty="0"/>
              <a:t>Ведение мяча переводом его из руки в руку в момент поворота в обратном направлении.</a:t>
            </a:r>
          </a:p>
          <a:p>
            <a:r>
              <a:rPr lang="ru-RU" sz="2000" dirty="0"/>
              <a:t>Челночный бег с ведением мяча на время.</a:t>
            </a:r>
          </a:p>
          <a:p>
            <a:r>
              <a:rPr lang="ru-RU" sz="2000" dirty="0"/>
              <a:t>Ведение мяча на ограниченном пространстве. Игроки собираются с мячами внутри трехсекундной зоны. По сигналу игроки начинают ведение мяча, одновременно стараясь выбить мяч у соперников.</a:t>
            </a:r>
          </a:p>
          <a:p>
            <a:r>
              <a:rPr lang="ru-RU" sz="2000" dirty="0"/>
              <a:t>«Пятнашки» в парах с ведением мяча.</a:t>
            </a:r>
          </a:p>
          <a:p>
            <a:r>
              <a:rPr lang="ru-RU" sz="2000" dirty="0"/>
              <a:t>Ведение с ускорениями и замедлениями, рывками, остановками.</a:t>
            </a:r>
          </a:p>
          <a:p>
            <a:r>
              <a:rPr lang="ru-RU" sz="2000" dirty="0"/>
              <a:t>Переход от обычного ведения к высокому, низкому и обратно.</a:t>
            </a:r>
          </a:p>
          <a:p>
            <a:r>
              <a:rPr lang="ru-RU" sz="2000" dirty="0"/>
              <a:t>Ведение мяча в сочетании с ловлей и передачей мяча.</a:t>
            </a:r>
          </a:p>
          <a:p>
            <a:r>
              <a:rPr lang="ru-RU" sz="2000" dirty="0"/>
              <a:t>Ведение мяча в сочетании с бросками в корзину.</a:t>
            </a:r>
          </a:p>
        </p:txBody>
      </p:sp>
    </p:spTree>
    <p:extLst>
      <p:ext uri="{BB962C8B-B14F-4D97-AF65-F5344CB8AC3E}">
        <p14:creationId xmlns:p14="http://schemas.microsoft.com/office/powerpoint/2010/main" val="372181778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Виды баскетбольных мячей</a:t>
            </a:r>
          </a:p>
        </p:txBody>
      </p:sp>
      <p:sp>
        <p:nvSpPr>
          <p:cNvPr id="3" name="Объект 2"/>
          <p:cNvSpPr>
            <a:spLocks noGrp="1"/>
          </p:cNvSpPr>
          <p:nvPr>
            <p:ph sz="quarter" idx="1"/>
          </p:nvPr>
        </p:nvSpPr>
        <p:spPr>
          <a:xfrm>
            <a:off x="0" y="1527048"/>
            <a:ext cx="8964488" cy="5214320"/>
          </a:xfrm>
        </p:spPr>
        <p:txBody>
          <a:bodyPr>
            <a:normAutofit fontScale="77500" lnSpcReduction="20000"/>
          </a:bodyPr>
          <a:lstStyle/>
          <a:p>
            <a:r>
              <a:rPr lang="ru-RU" b="1" dirty="0" err="1"/>
              <a:t>Indoor</a:t>
            </a:r>
            <a:r>
              <a:rPr lang="ru-RU" dirty="0"/>
              <a:t> – это идеальное решение для зала. Именно такими мячами играют на профессиональных соревнованиях. Согласно правилам баскетбола, внешняя поверхность такого мяча должна быть изготовлена из естественной или искусственной кожи; комбинации этих покрытий или с использованием синтетической кожи.</a:t>
            </a:r>
          </a:p>
          <a:p>
            <a:r>
              <a:rPr lang="ru-RU" b="1" dirty="0" err="1"/>
              <a:t>Indoor</a:t>
            </a:r>
            <a:r>
              <a:rPr lang="ru-RU" b="1" dirty="0"/>
              <a:t>/</a:t>
            </a:r>
            <a:r>
              <a:rPr lang="ru-RU" b="1" dirty="0" err="1"/>
              <a:t>outdoor</a:t>
            </a:r>
            <a:r>
              <a:rPr lang="ru-RU" b="1" dirty="0"/>
              <a:t> мяч </a:t>
            </a:r>
            <a:r>
              <a:rPr lang="ru-RU" dirty="0"/>
              <a:t>– это решение, предполагающее использование мяча как в зале, так и асфальтированных кортах. Однако, по опыту, для игры в зале лучше брать именно </a:t>
            </a:r>
            <a:r>
              <a:rPr lang="ru-RU" dirty="0" err="1"/>
              <a:t>indoor</a:t>
            </a:r>
            <a:r>
              <a:rPr lang="ru-RU" dirty="0"/>
              <a:t>. Вообще идеально, если есть 2 хороших баскетбольных мяча: для зала и для улицы. Еще, мячи для открытых площадок (согласно правилам) могут быть изготовлены из резины. НИ ОДИН INDOOR МЯЧ НЕ МОЖЕТ БЫТЬ ИЗГОТОВЛЕН ИЗ РЕЗИНЫ!!!</a:t>
            </a:r>
          </a:p>
          <a:p>
            <a:r>
              <a:rPr lang="ru-RU" b="1" dirty="0" err="1"/>
              <a:t>Outdoor</a:t>
            </a:r>
            <a:r>
              <a:rPr lang="ru-RU" b="1" dirty="0"/>
              <a:t> </a:t>
            </a:r>
            <a:r>
              <a:rPr lang="ru-RU" dirty="0"/>
              <a:t>— тут все понятно, это мяч для улицы, </a:t>
            </a:r>
            <a:r>
              <a:rPr lang="ru-RU" dirty="0" err="1"/>
              <a:t>стритбола</a:t>
            </a:r>
            <a:r>
              <a:rPr lang="ru-RU" dirty="0"/>
              <a:t>. Для асфальта или жесткого резинового покрытия (кому повезло с таким на площадке). Он не будет так быстро изнашиваться, но и супер-приятным для рук тоже не будет. Присмотритесь к </a:t>
            </a:r>
            <a:r>
              <a:rPr lang="ru-RU" dirty="0" err="1"/>
              <a:t>Wilson</a:t>
            </a:r>
            <a:r>
              <a:rPr lang="ru-RU" dirty="0"/>
              <a:t> — не зря им играют в </a:t>
            </a:r>
            <a:r>
              <a:rPr lang="ru-RU" dirty="0" err="1"/>
              <a:t>Fiba</a:t>
            </a:r>
            <a:r>
              <a:rPr lang="ru-RU" dirty="0"/>
              <a:t> 3×3.</a:t>
            </a:r>
          </a:p>
        </p:txBody>
      </p:sp>
    </p:spTree>
    <p:extLst>
      <p:ext uri="{BB962C8B-B14F-4D97-AF65-F5344CB8AC3E}">
        <p14:creationId xmlns:p14="http://schemas.microsoft.com/office/powerpoint/2010/main" val="1955801368"/>
      </p:ext>
    </p:extLst>
  </p:cSld>
  <p:clrMapOvr>
    <a:masterClrMapping/>
  </p:clrMapOvr>
  <p:transition>
    <p:wipe dir="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Упражнения для обучения ведению мяча в движении (с сопротивлением)</a:t>
            </a:r>
          </a:p>
        </p:txBody>
      </p:sp>
      <p:sp>
        <p:nvSpPr>
          <p:cNvPr id="3" name="Объект 2"/>
          <p:cNvSpPr>
            <a:spLocks noGrp="1"/>
          </p:cNvSpPr>
          <p:nvPr>
            <p:ph sz="quarter" idx="1"/>
          </p:nvPr>
        </p:nvSpPr>
        <p:spPr>
          <a:xfrm>
            <a:off x="0" y="1196752"/>
            <a:ext cx="9144000" cy="4572000"/>
          </a:xfrm>
        </p:spPr>
        <p:txBody>
          <a:bodyPr>
            <a:noAutofit/>
          </a:bodyPr>
          <a:lstStyle/>
          <a:p>
            <a:r>
              <a:rPr lang="ru-RU" sz="2000" dirty="0"/>
              <a:t>Игрок с мячом нападающий, игрок без мяча защитник. Нападающий ведет мяч и, применяя переводы мяча с одной руки на другую, пытается пройти мимо защитника. Защитник применяет пассивное, активное сопротивление.</a:t>
            </a:r>
          </a:p>
          <a:p>
            <a:r>
              <a:rPr lang="ru-RU" sz="2000" dirty="0"/>
              <a:t>То же упражнение, но нападающий использует остановки и повороты.</a:t>
            </a:r>
          </a:p>
          <a:p>
            <a:r>
              <a:rPr lang="ru-RU" sz="2000" dirty="0"/>
              <a:t>То же упражнение, но нападающий использует отвлекающие действия, а также переводы мяча за спиной, под ногой.</a:t>
            </a:r>
          </a:p>
          <a:p>
            <a:r>
              <a:rPr lang="ru-RU" sz="2000" dirty="0"/>
              <a:t>Игрок с мячом - нападающий. Два игрока без мячей – защитники. Они располагаются один за другим на расстоянии 3-х метров. Если нападающий обыграл ближайшего защитника, в игру вступает второй защитник.</a:t>
            </a:r>
          </a:p>
          <a:p>
            <a:r>
              <a:rPr lang="ru-RU" sz="2000" dirty="0"/>
              <a:t>Ведение мяча с отягощением. Один игрок сидит на спине у партнера, оба ведут мячи. Пройти несколько препятствий, не потеряв мячи.</a:t>
            </a:r>
          </a:p>
          <a:p>
            <a:r>
              <a:rPr lang="ru-RU" sz="2000" dirty="0"/>
              <a:t>Преследование </a:t>
            </a:r>
            <a:r>
              <a:rPr lang="ru-RU" sz="2000" dirty="0" err="1"/>
              <a:t>дриблера</a:t>
            </a:r>
            <a:r>
              <a:rPr lang="ru-RU" sz="2000" dirty="0"/>
              <a:t>. Задача игрока, ведущего мяч - не дать себя обогнать, укрывая мяч от защитника, вести мяч на максимальной скорости.</a:t>
            </a:r>
          </a:p>
        </p:txBody>
      </p:sp>
    </p:spTree>
    <p:extLst>
      <p:ext uri="{BB962C8B-B14F-4D97-AF65-F5344CB8AC3E}">
        <p14:creationId xmlns:p14="http://schemas.microsoft.com/office/powerpoint/2010/main" val="2392972990"/>
      </p:ext>
    </p:extLst>
  </p:cSld>
  <p:clrMapOvr>
    <a:masterClrMapping/>
  </p:clrMapOvr>
  <p:transition>
    <p:wipe dir="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Ведение мяча в сочетании с различными техническими приемами.</a:t>
            </a:r>
          </a:p>
        </p:txBody>
      </p:sp>
      <p:sp>
        <p:nvSpPr>
          <p:cNvPr id="3" name="Объект 2"/>
          <p:cNvSpPr>
            <a:spLocks noGrp="1"/>
          </p:cNvSpPr>
          <p:nvPr>
            <p:ph sz="quarter" idx="1"/>
          </p:nvPr>
        </p:nvSpPr>
        <p:spPr/>
        <p:txBody>
          <a:bodyPr>
            <a:noAutofit/>
          </a:bodyPr>
          <a:lstStyle/>
          <a:p>
            <a:r>
              <a:rPr lang="ru-RU" sz="2200" dirty="0"/>
              <a:t>Игроки располагаются за лицевой линией. По сигналу ведут мяч до линии штрафного броска, останавливаются левой ногой вперед, не прекращая ведения, выполняют поворот на правой ноге, затем продолжают ведение до средней линии, выполняют то же самое обратно.</a:t>
            </a:r>
          </a:p>
          <a:p>
            <a:r>
              <a:rPr lang="ru-RU" sz="2200" dirty="0"/>
              <a:t>Игроки располагаются во встречных колоннах. Мяч находится у направляющего. Он выполняет ведение, остановку прыжком или в два шага и передает мяч игроку стоящему напротив, после чего становится в конец противоположной колоны.</a:t>
            </a:r>
          </a:p>
          <a:p>
            <a:r>
              <a:rPr lang="ru-RU" sz="2200" dirty="0"/>
              <a:t>Ведение мяча, бросок по кольцу на два шага. Справа и слева.</a:t>
            </a:r>
          </a:p>
          <a:p>
            <a:r>
              <a:rPr lang="ru-RU" sz="2200" dirty="0"/>
              <a:t>Передачи мяча после ведения во встречных колоннах на два шага.</a:t>
            </a:r>
          </a:p>
          <a:p>
            <a:r>
              <a:rPr lang="ru-RU" sz="2200" dirty="0"/>
              <a:t>Ведение мяча, бросок по кольцу в прыжке.</a:t>
            </a:r>
          </a:p>
        </p:txBody>
      </p:sp>
    </p:spTree>
    <p:extLst>
      <p:ext uri="{BB962C8B-B14F-4D97-AF65-F5344CB8AC3E}">
        <p14:creationId xmlns:p14="http://schemas.microsoft.com/office/powerpoint/2010/main" val="922159619"/>
      </p:ext>
    </p:extLst>
  </p:cSld>
  <p:clrMapOvr>
    <a:masterClrMapping/>
  </p:clrMapOvr>
  <p:transition>
    <p:wipe dir="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Упражнения для отработки ведения</a:t>
            </a:r>
          </a:p>
        </p:txBody>
      </p:sp>
      <p:pic>
        <p:nvPicPr>
          <p:cNvPr id="2560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947752" y="4221088"/>
            <a:ext cx="2956588" cy="1828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23528" y="1484784"/>
            <a:ext cx="8568952" cy="1107996"/>
          </a:xfrm>
          <a:prstGeom prst="rect">
            <a:avLst/>
          </a:prstGeom>
        </p:spPr>
        <p:txBody>
          <a:bodyPr wrap="square">
            <a:spAutoFit/>
          </a:bodyPr>
          <a:lstStyle/>
          <a:p>
            <a:pPr marL="342900" indent="-342900">
              <a:buFont typeface="Wingdings" panose="05000000000000000000" pitchFamily="2" charset="2"/>
              <a:buChar char="Ø"/>
            </a:pPr>
            <a:r>
              <a:rPr lang="ru-RU" sz="2200" b="1" dirty="0"/>
              <a:t>Разминочный бег с мячом. </a:t>
            </a:r>
            <a:r>
              <a:rPr lang="ru-RU" sz="2200" dirty="0"/>
              <a:t>В начале тренировки, когда организм еще не разогрет, можно убить сразу двух зайцев: пробежаться и поработать над владением мячом. </a:t>
            </a:r>
          </a:p>
        </p:txBody>
      </p:sp>
      <p:sp>
        <p:nvSpPr>
          <p:cNvPr id="5" name="Прямоугольник 4"/>
          <p:cNvSpPr/>
          <p:nvPr/>
        </p:nvSpPr>
        <p:spPr>
          <a:xfrm>
            <a:off x="179512" y="2420888"/>
            <a:ext cx="8712968" cy="2123658"/>
          </a:xfrm>
          <a:prstGeom prst="rect">
            <a:avLst/>
          </a:prstGeom>
        </p:spPr>
        <p:txBody>
          <a:bodyPr wrap="square">
            <a:spAutoFit/>
          </a:bodyPr>
          <a:lstStyle/>
          <a:p>
            <a:pPr marL="342900" indent="-342900">
              <a:buFont typeface="Wingdings" panose="05000000000000000000" pitchFamily="2" charset="2"/>
              <a:buChar char="Ø"/>
            </a:pPr>
            <a:r>
              <a:rPr lang="ru-RU" sz="2200" b="1" dirty="0"/>
              <a:t>Ведение с двумя мячами. </a:t>
            </a:r>
            <a:r>
              <a:rPr lang="ru-RU" sz="2200" dirty="0"/>
              <a:t>Важно, чтобы баскетболист одинаково хорошо чувствовал мяч обеими руками. Данное упражнение позволяет развить координацию и поработать над техникой как правой, так и левой руки. Сначала выполняется одновременный отскок обоих мячей, а затем переменный. </a:t>
            </a:r>
          </a:p>
        </p:txBody>
      </p:sp>
      <p:sp>
        <p:nvSpPr>
          <p:cNvPr id="6" name="Прямоугольник 5"/>
          <p:cNvSpPr/>
          <p:nvPr/>
        </p:nvSpPr>
        <p:spPr>
          <a:xfrm>
            <a:off x="179512" y="4437112"/>
            <a:ext cx="5976664" cy="2123658"/>
          </a:xfrm>
          <a:prstGeom prst="rect">
            <a:avLst/>
          </a:prstGeom>
        </p:spPr>
        <p:txBody>
          <a:bodyPr wrap="square">
            <a:spAutoFit/>
          </a:bodyPr>
          <a:lstStyle/>
          <a:p>
            <a:pPr marL="342900" indent="-342900">
              <a:buFont typeface="Wingdings" panose="05000000000000000000" pitchFamily="2" charset="2"/>
              <a:buChar char="Ø"/>
            </a:pPr>
            <a:r>
              <a:rPr lang="ru-RU" sz="2200" b="1" dirty="0"/>
              <a:t>Ведение мяча с изменением направления</a:t>
            </a:r>
            <a:r>
              <a:rPr lang="ru-RU" sz="2200" dirty="0"/>
              <a:t>. В баскетболе ситуация быстро меняется, часто приходится двигаться задом или боком. Попробуйте вести мяч приставными шагами и выполнить с ним челночный бег. </a:t>
            </a:r>
          </a:p>
        </p:txBody>
      </p:sp>
    </p:spTree>
    <p:extLst>
      <p:ext uri="{BB962C8B-B14F-4D97-AF65-F5344CB8AC3E}">
        <p14:creationId xmlns:p14="http://schemas.microsoft.com/office/powerpoint/2010/main" val="1525074077"/>
      </p:ext>
    </p:extLst>
  </p:cSld>
  <p:clrMapOvr>
    <a:masterClrMapping/>
  </p:clrMapOvr>
  <p:transition>
    <p:wipe dir="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dirty="0"/>
              <a:t>Методика Пола </a:t>
            </a:r>
            <a:r>
              <a:rPr lang="ru-RU" dirty="0" err="1"/>
              <a:t>Джорджема</a:t>
            </a:r>
            <a:endParaRPr lang="ru-RU" dirty="0"/>
          </a:p>
        </p:txBody>
      </p:sp>
      <p:sp>
        <p:nvSpPr>
          <p:cNvPr id="3" name="Объект 2"/>
          <p:cNvSpPr>
            <a:spLocks noGrp="1"/>
          </p:cNvSpPr>
          <p:nvPr>
            <p:ph sz="quarter" idx="1"/>
          </p:nvPr>
        </p:nvSpPr>
        <p:spPr>
          <a:xfrm>
            <a:off x="3215" y="1334955"/>
            <a:ext cx="9144000" cy="4572000"/>
          </a:xfrm>
        </p:spPr>
        <p:txBody>
          <a:bodyPr>
            <a:noAutofit/>
          </a:bodyPr>
          <a:lstStyle/>
          <a:p>
            <a:pPr marL="0" indent="0">
              <a:buNone/>
            </a:pPr>
            <a:r>
              <a:rPr lang="ru-RU" sz="2000" b="1" dirty="0"/>
              <a:t>Рука всегда должна быть над мячом (не под ним) </a:t>
            </a:r>
            <a:r>
              <a:rPr lang="ru-RU" sz="2000" dirty="0"/>
              <a:t>и активно работать не ладонью, а кистью, а точнее, подушечками пальцев. Итак, для начала нужно присесть таким образом, чтобы мяч находился на минимальной высоте. Кстати говоря, чем ниже высота ведения мяча в баскетболе, тем сложнее противнику его отобрать. С этой целью баскетболисты слегка приседают во время дриблинга. </a:t>
            </a:r>
            <a:r>
              <a:rPr lang="ru-RU" sz="2000" b="1" i="1" dirty="0"/>
              <a:t>Именно приседают, а не наклоняются. </a:t>
            </a:r>
          </a:p>
          <a:p>
            <a:r>
              <a:rPr lang="ru-RU" sz="2000" dirty="0"/>
              <a:t>Первый элемент, называется </a:t>
            </a:r>
            <a:r>
              <a:rPr lang="ru-RU" sz="2000" b="1" dirty="0"/>
              <a:t>"</a:t>
            </a:r>
            <a:r>
              <a:rPr lang="ru-RU" sz="2000" b="1" dirty="0" err="1"/>
              <a:t>кроссовер</a:t>
            </a:r>
            <a:r>
              <a:rPr lang="ru-RU" sz="2000" b="1" dirty="0"/>
              <a:t>". </a:t>
            </a:r>
            <a:r>
              <a:rPr lang="ru-RU" sz="2000" dirty="0"/>
              <a:t>Он заключается в </a:t>
            </a:r>
            <a:r>
              <a:rPr lang="ru-RU" sz="2000" b="1" dirty="0"/>
              <a:t>переводе мяча с одной руки в другую через удар о пол</a:t>
            </a:r>
            <a:r>
              <a:rPr lang="ru-RU" sz="2000" dirty="0"/>
              <a:t>. Он развивает координацию рук и помогает обхитрить противника на игровом поле. </a:t>
            </a:r>
          </a:p>
          <a:p>
            <a:r>
              <a:rPr lang="ru-RU" sz="2000" dirty="0"/>
              <a:t>Следующее упражнение – </a:t>
            </a:r>
            <a:r>
              <a:rPr lang="ru-RU" sz="2000" b="1" dirty="0"/>
              <a:t>перевод мяча между ногами</a:t>
            </a:r>
            <a:r>
              <a:rPr lang="ru-RU" sz="2000" dirty="0"/>
              <a:t>. Это не только поможет добиться уверенного владения мячом, но и понадобится в игре. Чтобы выполнить упражнение, нужно выставить одну ногу вперед и слегка присесть. </a:t>
            </a:r>
          </a:p>
          <a:p>
            <a:r>
              <a:rPr lang="ru-RU" sz="2000" dirty="0"/>
              <a:t>Ну и последнее упражнение – </a:t>
            </a:r>
            <a:r>
              <a:rPr lang="ru-RU" sz="2000" b="1" dirty="0" err="1"/>
              <a:t>кроссовер</a:t>
            </a:r>
            <a:r>
              <a:rPr lang="ru-RU" sz="2000" b="1" dirty="0"/>
              <a:t> за спиной</a:t>
            </a:r>
            <a:r>
              <a:rPr lang="ru-RU" sz="2000" dirty="0"/>
              <a:t>. Это то же самое, что и простой </a:t>
            </a:r>
            <a:r>
              <a:rPr lang="ru-RU" sz="2000" dirty="0" err="1"/>
              <a:t>кроссовер</a:t>
            </a:r>
            <a:r>
              <a:rPr lang="ru-RU" sz="2000" dirty="0"/>
              <a:t>, только немного сложнее  и эффективнее. </a:t>
            </a:r>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78212"/>
            <a:ext cx="3131840" cy="1334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2644610"/>
      </p:ext>
    </p:extLst>
  </p:cSld>
  <p:clrMapOvr>
    <a:masterClrMapping/>
  </p:clrMapOvr>
  <p:transition>
    <p:wipe dir="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Правила ведения мяча в баскетболе</a:t>
            </a:r>
          </a:p>
        </p:txBody>
      </p:sp>
      <p:sp>
        <p:nvSpPr>
          <p:cNvPr id="3" name="Объект 2"/>
          <p:cNvSpPr>
            <a:spLocks noGrp="1"/>
          </p:cNvSpPr>
          <p:nvPr>
            <p:ph sz="quarter" idx="1"/>
          </p:nvPr>
        </p:nvSpPr>
        <p:spPr>
          <a:xfrm>
            <a:off x="0" y="1268760"/>
            <a:ext cx="8964488" cy="4572000"/>
          </a:xfrm>
        </p:spPr>
        <p:txBody>
          <a:bodyPr>
            <a:noAutofit/>
          </a:bodyPr>
          <a:lstStyle/>
          <a:p>
            <a:r>
              <a:rPr lang="ru-RU" sz="2000" b="1" dirty="0"/>
              <a:t>Бить мяч о пол можно только одной рукой</a:t>
            </a:r>
            <a:r>
              <a:rPr lang="ru-RU" sz="2000" dirty="0"/>
              <a:t>. Удар двумя руками называется двойным ведением и влечет за собой штрафные санкции. </a:t>
            </a:r>
          </a:p>
          <a:p>
            <a:r>
              <a:rPr lang="ru-RU" sz="2000" b="1" dirty="0"/>
              <a:t>Взяв мяч в руки после ведения, можно сделать только два действия</a:t>
            </a:r>
            <a:r>
              <a:rPr lang="ru-RU" sz="2000" dirty="0"/>
              <a:t>: отдать пас товарищу или бросить мяч в кольцо. Перед этим разрешается двигаться вокруг своей оси, не отрывая одну ногу (опорная нога) с целью поиска товарища, занявшего выгодное положение. Также разрешается сделать с мячом два шага, после которых обязательно должен проследовать бросок в корзину или пас. В противном случае игрок получает штраф за пробежку. </a:t>
            </a:r>
          </a:p>
          <a:p>
            <a:r>
              <a:rPr lang="ru-RU" sz="2000" b="1" dirty="0"/>
              <a:t>Передавать мяч с одной руки в другую, не ударяя его о пол, запрещено. </a:t>
            </a:r>
          </a:p>
          <a:p>
            <a:r>
              <a:rPr lang="ru-RU" sz="2000" b="1" dirty="0"/>
              <a:t>Подпрыгнуть с мячом в руках можно только в том случае, если вы приземлитесь без мяча. </a:t>
            </a:r>
          </a:p>
          <a:p>
            <a:r>
              <a:rPr lang="ru-RU" sz="2000" b="1" dirty="0"/>
              <a:t>Взяв мяч в руки после паса или отобрав его у противника, можно начать ведение или сделать бросок</a:t>
            </a:r>
            <a:r>
              <a:rPr lang="ru-RU" sz="2000" dirty="0"/>
              <a:t>. Вращаться на опорной ноге после получения мяча разрешается в обоих случаях, а сделать два шага с мячом только во втором. </a:t>
            </a:r>
          </a:p>
        </p:txBody>
      </p:sp>
    </p:spTree>
    <p:extLst>
      <p:ext uri="{BB962C8B-B14F-4D97-AF65-F5344CB8AC3E}">
        <p14:creationId xmlns:p14="http://schemas.microsoft.com/office/powerpoint/2010/main" val="1486366569"/>
      </p:ext>
    </p:extLst>
  </p:cSld>
  <p:clrMapOvr>
    <a:masterClrMapping/>
  </p:clrMapOvr>
  <p:transition>
    <p:wipe dir="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86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28533" y="260648"/>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2361423"/>
      </p:ext>
    </p:extLst>
  </p:cSld>
  <p:clrMapOvr>
    <a:masterClrMapping/>
  </p:clrMapOvr>
  <p:transition>
    <p:wipe dir="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Бросок в баскетболе</a:t>
            </a:r>
            <a:br>
              <a:rPr lang="ru-RU" b="1" dirty="0"/>
            </a:br>
            <a:r>
              <a:rPr lang="ru-RU" b="1" dirty="0"/>
              <a:t>(виды бросков)</a:t>
            </a:r>
          </a:p>
        </p:txBody>
      </p:sp>
      <p:sp>
        <p:nvSpPr>
          <p:cNvPr id="4" name="Прямоугольник 3"/>
          <p:cNvSpPr/>
          <p:nvPr/>
        </p:nvSpPr>
        <p:spPr>
          <a:xfrm>
            <a:off x="179512" y="4149080"/>
            <a:ext cx="8784976" cy="2492990"/>
          </a:xfrm>
          <a:prstGeom prst="rect">
            <a:avLst/>
          </a:prstGeom>
        </p:spPr>
        <p:txBody>
          <a:bodyPr wrap="square">
            <a:spAutoFit/>
          </a:bodyPr>
          <a:lstStyle/>
          <a:p>
            <a:r>
              <a:rPr lang="ru-RU" sz="2000" b="1" dirty="0"/>
              <a:t>1.Бросок двумя руками от груди </a:t>
            </a:r>
            <a:r>
              <a:rPr lang="ru-RU" sz="2000" dirty="0"/>
              <a:t>- для забрасывания мяча в корзину преимущественно с дальних дистанций. Также такие броски имеют место при отсутствии активного противодействия со стороны защитника другой команды. При подготовке к такому броску, мяч обхватывают пальцами обеих рук, после чего выносят на уровень лица, при выпрямлении рук, мяч отправляется в корзину по заданной дуге. </a:t>
            </a:r>
          </a:p>
          <a:p>
            <a:endParaRPr lang="ru-RU" dirty="0"/>
          </a:p>
          <a:p>
            <a:endParaRPr lang="ru-RU" dirty="0"/>
          </a:p>
        </p:txBody>
      </p:sp>
      <p:pic>
        <p:nvPicPr>
          <p:cNvPr id="3076" name="Picture 4"/>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323528" y="883818"/>
            <a:ext cx="5059329"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8014" y="1268760"/>
            <a:ext cx="3530600" cy="275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8104587"/>
      </p:ext>
    </p:extLst>
  </p:cSld>
  <p:clrMapOvr>
    <a:masterClrMapping/>
  </p:clrMapOvr>
  <p:transition>
    <p:wipe dir="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392088"/>
          </a:xfrm>
        </p:spPr>
        <p:txBody>
          <a:bodyPr>
            <a:normAutofit fontScale="90000"/>
          </a:bodyPr>
          <a:lstStyle/>
          <a:p>
            <a:r>
              <a:rPr lang="ru-RU" dirty="0"/>
              <a:t>Броски в корзину</a:t>
            </a:r>
          </a:p>
        </p:txBody>
      </p:sp>
      <p:sp>
        <p:nvSpPr>
          <p:cNvPr id="3" name="Объект 2"/>
          <p:cNvSpPr>
            <a:spLocks noGrp="1"/>
          </p:cNvSpPr>
          <p:nvPr>
            <p:ph sz="quarter" idx="1"/>
          </p:nvPr>
        </p:nvSpPr>
        <p:spPr>
          <a:xfrm>
            <a:off x="301752" y="3573016"/>
            <a:ext cx="8518720" cy="2526032"/>
          </a:xfrm>
        </p:spPr>
        <p:txBody>
          <a:bodyPr>
            <a:normAutofit fontScale="85000" lnSpcReduction="20000"/>
          </a:bodyPr>
          <a:lstStyle/>
          <a:p>
            <a:r>
              <a:rPr lang="ru-RU" b="1" dirty="0"/>
              <a:t>2.Бросок двумя руками сверху </a:t>
            </a:r>
            <a:r>
              <a:rPr lang="ru-RU" dirty="0"/>
              <a:t>- применяется со средних дистанций. Также этот бросок актуален при плотной опеке противника. Для выполнения броска такого рода, мяч выносят над головой, при этом руки слегка согнуты в локтях, при выпрямлении рук, мяч отправляется в корзину. Во время выпрямления рук, мячу придается необходимое ускорение и траектория, позволяющие попасть точно в цель. </a:t>
            </a: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404664"/>
            <a:ext cx="3810000" cy="302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2938718"/>
      </p:ext>
    </p:extLst>
  </p:cSld>
  <p:clrMapOvr>
    <a:masterClrMapping/>
  </p:clrMapOvr>
  <p:transition>
    <p:wipe dir="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Бросок в баскетболе</a:t>
            </a:r>
            <a:br>
              <a:rPr lang="ru-RU" dirty="0"/>
            </a:br>
            <a:endParaRPr lang="ru-RU" dirty="0"/>
          </a:p>
        </p:txBody>
      </p:sp>
      <p:sp>
        <p:nvSpPr>
          <p:cNvPr id="3" name="Объект 2"/>
          <p:cNvSpPr>
            <a:spLocks noGrp="1"/>
          </p:cNvSpPr>
          <p:nvPr>
            <p:ph sz="quarter" idx="1"/>
          </p:nvPr>
        </p:nvSpPr>
        <p:spPr>
          <a:xfrm>
            <a:off x="107504" y="3595403"/>
            <a:ext cx="8856983" cy="2886072"/>
          </a:xfrm>
        </p:spPr>
        <p:txBody>
          <a:bodyPr>
            <a:normAutofit fontScale="85000" lnSpcReduction="20000"/>
          </a:bodyPr>
          <a:lstStyle/>
          <a:p>
            <a:r>
              <a:rPr lang="ru-RU" b="1" dirty="0"/>
              <a:t>3.Бросок двумя руками снизу </a:t>
            </a:r>
            <a:r>
              <a:rPr lang="ru-RU" dirty="0"/>
              <a:t>- активно используется во время быстрого прохода к щиту, а также во время атак корзины в затяжном прыжке. Чтобы выполнить бросок, игрок принимает мяч в движении под ногу, после чего совершает широкой шаг и делает прыжок. Прямыми руками баскетболист забрасывает мяч в корзину, при этом полностью вытягивает свое тело. При выпрямлении рук, придается ускорение, за счет которого мяч летит в корзину. Также крайне важно правильное приземление.</a:t>
            </a:r>
          </a:p>
          <a:p>
            <a:endParaRPr lang="ru-RU"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685800"/>
            <a:ext cx="3548870" cy="2887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0" y="424808"/>
            <a:ext cx="2139956" cy="3136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0498845"/>
      </p:ext>
    </p:extLst>
  </p:cSld>
  <p:clrMapOvr>
    <a:masterClrMapping/>
  </p:clrMapOvr>
  <p:transition>
    <p:wipe dir="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Бросок в баскетболе</a:t>
            </a:r>
          </a:p>
        </p:txBody>
      </p:sp>
      <p:sp>
        <p:nvSpPr>
          <p:cNvPr id="3" name="Объект 2"/>
          <p:cNvSpPr>
            <a:spLocks noGrp="1"/>
          </p:cNvSpPr>
          <p:nvPr>
            <p:ph sz="quarter" idx="1"/>
          </p:nvPr>
        </p:nvSpPr>
        <p:spPr>
          <a:xfrm>
            <a:off x="0" y="1268759"/>
            <a:ext cx="4644008" cy="5432501"/>
          </a:xfrm>
        </p:spPr>
        <p:txBody>
          <a:bodyPr>
            <a:normAutofit fontScale="62500" lnSpcReduction="20000"/>
          </a:bodyPr>
          <a:lstStyle/>
          <a:p>
            <a:r>
              <a:rPr lang="ru-RU" b="1" dirty="0"/>
              <a:t>4.Бросок одной рукой от плеча</a:t>
            </a:r>
          </a:p>
          <a:p>
            <a:endParaRPr lang="ru-RU" dirty="0"/>
          </a:p>
          <a:p>
            <a:r>
              <a:rPr lang="ru-RU" dirty="0"/>
              <a:t>Это один из самых распространенных видов бросков мяча в баскетболе. Применим на средних и дальних дистанциях. В данном случае игрок держит мяч в правой руке на уровне головы, при выпрямлении руки, мяч отправляется в корзину.</a:t>
            </a:r>
          </a:p>
          <a:p>
            <a:endParaRPr lang="ru-RU" dirty="0"/>
          </a:p>
          <a:p>
            <a:r>
              <a:rPr lang="ru-RU" b="1" dirty="0"/>
              <a:t>5.Бросок одной рукой сверху</a:t>
            </a:r>
          </a:p>
          <a:p>
            <a:endParaRPr lang="ru-RU" dirty="0"/>
          </a:p>
          <a:p>
            <a:r>
              <a:rPr lang="ru-RU" dirty="0"/>
              <a:t>Такой вид баскетбольного броска используется довольно часто для атаки в движении с близких дистанций, а также из-под щита. При подготовке к броску, мяч помещается под правую ногу. В самой высшей точке прыжка рука игрока выпрямляется, и мяч выталкивается пальцами в корзину.</a:t>
            </a:r>
          </a:p>
          <a:p>
            <a:endParaRPr lang="ru-RU" dirty="0"/>
          </a:p>
          <a:p>
            <a:endParaRPr lang="ru-RU"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980728"/>
            <a:ext cx="4499992" cy="2626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4008" y="3532909"/>
            <a:ext cx="4499992"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06630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Классификация техники игры в баскетбол</a:t>
            </a:r>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3317465504"/>
              </p:ext>
            </p:extLst>
          </p:nvPr>
        </p:nvGraphicFramePr>
        <p:xfrm>
          <a:off x="-2" y="1412776"/>
          <a:ext cx="8731782" cy="5597805"/>
        </p:xfrm>
        <a:graphic>
          <a:graphicData uri="http://schemas.openxmlformats.org/drawingml/2006/table">
            <a:tbl>
              <a:tblPr firstRow="1" firstCol="1" bandRow="1"/>
              <a:tblGrid>
                <a:gridCol w="391355">
                  <a:extLst>
                    <a:ext uri="{9D8B030D-6E8A-4147-A177-3AD203B41FA5}">
                      <a16:colId xmlns:a16="http://schemas.microsoft.com/office/drawing/2014/main" val="20000"/>
                    </a:ext>
                  </a:extLst>
                </a:gridCol>
                <a:gridCol w="390457">
                  <a:extLst>
                    <a:ext uri="{9D8B030D-6E8A-4147-A177-3AD203B41FA5}">
                      <a16:colId xmlns:a16="http://schemas.microsoft.com/office/drawing/2014/main" val="20001"/>
                    </a:ext>
                  </a:extLst>
                </a:gridCol>
                <a:gridCol w="390457">
                  <a:extLst>
                    <a:ext uri="{9D8B030D-6E8A-4147-A177-3AD203B41FA5}">
                      <a16:colId xmlns:a16="http://schemas.microsoft.com/office/drawing/2014/main" val="20002"/>
                    </a:ext>
                  </a:extLst>
                </a:gridCol>
                <a:gridCol w="390457">
                  <a:extLst>
                    <a:ext uri="{9D8B030D-6E8A-4147-A177-3AD203B41FA5}">
                      <a16:colId xmlns:a16="http://schemas.microsoft.com/office/drawing/2014/main" val="20003"/>
                    </a:ext>
                  </a:extLst>
                </a:gridCol>
                <a:gridCol w="390457">
                  <a:extLst>
                    <a:ext uri="{9D8B030D-6E8A-4147-A177-3AD203B41FA5}">
                      <a16:colId xmlns:a16="http://schemas.microsoft.com/office/drawing/2014/main" val="20004"/>
                    </a:ext>
                  </a:extLst>
                </a:gridCol>
                <a:gridCol w="390457">
                  <a:extLst>
                    <a:ext uri="{9D8B030D-6E8A-4147-A177-3AD203B41FA5}">
                      <a16:colId xmlns:a16="http://schemas.microsoft.com/office/drawing/2014/main" val="20005"/>
                    </a:ext>
                  </a:extLst>
                </a:gridCol>
                <a:gridCol w="390457">
                  <a:extLst>
                    <a:ext uri="{9D8B030D-6E8A-4147-A177-3AD203B41FA5}">
                      <a16:colId xmlns:a16="http://schemas.microsoft.com/office/drawing/2014/main" val="20006"/>
                    </a:ext>
                  </a:extLst>
                </a:gridCol>
                <a:gridCol w="390457">
                  <a:extLst>
                    <a:ext uri="{9D8B030D-6E8A-4147-A177-3AD203B41FA5}">
                      <a16:colId xmlns:a16="http://schemas.microsoft.com/office/drawing/2014/main" val="20007"/>
                    </a:ext>
                  </a:extLst>
                </a:gridCol>
                <a:gridCol w="390457">
                  <a:extLst>
                    <a:ext uri="{9D8B030D-6E8A-4147-A177-3AD203B41FA5}">
                      <a16:colId xmlns:a16="http://schemas.microsoft.com/office/drawing/2014/main" val="20008"/>
                    </a:ext>
                  </a:extLst>
                </a:gridCol>
                <a:gridCol w="390457">
                  <a:extLst>
                    <a:ext uri="{9D8B030D-6E8A-4147-A177-3AD203B41FA5}">
                      <a16:colId xmlns:a16="http://schemas.microsoft.com/office/drawing/2014/main" val="20009"/>
                    </a:ext>
                  </a:extLst>
                </a:gridCol>
                <a:gridCol w="390457">
                  <a:extLst>
                    <a:ext uri="{9D8B030D-6E8A-4147-A177-3AD203B41FA5}">
                      <a16:colId xmlns:a16="http://schemas.microsoft.com/office/drawing/2014/main" val="20010"/>
                    </a:ext>
                  </a:extLst>
                </a:gridCol>
                <a:gridCol w="390457">
                  <a:extLst>
                    <a:ext uri="{9D8B030D-6E8A-4147-A177-3AD203B41FA5}">
                      <a16:colId xmlns:a16="http://schemas.microsoft.com/office/drawing/2014/main" val="20011"/>
                    </a:ext>
                  </a:extLst>
                </a:gridCol>
                <a:gridCol w="390457">
                  <a:extLst>
                    <a:ext uri="{9D8B030D-6E8A-4147-A177-3AD203B41FA5}">
                      <a16:colId xmlns:a16="http://schemas.microsoft.com/office/drawing/2014/main" val="20012"/>
                    </a:ext>
                  </a:extLst>
                </a:gridCol>
                <a:gridCol w="390457">
                  <a:extLst>
                    <a:ext uri="{9D8B030D-6E8A-4147-A177-3AD203B41FA5}">
                      <a16:colId xmlns:a16="http://schemas.microsoft.com/office/drawing/2014/main" val="20013"/>
                    </a:ext>
                  </a:extLst>
                </a:gridCol>
                <a:gridCol w="390457">
                  <a:extLst>
                    <a:ext uri="{9D8B030D-6E8A-4147-A177-3AD203B41FA5}">
                      <a16:colId xmlns:a16="http://schemas.microsoft.com/office/drawing/2014/main" val="20014"/>
                    </a:ext>
                  </a:extLst>
                </a:gridCol>
                <a:gridCol w="390457">
                  <a:extLst>
                    <a:ext uri="{9D8B030D-6E8A-4147-A177-3AD203B41FA5}">
                      <a16:colId xmlns:a16="http://schemas.microsoft.com/office/drawing/2014/main" val="20015"/>
                    </a:ext>
                  </a:extLst>
                </a:gridCol>
                <a:gridCol w="390457">
                  <a:extLst>
                    <a:ext uri="{9D8B030D-6E8A-4147-A177-3AD203B41FA5}">
                      <a16:colId xmlns:a16="http://schemas.microsoft.com/office/drawing/2014/main" val="20016"/>
                    </a:ext>
                  </a:extLst>
                </a:gridCol>
                <a:gridCol w="390457">
                  <a:extLst>
                    <a:ext uri="{9D8B030D-6E8A-4147-A177-3AD203B41FA5}">
                      <a16:colId xmlns:a16="http://schemas.microsoft.com/office/drawing/2014/main" val="20017"/>
                    </a:ext>
                  </a:extLst>
                </a:gridCol>
                <a:gridCol w="390457">
                  <a:extLst>
                    <a:ext uri="{9D8B030D-6E8A-4147-A177-3AD203B41FA5}">
                      <a16:colId xmlns:a16="http://schemas.microsoft.com/office/drawing/2014/main" val="20018"/>
                    </a:ext>
                  </a:extLst>
                </a:gridCol>
                <a:gridCol w="390457">
                  <a:extLst>
                    <a:ext uri="{9D8B030D-6E8A-4147-A177-3AD203B41FA5}">
                      <a16:colId xmlns:a16="http://schemas.microsoft.com/office/drawing/2014/main" val="20019"/>
                    </a:ext>
                  </a:extLst>
                </a:gridCol>
                <a:gridCol w="460872">
                  <a:extLst>
                    <a:ext uri="{9D8B030D-6E8A-4147-A177-3AD203B41FA5}">
                      <a16:colId xmlns:a16="http://schemas.microsoft.com/office/drawing/2014/main" val="20020"/>
                    </a:ext>
                  </a:extLst>
                </a:gridCol>
                <a:gridCol w="460872">
                  <a:extLst>
                    <a:ext uri="{9D8B030D-6E8A-4147-A177-3AD203B41FA5}">
                      <a16:colId xmlns:a16="http://schemas.microsoft.com/office/drawing/2014/main" val="20021"/>
                    </a:ext>
                  </a:extLst>
                </a:gridCol>
              </a:tblGrid>
              <a:tr h="497783">
                <a:tc gridSpan="21">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Техника игры</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ctr">
                        <a:lnSpc>
                          <a:spcPct val="115000"/>
                        </a:lnSpc>
                        <a:spcAft>
                          <a:spcPts val="0"/>
                        </a:spcAft>
                      </a:pP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97783">
                <a:tc gridSpan="11">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Техника нападения</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11">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Техника защиты</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pPr algn="ctr">
                        <a:lnSpc>
                          <a:spcPct val="115000"/>
                        </a:lnSpc>
                        <a:spcAft>
                          <a:spcPts val="0"/>
                        </a:spcAft>
                      </a:pP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95565">
                <a:tc gridSpan="6">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Техника</a:t>
                      </a:r>
                      <a:endParaRPr lang="ru-RU" sz="2000" b="1" dirty="0">
                        <a:solidFill>
                          <a:srgbClr val="002060"/>
                        </a:solidFill>
                        <a:effectLst/>
                        <a:latin typeface="Calibri"/>
                        <a:ea typeface="Calibri"/>
                        <a:cs typeface="Times New Roman"/>
                      </a:endParaRPr>
                    </a:p>
                    <a:p>
                      <a:pPr algn="ctr">
                        <a:lnSpc>
                          <a:spcPct val="115000"/>
                        </a:lnSpc>
                        <a:spcAft>
                          <a:spcPts val="0"/>
                        </a:spcAft>
                      </a:pPr>
                      <a:r>
                        <a:rPr lang="ru-RU" sz="2000" b="1" dirty="0">
                          <a:solidFill>
                            <a:srgbClr val="002060"/>
                          </a:solidFill>
                          <a:effectLst/>
                          <a:latin typeface="Times New Roman"/>
                          <a:ea typeface="Calibri"/>
                          <a:cs typeface="Times New Roman"/>
                        </a:rPr>
                        <a:t>передвижений</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Техника</a:t>
                      </a:r>
                      <a:endParaRPr lang="ru-RU" sz="2000" b="1" dirty="0">
                        <a:solidFill>
                          <a:srgbClr val="002060"/>
                        </a:solidFill>
                        <a:effectLst/>
                        <a:latin typeface="Calibri"/>
                        <a:ea typeface="Calibri"/>
                        <a:cs typeface="Times New Roman"/>
                      </a:endParaRPr>
                    </a:p>
                    <a:p>
                      <a:pPr algn="ctr">
                        <a:lnSpc>
                          <a:spcPct val="115000"/>
                        </a:lnSpc>
                        <a:spcAft>
                          <a:spcPts val="0"/>
                        </a:spcAft>
                      </a:pPr>
                      <a:r>
                        <a:rPr lang="ru-RU" sz="2000" b="1" dirty="0">
                          <a:solidFill>
                            <a:srgbClr val="002060"/>
                          </a:solidFill>
                          <a:effectLst/>
                          <a:latin typeface="Times New Roman"/>
                          <a:ea typeface="Calibri"/>
                          <a:cs typeface="Times New Roman"/>
                        </a:rPr>
                        <a:t>владения мячом</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Техника</a:t>
                      </a:r>
                      <a:endParaRPr lang="ru-RU" sz="2000" b="1" dirty="0">
                        <a:solidFill>
                          <a:srgbClr val="002060"/>
                        </a:solidFill>
                        <a:effectLst/>
                        <a:latin typeface="Calibri"/>
                        <a:ea typeface="Calibri"/>
                        <a:cs typeface="Times New Roman"/>
                      </a:endParaRPr>
                    </a:p>
                    <a:p>
                      <a:pPr algn="ctr">
                        <a:lnSpc>
                          <a:spcPct val="115000"/>
                        </a:lnSpc>
                        <a:spcAft>
                          <a:spcPts val="0"/>
                        </a:spcAft>
                      </a:pPr>
                      <a:r>
                        <a:rPr lang="ru-RU" sz="2000" b="1" dirty="0">
                          <a:solidFill>
                            <a:srgbClr val="002060"/>
                          </a:solidFill>
                          <a:effectLst/>
                          <a:latin typeface="Times New Roman"/>
                          <a:ea typeface="Calibri"/>
                          <a:cs typeface="Times New Roman"/>
                        </a:rPr>
                        <a:t>передвижений</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6">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Техника</a:t>
                      </a:r>
                    </a:p>
                    <a:p>
                      <a:pPr algn="ctr">
                        <a:lnSpc>
                          <a:spcPct val="115000"/>
                        </a:lnSpc>
                        <a:spcAft>
                          <a:spcPts val="0"/>
                        </a:spcAft>
                      </a:pPr>
                      <a:r>
                        <a:rPr lang="ru-RU" sz="2000" b="1" dirty="0">
                          <a:solidFill>
                            <a:srgbClr val="002060"/>
                          </a:solidFill>
                          <a:effectLst/>
                          <a:latin typeface="Times New Roman"/>
                          <a:ea typeface="Calibri"/>
                          <a:cs typeface="Times New Roman"/>
                        </a:rPr>
                        <a:t>противодействия</a:t>
                      </a:r>
                    </a:p>
                    <a:p>
                      <a:pPr algn="ctr">
                        <a:lnSpc>
                          <a:spcPct val="115000"/>
                        </a:lnSpc>
                        <a:spcAft>
                          <a:spcPts val="0"/>
                        </a:spcAft>
                      </a:pPr>
                      <a:r>
                        <a:rPr lang="ru-RU" sz="2000" b="1" dirty="0">
                          <a:solidFill>
                            <a:srgbClr val="002060"/>
                          </a:solidFill>
                          <a:effectLst/>
                          <a:latin typeface="Times New Roman"/>
                          <a:ea typeface="Calibri"/>
                          <a:cs typeface="Times New Roman"/>
                        </a:rPr>
                        <a:t>и овладения мячом</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pPr algn="ctr">
                        <a:lnSpc>
                          <a:spcPct val="115000"/>
                        </a:lnSpc>
                        <a:spcAft>
                          <a:spcPts val="0"/>
                        </a:spcAft>
                      </a:pP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057330">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Стойки</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Ходьба</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Бег</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Прыжки</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Остановки</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повороты</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Ловля</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Передачи</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Ведение</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Броски</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Times New Roman"/>
                          <a:ea typeface="Calibri"/>
                          <a:cs typeface="Times New Roman"/>
                        </a:rPr>
                        <a:t>Стойки</a:t>
                      </a:r>
                      <a:endParaRPr lang="ru-RU" sz="2000" b="1" dirty="0">
                        <a:solidFill>
                          <a:srgbClr val="002060"/>
                        </a:solidFill>
                        <a:effectLst/>
                        <a:latin typeface="Calibri"/>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Ходьба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Бег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Прыжки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Остановки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Повороты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Выбивание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Отбивание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Накрывание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Вырывание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Перехват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2000" b="1" dirty="0">
                          <a:solidFill>
                            <a:srgbClr val="002060"/>
                          </a:solidFill>
                          <a:effectLst/>
                          <a:latin typeface="Calibri"/>
                          <a:ea typeface="Calibri"/>
                          <a:cs typeface="Times New Roman"/>
                        </a:rPr>
                        <a:t>Взятие отскока </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97783">
                <a:tc gridSpan="22">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Способы</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pPr algn="ctr">
                        <a:lnSpc>
                          <a:spcPct val="115000"/>
                        </a:lnSpc>
                        <a:spcAft>
                          <a:spcPts val="0"/>
                        </a:spcAft>
                      </a:pP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97783">
                <a:tc gridSpan="21">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Разновидности</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ctr">
                        <a:lnSpc>
                          <a:spcPct val="115000"/>
                        </a:lnSpc>
                        <a:spcAft>
                          <a:spcPts val="0"/>
                        </a:spcAft>
                      </a:pP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97783">
                <a:tc gridSpan="21">
                  <a:txBody>
                    <a:bodyPr/>
                    <a:lstStyle/>
                    <a:p>
                      <a:pPr algn="ctr">
                        <a:lnSpc>
                          <a:spcPct val="115000"/>
                        </a:lnSpc>
                        <a:spcAft>
                          <a:spcPts val="0"/>
                        </a:spcAft>
                      </a:pPr>
                      <a:r>
                        <a:rPr lang="ru-RU" sz="2000" b="1" dirty="0">
                          <a:solidFill>
                            <a:srgbClr val="002060"/>
                          </a:solidFill>
                          <a:effectLst/>
                          <a:latin typeface="Times New Roman"/>
                          <a:ea typeface="Calibri"/>
                          <a:cs typeface="Times New Roman"/>
                        </a:rPr>
                        <a:t>Условия выполнения</a:t>
                      </a: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ctr">
                        <a:lnSpc>
                          <a:spcPct val="115000"/>
                        </a:lnSpc>
                        <a:spcAft>
                          <a:spcPts val="0"/>
                        </a:spcAft>
                      </a:pPr>
                      <a:endParaRPr lang="ru-RU" sz="2000" b="1" dirty="0">
                        <a:solidFill>
                          <a:srgbClr val="002060"/>
                        </a:solidFill>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193422350"/>
      </p:ext>
    </p:extLst>
  </p:cSld>
  <p:clrMapOvr>
    <a:masterClrMapping/>
  </p:clrMapOvr>
  <p:transition>
    <p:wipe dir="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Бросок в баскетболе</a:t>
            </a:r>
          </a:p>
        </p:txBody>
      </p:sp>
      <p:sp>
        <p:nvSpPr>
          <p:cNvPr id="3" name="Объект 2"/>
          <p:cNvSpPr>
            <a:spLocks noGrp="1"/>
          </p:cNvSpPr>
          <p:nvPr>
            <p:ph sz="quarter" idx="1"/>
          </p:nvPr>
        </p:nvSpPr>
        <p:spPr>
          <a:xfrm>
            <a:off x="301752" y="2168504"/>
            <a:ext cx="8734744" cy="3930544"/>
          </a:xfrm>
        </p:spPr>
        <p:txBody>
          <a:bodyPr>
            <a:normAutofit fontScale="77500" lnSpcReduction="20000"/>
          </a:bodyPr>
          <a:lstStyle/>
          <a:p>
            <a:r>
              <a:rPr lang="ru-RU" b="1" dirty="0"/>
              <a:t>6.Бросок одной рукой сверху – «крюком»</a:t>
            </a:r>
          </a:p>
          <a:p>
            <a:endParaRPr lang="ru-RU" dirty="0"/>
          </a:p>
          <a:p>
            <a:r>
              <a:rPr lang="ru-RU" dirty="0"/>
              <a:t>Данного рода бросок используют центральные игроки для атаки с близких и средних дистанций. Для броска игрок поворачивается левым боком к щиту, отталкивается левой ногой, делает прыжок, при этом правая рука с мячом дугообразным движением поднимается вверх и забрасывает в корзину.</a:t>
            </a:r>
          </a:p>
          <a:p>
            <a:endParaRPr lang="ru-RU" dirty="0"/>
          </a:p>
          <a:p>
            <a:r>
              <a:rPr lang="ru-RU" b="1" dirty="0"/>
              <a:t>7.Добивание мяча</a:t>
            </a:r>
          </a:p>
          <a:p>
            <a:endParaRPr lang="ru-RU" dirty="0"/>
          </a:p>
          <a:p>
            <a:r>
              <a:rPr lang="ru-RU" dirty="0"/>
              <a:t>Когда мяч отталкивается от щита, при неудачной атаки корзины, игрок может поймать мяч и снова забросить его в корзину.</a:t>
            </a:r>
          </a:p>
          <a:p>
            <a:endParaRPr lang="ru-RU"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7199" y="22204"/>
            <a:ext cx="3810000" cy="214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0931887"/>
      </p:ext>
    </p:extLst>
  </p:cSld>
  <p:clrMapOvr>
    <a:masterClrMapping/>
  </p:clrMapOvr>
  <p:transition>
    <p:wipe dir="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Бросок в баскетболе</a:t>
            </a:r>
            <a:br>
              <a:rPr lang="ru-RU" dirty="0"/>
            </a:br>
            <a:endParaRPr lang="ru-RU" dirty="0"/>
          </a:p>
        </p:txBody>
      </p:sp>
      <p:pic>
        <p:nvPicPr>
          <p:cNvPr id="512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07504" y="1280170"/>
            <a:ext cx="3810000" cy="2857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8914" y="1268760"/>
            <a:ext cx="4315086" cy="2880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23528" y="4437112"/>
            <a:ext cx="8712968" cy="1938992"/>
          </a:xfrm>
          <a:prstGeom prst="rect">
            <a:avLst/>
          </a:prstGeom>
        </p:spPr>
        <p:txBody>
          <a:bodyPr wrap="square">
            <a:spAutoFit/>
          </a:bodyPr>
          <a:lstStyle/>
          <a:p>
            <a:r>
              <a:rPr lang="ru-RU" sz="2000" dirty="0"/>
              <a:t>Игрок должен обозначить себе ориентир, которым послужит квадрат, находящийся над кольцом — именно туда нужно прицелиться, чтобы отправить снаряд. В этом квадрате выбирается точка, которая станет ориентиром. И при чётком, плавном попадании в эту точку, игрок сможет без труда забросить мяч в корзину. Свою роль играет и сторона, с которой спортсмен ведёт атаку.</a:t>
            </a:r>
          </a:p>
        </p:txBody>
      </p:sp>
    </p:spTree>
    <p:extLst>
      <p:ext uri="{BB962C8B-B14F-4D97-AF65-F5344CB8AC3E}">
        <p14:creationId xmlns:p14="http://schemas.microsoft.com/office/powerpoint/2010/main" val="1019739747"/>
      </p:ext>
    </p:extLst>
  </p:cSld>
  <p:clrMapOvr>
    <a:masterClrMapping/>
  </p:clrMapOvr>
  <p:transition>
    <p:wipe dir="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Бросок в баскетболе</a:t>
            </a:r>
          </a:p>
        </p:txBody>
      </p:sp>
      <p:pic>
        <p:nvPicPr>
          <p:cNvPr id="921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79512" y="1484784"/>
            <a:ext cx="8682825" cy="4885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9412694"/>
      </p:ext>
    </p:extLst>
  </p:cSld>
  <p:clrMapOvr>
    <a:masterClrMapping/>
  </p:clrMapOvr>
  <p:transition>
    <p:wipe dir="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Бросок в баскетболе</a:t>
            </a:r>
            <a:br>
              <a:rPr lang="ru-RU" dirty="0"/>
            </a:br>
            <a:endParaRPr lang="ru-RU" dirty="0"/>
          </a:p>
        </p:txBody>
      </p:sp>
      <p:pic>
        <p:nvPicPr>
          <p:cNvPr id="614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79512" y="1431910"/>
            <a:ext cx="381000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210860" y="3922759"/>
            <a:ext cx="8778552" cy="1938992"/>
          </a:xfrm>
          <a:prstGeom prst="rect">
            <a:avLst/>
          </a:prstGeom>
        </p:spPr>
        <p:txBody>
          <a:bodyPr wrap="square">
            <a:spAutoFit/>
          </a:bodyPr>
          <a:lstStyle/>
          <a:p>
            <a:pPr algn="ctr"/>
            <a:r>
              <a:rPr lang="ru-RU" sz="2000" dirty="0"/>
              <a:t>Правша использует правую руку, а левша — левую, трицепс необходимо держать под углом, параллельно полу. Нога, соответствующая игровой руке, выставляется вперёд и слегка сгибается. </a:t>
            </a:r>
          </a:p>
          <a:p>
            <a:pPr algn="ctr"/>
            <a:r>
              <a:rPr lang="ru-RU" sz="2000" dirty="0"/>
              <a:t>Правильная постановка в баскетболе определяет успешность отправления снаряда.</a:t>
            </a: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1268760"/>
            <a:ext cx="3810000" cy="254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9624651"/>
      </p:ext>
    </p:extLst>
  </p:cSld>
  <p:clrMapOvr>
    <a:masterClrMapping/>
  </p:clrMapOvr>
  <p:transition>
    <p:wipe dir="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a:t>Стрибол</a:t>
            </a:r>
            <a:r>
              <a:rPr lang="ru-RU" dirty="0"/>
              <a:t> - это разновидность баскетбола, </a:t>
            </a:r>
            <a:br>
              <a:rPr lang="ru-RU" dirty="0"/>
            </a:br>
            <a:r>
              <a:rPr lang="ru-RU" dirty="0"/>
              <a:t>или уличный баскетбол</a:t>
            </a:r>
          </a:p>
        </p:txBody>
      </p:sp>
      <p:pic>
        <p:nvPicPr>
          <p:cNvPr id="11267"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79512" y="1268760"/>
            <a:ext cx="4204137"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Прямоугольник 6"/>
          <p:cNvSpPr/>
          <p:nvPr/>
        </p:nvSpPr>
        <p:spPr>
          <a:xfrm>
            <a:off x="4580712" y="1211301"/>
            <a:ext cx="4572000" cy="5632311"/>
          </a:xfrm>
          <a:prstGeom prst="rect">
            <a:avLst/>
          </a:prstGeom>
        </p:spPr>
        <p:txBody>
          <a:bodyPr>
            <a:spAutoFit/>
          </a:bodyPr>
          <a:lstStyle/>
          <a:p>
            <a:r>
              <a:rPr lang="ru-RU" b="1" dirty="0"/>
              <a:t>Площадка</a:t>
            </a:r>
          </a:p>
          <a:p>
            <a:r>
              <a:rPr lang="ru-RU" dirty="0"/>
              <a:t>1.1. Площадка представляет собой половину обычной площадки для баскетбола с одной корзиной.</a:t>
            </a:r>
          </a:p>
          <a:p>
            <a:endParaRPr lang="ru-RU" dirty="0"/>
          </a:p>
          <a:p>
            <a:r>
              <a:rPr lang="ru-RU" dirty="0"/>
              <a:t>1.2. Места для борьбы за подбор при штрафном броске обозначены линиями длиной 85 см и шириной 5 см и расположены так же, как на обычной площадке для баскетбола.</a:t>
            </a:r>
          </a:p>
          <a:p>
            <a:endParaRPr lang="ru-RU" dirty="0"/>
          </a:p>
          <a:p>
            <a:r>
              <a:rPr lang="ru-RU" dirty="0"/>
              <a:t>1.3. Полукруга для выполнения штрафных бросков нет.</a:t>
            </a:r>
          </a:p>
          <a:p>
            <a:endParaRPr lang="ru-RU" dirty="0"/>
          </a:p>
          <a:p>
            <a:r>
              <a:rPr lang="ru-RU" dirty="0"/>
              <a:t>1.4. Линия для выполнения штрафных бросков расположена на том же расстоянии от точки — проекции центра кольца на площадку, что и на обычной баскетбольной площадке, и имеет длину 1 метр.</a:t>
            </a:r>
          </a:p>
        </p:txBody>
      </p:sp>
    </p:spTree>
    <p:extLst>
      <p:ext uri="{BB962C8B-B14F-4D97-AF65-F5344CB8AC3E}">
        <p14:creationId xmlns:p14="http://schemas.microsoft.com/office/powerpoint/2010/main" val="3248490042"/>
      </p:ext>
    </p:extLst>
  </p:cSld>
  <p:clrMapOvr>
    <a:masterClrMapping/>
  </p:clrMapOvr>
  <p:transition>
    <p:wipe dir="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Судьи</a:t>
            </a:r>
          </a:p>
        </p:txBody>
      </p:sp>
      <p:sp>
        <p:nvSpPr>
          <p:cNvPr id="3" name="Объект 2"/>
          <p:cNvSpPr>
            <a:spLocks noGrp="1"/>
          </p:cNvSpPr>
          <p:nvPr>
            <p:ph sz="quarter" idx="1"/>
          </p:nvPr>
        </p:nvSpPr>
        <p:spPr/>
        <p:txBody>
          <a:bodyPr>
            <a:normAutofit fontScale="92500" lnSpcReduction="10000"/>
          </a:bodyPr>
          <a:lstStyle/>
          <a:p>
            <a:r>
              <a:rPr lang="ru-RU" dirty="0"/>
              <a:t>Игру может обслуживать до трех судей.</a:t>
            </a:r>
          </a:p>
          <a:p>
            <a:endParaRPr lang="ru-RU" dirty="0"/>
          </a:p>
          <a:p>
            <a:r>
              <a:rPr lang="ru-RU" dirty="0"/>
              <a:t>Судьи осуществляют полный контроль над игрой. Основные обязанности судей: проведение процедуры жеребьевки в ситуации «начало игры», назначение тайм-аутов (длительностью в 30 секунд); определение команды, имеющей право на владение мячом, в ситуациях, когда это требуется; ведение счета игры; отсчет игрового времени; определение ситуации «спорный мяч»; фиксирование всех нарушений (пробежка, неправильное ведение, аут и т. д.), а также всех фолов.</a:t>
            </a:r>
          </a:p>
        </p:txBody>
      </p:sp>
    </p:spTree>
    <p:extLst>
      <p:ext uri="{BB962C8B-B14F-4D97-AF65-F5344CB8AC3E}">
        <p14:creationId xmlns:p14="http://schemas.microsoft.com/office/powerpoint/2010/main" val="4025783570"/>
      </p:ext>
    </p:extLst>
  </p:cSld>
  <p:clrMapOvr>
    <a:masterClrMapping/>
  </p:clrMapOvr>
  <p:transition>
    <p:wipe dir="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Команды</a:t>
            </a:r>
          </a:p>
        </p:txBody>
      </p:sp>
      <p:sp>
        <p:nvSpPr>
          <p:cNvPr id="3" name="Объект 2"/>
          <p:cNvSpPr>
            <a:spLocks noGrp="1"/>
          </p:cNvSpPr>
          <p:nvPr>
            <p:ph sz="quarter" idx="1"/>
          </p:nvPr>
        </p:nvSpPr>
        <p:spPr>
          <a:xfrm>
            <a:off x="76489" y="1340768"/>
            <a:ext cx="9036496" cy="4572000"/>
          </a:xfrm>
        </p:spPr>
        <p:txBody>
          <a:bodyPr>
            <a:noAutofit/>
          </a:bodyPr>
          <a:lstStyle/>
          <a:p>
            <a:r>
              <a:rPr lang="ru-RU" sz="2400" dirty="0"/>
              <a:t>Играют 2 команды. Состав команды - 3 или 4 человека. В заявке команды на турнир может быть от 3 до 6 игроков.</a:t>
            </a:r>
          </a:p>
          <a:p>
            <a:r>
              <a:rPr lang="ru-RU" sz="2400" dirty="0"/>
              <a:t> В начале игры на площадке должны быть 3 человека от команды.</a:t>
            </a:r>
          </a:p>
          <a:p>
            <a:r>
              <a:rPr lang="ru-RU" sz="2400" dirty="0"/>
              <a:t> Капитаном команды может быть любой из её участников.</a:t>
            </a:r>
          </a:p>
          <a:p>
            <a:r>
              <a:rPr lang="ru-RU" sz="2400" dirty="0"/>
              <a:t> Одновременно на площадке не может быть меньше 2 и больше 3 игроков одной команды.</a:t>
            </a:r>
          </a:p>
          <a:p>
            <a:r>
              <a:rPr lang="ru-RU" sz="2400" dirty="0"/>
              <a:t>Если во время игры в команде осталось меньше 2 игроков, этой команде засчитывается поражение «из-за нехватки игроков» (0:w).</a:t>
            </a:r>
          </a:p>
          <a:p>
            <a:r>
              <a:rPr lang="ru-RU" sz="2400" dirty="0"/>
              <a:t>Если по истечении 2 минут с момента времени начала игры (по расписанию) в команде нет 3 игроков (неявка), этой команде засчитывается поражение «лишением права» (0:w).</a:t>
            </a:r>
          </a:p>
        </p:txBody>
      </p:sp>
    </p:spTree>
    <p:extLst>
      <p:ext uri="{BB962C8B-B14F-4D97-AF65-F5344CB8AC3E}">
        <p14:creationId xmlns:p14="http://schemas.microsoft.com/office/powerpoint/2010/main" val="2912545656"/>
      </p:ext>
    </p:extLst>
  </p:cSld>
  <p:clrMapOvr>
    <a:masterClrMapping/>
  </p:clrMapOvr>
  <p:transition>
    <p:wipe dir="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Игровые положения</a:t>
            </a:r>
          </a:p>
        </p:txBody>
      </p:sp>
      <p:sp>
        <p:nvSpPr>
          <p:cNvPr id="3" name="Объект 2"/>
          <p:cNvSpPr>
            <a:spLocks noGrp="1"/>
          </p:cNvSpPr>
          <p:nvPr>
            <p:ph sz="quarter" idx="1"/>
          </p:nvPr>
        </p:nvSpPr>
        <p:spPr>
          <a:xfrm>
            <a:off x="0" y="1052736"/>
            <a:ext cx="9144000" cy="4830288"/>
          </a:xfrm>
        </p:spPr>
        <p:txBody>
          <a:bodyPr>
            <a:noAutofit/>
          </a:bodyPr>
          <a:lstStyle/>
          <a:p>
            <a:r>
              <a:rPr lang="ru-RU" sz="2000" b="1" dirty="0"/>
              <a:t>Начисление очков</a:t>
            </a:r>
          </a:p>
          <a:p>
            <a:pPr marL="0" indent="0">
              <a:buNone/>
            </a:pPr>
            <a:r>
              <a:rPr lang="ru-RU" sz="2000" dirty="0"/>
              <a:t>Мяч, заброшенный с игры из зоны дальних бросков (эта зона соответствует </a:t>
            </a:r>
            <a:r>
              <a:rPr lang="ru-RU" sz="2000" dirty="0" err="1"/>
              <a:t>трехочковой</a:t>
            </a:r>
            <a:r>
              <a:rPr lang="ru-RU" sz="2000" dirty="0"/>
              <a:t> зоне в баскетболе), оценивается 2 очками. Любой другой мяч, заброшенный с игры, оценивается 1 очком. Результативный штрафной бросок оценивается 1 очком. За точный бросок, совершенный командой, определенной жребием, после окончания дополнительного периода в соответствии с п. 4.4, начисляется 1 очко. За неточный бросок, совершенный командой, определенной жребием, после окончания дополнительного периода в соответствии с п. 4.4, 1 очко начисляется команде-сопернице.</a:t>
            </a:r>
          </a:p>
          <a:p>
            <a:r>
              <a:rPr lang="ru-RU" sz="2000" b="1" dirty="0"/>
              <a:t>Игровое время</a:t>
            </a:r>
          </a:p>
          <a:p>
            <a:pPr marL="0" indent="0">
              <a:buNone/>
            </a:pPr>
            <a:r>
              <a:rPr lang="ru-RU" sz="2000" dirty="0"/>
              <a:t>Основное время игры длится 10 минут чистого времени. Дополнительный период длится до 2 набранных в нём очков одной из команд. Для конкретного турнира организаторами может быть определено специальное игровое время и прочие временные условия. В частности, по договорённости с телевидением (при проведении прямых трансляций) могут быть введены технические тайм-ауты в первые моменты мёртвого мяча после того, как пройдёт 3:59 и 6:59 игрового времени.</a:t>
            </a:r>
          </a:p>
        </p:txBody>
      </p:sp>
    </p:spTree>
    <p:extLst>
      <p:ext uri="{BB962C8B-B14F-4D97-AF65-F5344CB8AC3E}">
        <p14:creationId xmlns:p14="http://schemas.microsoft.com/office/powerpoint/2010/main" val="3737832792"/>
      </p:ext>
    </p:extLst>
  </p:cSld>
  <p:clrMapOvr>
    <a:masterClrMapping/>
  </p:clrMapOvr>
  <p:transition>
    <p:wipe dir="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548680"/>
            <a:ext cx="8784976" cy="5509200"/>
          </a:xfrm>
          <a:prstGeom prst="rect">
            <a:avLst/>
          </a:prstGeom>
          <a:solidFill>
            <a:schemeClr val="bg1">
              <a:lumMod val="85000"/>
            </a:schemeClr>
          </a:solidFill>
        </p:spPr>
        <p:txBody>
          <a:bodyPr wrap="square">
            <a:spAutoFit/>
          </a:bodyPr>
          <a:lstStyle/>
          <a:p>
            <a:r>
              <a:rPr lang="ru-RU" sz="2200" b="1" dirty="0"/>
              <a:t>Начало игры</a:t>
            </a:r>
          </a:p>
          <a:p>
            <a:r>
              <a:rPr lang="ru-RU" sz="2200" dirty="0"/>
              <a:t>Перед началом игры судья проводит жребий подбрасыванием монеты, по итогам которого выигравшая команда определяет, начнёт ли она основное время или возможный овертайм (дополнительный период).</a:t>
            </a:r>
          </a:p>
          <a:p>
            <a:endParaRPr lang="ru-RU" sz="2200" dirty="0"/>
          </a:p>
          <a:p>
            <a:r>
              <a:rPr lang="ru-RU" sz="2200" b="1" dirty="0"/>
              <a:t>Определение победителя</a:t>
            </a:r>
          </a:p>
          <a:p>
            <a:r>
              <a:rPr lang="ru-RU" sz="2200" dirty="0"/>
              <a:t>Победителем объявляется команда:</a:t>
            </a:r>
          </a:p>
          <a:p>
            <a:r>
              <a:rPr lang="ru-RU" sz="2200" dirty="0"/>
              <a:t>— которая в основное время игры набирает 21 очко (для турниров с меньшим игровым временем матча этот лимит меньше);</a:t>
            </a:r>
          </a:p>
          <a:p>
            <a:r>
              <a:rPr lang="ru-RU" sz="2200" dirty="0"/>
              <a:t>— в активе которой больше очков в момент, когда истекает основное время игры;</a:t>
            </a:r>
          </a:p>
          <a:p>
            <a:r>
              <a:rPr lang="ru-RU" sz="2200" dirty="0"/>
              <a:t>— которая первая набирает 2 очка в дополнительном периоде (дополнительный период назначается в случае, если по истечении основного времени игры счет равный).</a:t>
            </a:r>
          </a:p>
        </p:txBody>
      </p:sp>
    </p:spTree>
    <p:extLst>
      <p:ext uri="{BB962C8B-B14F-4D97-AF65-F5344CB8AC3E}">
        <p14:creationId xmlns:p14="http://schemas.microsoft.com/office/powerpoint/2010/main" val="3560752569"/>
      </p:ext>
    </p:extLst>
  </p:cSld>
  <p:clrMapOvr>
    <a:masterClrMapping/>
  </p:clrMapOvr>
  <p:transition>
    <p:wipe dir="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8364" y="188640"/>
            <a:ext cx="8784976" cy="6247864"/>
          </a:xfrm>
          <a:prstGeom prst="rect">
            <a:avLst/>
          </a:prstGeom>
          <a:solidFill>
            <a:schemeClr val="bg1">
              <a:lumMod val="85000"/>
            </a:schemeClr>
          </a:solidFill>
        </p:spPr>
        <p:txBody>
          <a:bodyPr wrap="square">
            <a:spAutoFit/>
          </a:bodyPr>
          <a:lstStyle/>
          <a:p>
            <a:r>
              <a:rPr lang="ru-RU" sz="2000" b="1" dirty="0"/>
              <a:t> Право на атаку</a:t>
            </a:r>
          </a:p>
          <a:p>
            <a:r>
              <a:rPr lang="ru-RU" sz="2000" dirty="0"/>
              <a:t>Команда приобретает право на атаку, когда она контролирует мяч в зоне дальних бросков или получает право на штрафной бросок. Команда теряет право на атаку, когда команда-соперница приобретает право на атаку. Если команда забрасывает мяч, когда право на атаку имеет команда-соперница, происходит нарушение: мяч не засчитывается, право на владение мячом получает команда-соперница.</a:t>
            </a:r>
          </a:p>
          <a:p>
            <a:endParaRPr lang="ru-RU" sz="2000" dirty="0"/>
          </a:p>
          <a:p>
            <a:r>
              <a:rPr lang="ru-RU" sz="2000" b="1" dirty="0"/>
              <a:t>Право на владение мячом</a:t>
            </a:r>
          </a:p>
          <a:p>
            <a:r>
              <a:rPr lang="ru-RU" sz="2000" dirty="0"/>
              <a:t>После того как одна команда совершила фол или нарушение или правильно забросила мяч с игры или последний штрафной бросок (за исключением случаев, когда это штрафной бросок, назначенный за неспортивный, технический или дисквалифицирующий фол), команда-соперница получает право на владение мячом в малом полукруге под кольцом, после чего должна вывести мяч в зону дальних бросков ведением или передачей без препятствий соперника. После штрафных бросков, назначенных за неспортивный, технический или дисквалифицирующий фол, независимо от того, удачен последний бросок или нет, та же команда, которая выполняла штрафные броски, получает право на владение мячом в зоне дальних бросков.</a:t>
            </a:r>
          </a:p>
        </p:txBody>
      </p:sp>
    </p:spTree>
    <p:extLst>
      <p:ext uri="{BB962C8B-B14F-4D97-AF65-F5344CB8AC3E}">
        <p14:creationId xmlns:p14="http://schemas.microsoft.com/office/powerpoint/2010/main" val="2776204886"/>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Стойка баскетболиста в нападении</a:t>
            </a:r>
          </a:p>
        </p:txBody>
      </p:sp>
      <p:pic>
        <p:nvPicPr>
          <p:cNvPr id="31746"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51445" y="1429024"/>
            <a:ext cx="5105859" cy="3293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79512" y="4722087"/>
            <a:ext cx="8784976" cy="830997"/>
          </a:xfrm>
          <a:prstGeom prst="rect">
            <a:avLst/>
          </a:prstGeom>
        </p:spPr>
        <p:txBody>
          <a:bodyPr wrap="square">
            <a:spAutoFit/>
          </a:bodyPr>
          <a:lstStyle/>
          <a:p>
            <a:r>
              <a:rPr lang="ru-RU" sz="2400" b="1" dirty="0"/>
              <a:t>а </a:t>
            </a:r>
            <a:r>
              <a:rPr lang="ru-RU" sz="2400" dirty="0"/>
              <a:t>– стойка готовности; </a:t>
            </a:r>
            <a:r>
              <a:rPr lang="ru-RU" sz="2400" b="1" dirty="0"/>
              <a:t>б</a:t>
            </a:r>
            <a:r>
              <a:rPr lang="ru-RU" sz="2400" dirty="0"/>
              <a:t> – стойка игрока, владеющего мячом; </a:t>
            </a:r>
            <a:r>
              <a:rPr lang="ru-RU" sz="2400" b="1" dirty="0"/>
              <a:t>в</a:t>
            </a:r>
            <a:r>
              <a:rPr lang="ru-RU" sz="2400" dirty="0"/>
              <a:t> – активная стойка, игрока владеющего мячом</a:t>
            </a:r>
          </a:p>
        </p:txBody>
      </p:sp>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3802" y="1844824"/>
            <a:ext cx="3675694"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2210966"/>
      </p:ext>
    </p:extLst>
  </p:cSld>
  <p:clrMapOvr>
    <a:masterClrMapping/>
  </p:clrMapOvr>
  <p:transition>
    <p:wipe dir="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88640"/>
            <a:ext cx="8928992" cy="3693319"/>
          </a:xfrm>
          <a:prstGeom prst="rect">
            <a:avLst/>
          </a:prstGeom>
          <a:solidFill>
            <a:schemeClr val="bg1">
              <a:lumMod val="85000"/>
            </a:schemeClr>
          </a:solidFill>
        </p:spPr>
        <p:txBody>
          <a:bodyPr wrap="square">
            <a:spAutoFit/>
          </a:bodyPr>
          <a:lstStyle/>
          <a:p>
            <a:r>
              <a:rPr lang="ru-RU" b="1" dirty="0"/>
              <a:t>«Чек»</a:t>
            </a:r>
          </a:p>
          <a:p>
            <a:r>
              <a:rPr lang="ru-RU" dirty="0"/>
              <a:t>Любой игрок команды, получившей право на владение мячом в ситуации мёртвого мяча, должен вывести его в зону дальних бросков и предоставить ближайшему игроку команды-соперницы для «чека» («проверки»). При этом все игроки защищающейся команды должны находиться вне пределов зоны дальних бросков (внутри линии дальних бросков). Получив мяч обратно в зоне дальних бросков и установив над ним контроль (в этот момент — по установлении контроля — включаются игровые часы; в этот момент игроки обороняющейся команды получают право выходить в зону дальних бросков), игрок нападения может совершать любые игровые действия, включая атаку корзины. В случае немедленного выбивания защитником мяча при «чеке» до установления нападающим контроля над мячом: время не запускается, «чек» выполняется заново.</a:t>
            </a:r>
          </a:p>
        </p:txBody>
      </p:sp>
      <p:pic>
        <p:nvPicPr>
          <p:cNvPr id="12290" name="Picture 2" descr="G:\Док. кафедры ФК\Баскетбол чм города\Баскет-33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6593" y="3850494"/>
            <a:ext cx="4248472" cy="2832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7120494"/>
      </p:ext>
    </p:extLst>
  </p:cSld>
  <p:clrMapOvr>
    <a:masterClrMapping/>
  </p:clrMapOvr>
  <p:transition>
    <p:wipe dir="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3245" y="980728"/>
            <a:ext cx="8856983" cy="5632311"/>
          </a:xfrm>
          <a:prstGeom prst="rect">
            <a:avLst/>
          </a:prstGeom>
          <a:solidFill>
            <a:schemeClr val="bg1">
              <a:lumMod val="85000"/>
            </a:schemeClr>
          </a:solidFill>
        </p:spPr>
        <p:txBody>
          <a:bodyPr wrap="square">
            <a:spAutoFit/>
          </a:bodyPr>
          <a:lstStyle/>
          <a:p>
            <a:r>
              <a:rPr lang="ru-RU" sz="2000" b="1" dirty="0"/>
              <a:t>Ситуации спорного броска</a:t>
            </a:r>
          </a:p>
          <a:p>
            <a:r>
              <a:rPr lang="ru-RU" sz="2000" dirty="0"/>
              <a:t>Правило поочередного владения («по стрелке») не действует. При возникновении ситуации спорного броска право на владение в зоне дальних бросков получает защищающаяся команда.</a:t>
            </a:r>
          </a:p>
          <a:p>
            <a:endParaRPr lang="ru-RU" sz="2000" dirty="0"/>
          </a:p>
          <a:p>
            <a:r>
              <a:rPr lang="ru-RU" sz="2000" b="1" dirty="0"/>
              <a:t>Замены</a:t>
            </a:r>
          </a:p>
          <a:p>
            <a:r>
              <a:rPr lang="ru-RU" sz="2000" dirty="0"/>
              <a:t>Замены разрешены обеим командам в любой момент, когда мяч мертвый. Просьбу о замене капитан команды высказывает судье.</a:t>
            </a:r>
          </a:p>
          <a:p>
            <a:endParaRPr lang="ru-RU" sz="2000" dirty="0"/>
          </a:p>
          <a:p>
            <a:r>
              <a:rPr lang="ru-RU" sz="2000" b="1" dirty="0"/>
              <a:t>Тайм-ауты</a:t>
            </a:r>
          </a:p>
          <a:p>
            <a:r>
              <a:rPr lang="ru-RU" sz="2000" dirty="0"/>
              <a:t>Каждая команда имеет право на один 30-секундный тайм-аут в течение основного времени игры и один 30-секундный тайм-аут в течение дополнительного периода. Возможность для тайм-аута появляется тогда же, когда возможность для замены. Тайм-аут у судьи запрашивает любой игрок команды. Также, по договорённости с телевидением организаторов турнира, допускаются до 2 технических тайм-аута длительностью 30 секунд каждый при первой же ситуации мёртвого мяча после того, как игровые часы покажут 3:59 и 6:59.</a:t>
            </a:r>
          </a:p>
        </p:txBody>
      </p:sp>
    </p:spTree>
    <p:extLst>
      <p:ext uri="{BB962C8B-B14F-4D97-AF65-F5344CB8AC3E}">
        <p14:creationId xmlns:p14="http://schemas.microsoft.com/office/powerpoint/2010/main" val="1884137683"/>
      </p:ext>
    </p:extLst>
  </p:cSld>
  <p:clrMapOvr>
    <a:masterClrMapping/>
  </p:clrMapOvr>
  <p:transition>
    <p:wipe dir="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a:t>Нарушения и фолы</a:t>
            </a:r>
          </a:p>
        </p:txBody>
      </p:sp>
      <p:sp>
        <p:nvSpPr>
          <p:cNvPr id="6" name="Объект 5"/>
          <p:cNvSpPr>
            <a:spLocks noGrp="1"/>
          </p:cNvSpPr>
          <p:nvPr>
            <p:ph sz="quarter" idx="1"/>
          </p:nvPr>
        </p:nvSpPr>
        <p:spPr>
          <a:xfrm>
            <a:off x="301752" y="1527048"/>
            <a:ext cx="8662736" cy="4572000"/>
          </a:xfrm>
        </p:spPr>
        <p:txBody>
          <a:bodyPr>
            <a:noAutofit/>
          </a:bodyPr>
          <a:lstStyle/>
          <a:p>
            <a:r>
              <a:rPr lang="ru-RU" sz="2000" b="1" dirty="0"/>
              <a:t>Правило 12 секунд</a:t>
            </a:r>
          </a:p>
          <a:p>
            <a:pPr marL="0" indent="0">
              <a:buNone/>
            </a:pPr>
            <a:r>
              <a:rPr lang="ru-RU" sz="2000" dirty="0"/>
              <a:t>Время на атаку ограничено 12 секундами; все прочие детали этого правила полностью соответствуют статье «24 секунды» официальных правил баскетбола. (На турнирах, к которым затруднительно привлечь достаточное число операторов 12 секунд, возможно использование правила: время на атаку не ограничено, если предпринимаются активные атакующие действия командой, имеющей право на атаку.)</a:t>
            </a:r>
          </a:p>
          <a:p>
            <a:r>
              <a:rPr lang="ru-RU" sz="2000" b="1" dirty="0"/>
              <a:t>Правило 5 секунд</a:t>
            </a:r>
          </a:p>
          <a:p>
            <a:pPr marL="0" indent="0">
              <a:buNone/>
            </a:pPr>
            <a:r>
              <a:rPr lang="ru-RU" sz="2000" dirty="0"/>
              <a:t>Атакующий игрок не может вести мяч в пределах большого полукруга, находясь боком или спиной к кольцу, более 5 секунд. При нарушении этого правила право владения передаётся защищающейся команде.</a:t>
            </a:r>
          </a:p>
          <a:p>
            <a:pPr marL="0" indent="0">
              <a:buNone/>
            </a:pPr>
            <a:r>
              <a:rPr lang="ru-RU" sz="2000" dirty="0"/>
              <a:t>Также, если нет таймера обратного отсчёта времени атаки, судья имеет право начать обратный отсчёт 5 секунд до конца атаки.</a:t>
            </a:r>
          </a:p>
        </p:txBody>
      </p:sp>
    </p:spTree>
    <p:extLst>
      <p:ext uri="{BB962C8B-B14F-4D97-AF65-F5344CB8AC3E}">
        <p14:creationId xmlns:p14="http://schemas.microsoft.com/office/powerpoint/2010/main" val="2933279311"/>
      </p:ext>
    </p:extLst>
  </p:cSld>
  <p:clrMapOvr>
    <a:masterClrMapping/>
  </p:clrMapOvr>
  <p:transition>
    <p:wipe dir="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608112"/>
          </a:xfrm>
        </p:spPr>
        <p:txBody>
          <a:bodyPr/>
          <a:lstStyle/>
          <a:p>
            <a:r>
              <a:rPr lang="ru-RU" dirty="0"/>
              <a:t>Штрафные броски</a:t>
            </a:r>
          </a:p>
        </p:txBody>
      </p:sp>
      <p:sp>
        <p:nvSpPr>
          <p:cNvPr id="3" name="Объект 2"/>
          <p:cNvSpPr>
            <a:spLocks noGrp="1"/>
          </p:cNvSpPr>
          <p:nvPr>
            <p:ph sz="quarter" idx="1"/>
          </p:nvPr>
        </p:nvSpPr>
        <p:spPr>
          <a:xfrm>
            <a:off x="0" y="1196752"/>
            <a:ext cx="9144000" cy="4902296"/>
          </a:xfrm>
        </p:spPr>
        <p:txBody>
          <a:bodyPr>
            <a:noAutofit/>
          </a:bodyPr>
          <a:lstStyle/>
          <a:p>
            <a:r>
              <a:rPr lang="ru-RU" sz="2000" b="1" dirty="0"/>
              <a:t>Наказание за фол зависит от статуса фола:</a:t>
            </a:r>
          </a:p>
          <a:p>
            <a:pPr marL="0" indent="0">
              <a:buNone/>
            </a:pPr>
            <a:r>
              <a:rPr lang="ru-RU" sz="2000" dirty="0"/>
              <a:t>— за фол на игроке в процессе дальнего броска (бросок неточен) — 2 штрафных броска;</a:t>
            </a:r>
          </a:p>
          <a:p>
            <a:pPr marL="0" indent="0">
              <a:buNone/>
            </a:pPr>
            <a:r>
              <a:rPr lang="ru-RU" sz="2000" dirty="0"/>
              <a:t>— за фол на игроке в процессе 1-очкового броска (бросок неточен) — 1 штрафной бросок;</a:t>
            </a:r>
          </a:p>
          <a:p>
            <a:pPr marL="0" indent="0">
              <a:buNone/>
            </a:pPr>
            <a:r>
              <a:rPr lang="ru-RU" sz="2000" dirty="0"/>
              <a:t>— за фол на игроке в процессе любого броска с игры (бросок точен) — </a:t>
            </a:r>
            <a:r>
              <a:rPr lang="ru-RU" sz="2000" dirty="0" err="1"/>
              <a:t>засчитывание</a:t>
            </a:r>
            <a:r>
              <a:rPr lang="ru-RU" sz="2000" dirty="0"/>
              <a:t> попадания + 1 штрафной бросок;</a:t>
            </a:r>
          </a:p>
          <a:p>
            <a:pPr marL="0" indent="0">
              <a:buNone/>
            </a:pPr>
            <a:r>
              <a:rPr lang="ru-RU" sz="2000" dirty="0"/>
              <a:t>— за технический фол — 1 штрафной бросок и дальнейшее владение в зоне дальних бросков через процедуру "чека";</a:t>
            </a:r>
          </a:p>
          <a:p>
            <a:pPr marL="0" indent="0">
              <a:buNone/>
            </a:pPr>
            <a:r>
              <a:rPr lang="ru-RU" sz="2000" dirty="0"/>
              <a:t>— если упомянутый в пунктах выше фол произошел вследствие персонального контакта, штрафные броски выполняет игрок, на котором совершен фол; в противном случае штрафные броски выполняет любой игрок команды-соперницы;</a:t>
            </a:r>
          </a:p>
          <a:p>
            <a:pPr marL="0" indent="0">
              <a:buNone/>
            </a:pPr>
            <a:r>
              <a:rPr lang="ru-RU" sz="2000" dirty="0"/>
              <a:t>— если фол неспортивный или дисквалифицирующий, пробиваются 2 штрафных броска, а после выполнения последнего штрафного броска команда, которая выполняла штрафные броски, получает право на владение мячом в зоне дальних бросков через процедуру «чека»;</a:t>
            </a:r>
          </a:p>
        </p:txBody>
      </p:sp>
    </p:spTree>
    <p:extLst>
      <p:ext uri="{BB962C8B-B14F-4D97-AF65-F5344CB8AC3E}">
        <p14:creationId xmlns:p14="http://schemas.microsoft.com/office/powerpoint/2010/main" val="1799140647"/>
      </p:ext>
    </p:extLst>
  </p:cSld>
  <p:clrMapOvr>
    <a:masterClrMapping/>
  </p:clrMapOvr>
  <p:transition>
    <p:wipe dir="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Штрафные броски</a:t>
            </a:r>
          </a:p>
        </p:txBody>
      </p:sp>
      <p:sp>
        <p:nvSpPr>
          <p:cNvPr id="3" name="Объект 2"/>
          <p:cNvSpPr>
            <a:spLocks noGrp="1"/>
          </p:cNvSpPr>
          <p:nvPr>
            <p:ph sz="quarter" idx="1"/>
          </p:nvPr>
        </p:nvSpPr>
        <p:spPr/>
        <p:txBody>
          <a:bodyPr>
            <a:normAutofit fontScale="77500" lnSpcReduction="20000"/>
          </a:bodyPr>
          <a:lstStyle/>
          <a:p>
            <a:pPr marL="0" indent="0">
              <a:buNone/>
            </a:pPr>
            <a:r>
              <a:rPr lang="ru-RU" dirty="0"/>
              <a:t>— </a:t>
            </a:r>
            <a:r>
              <a:rPr lang="ru-RU" i="1" dirty="0"/>
              <a:t>если фол не неспортивный, не технический и не дисквалифицирующий, после исполнения последнего штрафного броска игроки борются за подбор</a:t>
            </a:r>
            <a:r>
              <a:rPr lang="ru-RU" dirty="0"/>
              <a:t>. При этом в случае, если игрок нарушившей команды заступит в прямоугольник до броска и бросок будет неточен, штрафной бросок исполняется заново. Если игрок пробивающей команды заступит в прямоугольник до броска и бросок будет точен, штрафной бросок не засчитывается и исполняется заново;</a:t>
            </a:r>
          </a:p>
          <a:p>
            <a:endParaRPr lang="ru-RU" dirty="0"/>
          </a:p>
          <a:p>
            <a:pPr marL="0" indent="0">
              <a:buNone/>
            </a:pPr>
            <a:r>
              <a:rPr lang="ru-RU" dirty="0"/>
              <a:t>— в случае, когда не назначен ни один из вышеуказанных фолов, командные фолы с 1-го по 6-й (набранные игроками одной команды, исключая неспортивные и дисквалифицирующие) не пробиваются, а разыграются пострадавшей командой через "чек"; </a:t>
            </a:r>
            <a:r>
              <a:rPr lang="ru-RU" i="1" dirty="0"/>
              <a:t>с 7-го по 9-й командные фолы наказываются 2 штрафными бросками</a:t>
            </a:r>
            <a:r>
              <a:rPr lang="ru-RU" dirty="0"/>
              <a:t>, после последнего из которых мяч входит в игру; начиная с 10-го командного наказание приравнивается к таковому для неспортивного фола.</a:t>
            </a:r>
          </a:p>
          <a:p>
            <a:endParaRPr lang="ru-RU" dirty="0"/>
          </a:p>
        </p:txBody>
      </p:sp>
    </p:spTree>
    <p:extLst>
      <p:ext uri="{BB962C8B-B14F-4D97-AF65-F5344CB8AC3E}">
        <p14:creationId xmlns:p14="http://schemas.microsoft.com/office/powerpoint/2010/main" val="2054841718"/>
      </p:ext>
    </p:extLst>
  </p:cSld>
  <p:clrMapOvr>
    <a:masterClrMapping/>
  </p:clrMapOvr>
  <p:transition>
    <p:wipe dir="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Игрок, выполняющий штрафной бросок</a:t>
            </a:r>
          </a:p>
        </p:txBody>
      </p:sp>
      <p:sp>
        <p:nvSpPr>
          <p:cNvPr id="3" name="Объект 2"/>
          <p:cNvSpPr>
            <a:spLocks noGrp="1"/>
          </p:cNvSpPr>
          <p:nvPr>
            <p:ph sz="quarter" idx="1"/>
          </p:nvPr>
        </p:nvSpPr>
        <p:spPr>
          <a:xfrm>
            <a:off x="179512" y="1484784"/>
            <a:ext cx="4486272" cy="4572000"/>
          </a:xfrm>
        </p:spPr>
        <p:txBody>
          <a:bodyPr>
            <a:normAutofit fontScale="77500" lnSpcReduction="20000"/>
          </a:bodyPr>
          <a:lstStyle/>
          <a:p>
            <a:r>
              <a:rPr lang="ru-RU" dirty="0"/>
              <a:t>Игрок, выполняющий штрафной бросок, должен расположить обе ноги в непосредственной близости от линии штрафного броска и так, чтобы эта линия находилась между ним и корзиной. После того как зафиксирован фол, ему отводится 5 секунд на выполнение первого штрафного броска (за эти 5 секунд остальные игроки должны занять правильные позиции для подбора) и 5 секунд на выполнение второго штрафного броска, если назначено 2 броска.</a:t>
            </a:r>
          </a:p>
        </p:txBody>
      </p:sp>
      <p:pic>
        <p:nvPicPr>
          <p:cNvPr id="13314" name="Picture 2" descr="G:\Док. кафедры ФК\Баскетбол чм города\Баскет-26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5793" y="1844824"/>
            <a:ext cx="4428492"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6432326"/>
      </p:ext>
    </p:extLst>
  </p:cSld>
  <p:clrMapOvr>
    <a:masterClrMapping/>
  </p:clrMapOvr>
  <p:transition>
    <p:wipe dir="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19" y="188640"/>
            <a:ext cx="9144000" cy="6463308"/>
          </a:xfrm>
          <a:prstGeom prst="rect">
            <a:avLst/>
          </a:prstGeom>
          <a:solidFill>
            <a:schemeClr val="bg1">
              <a:lumMod val="85000"/>
            </a:schemeClr>
          </a:solidFill>
        </p:spPr>
        <p:txBody>
          <a:bodyPr wrap="square">
            <a:spAutoFit/>
          </a:bodyPr>
          <a:lstStyle/>
          <a:p>
            <a:r>
              <a:rPr lang="ru-RU" dirty="0"/>
              <a:t> </a:t>
            </a:r>
            <a:r>
              <a:rPr lang="ru-RU" b="1" dirty="0"/>
              <a:t>Лимит персональных фолов отсутствует</a:t>
            </a:r>
          </a:p>
          <a:p>
            <a:r>
              <a:rPr lang="ru-RU" dirty="0"/>
              <a:t>Количество персональных фолов (не неспортивных, не технических и не дисквалифицирующих), которыми может быть наказан игрок, не потеряв права играть, не ограничено.</a:t>
            </a:r>
          </a:p>
          <a:p>
            <a:r>
              <a:rPr lang="ru-RU" b="1" dirty="0"/>
              <a:t>Неспортивный фол</a:t>
            </a:r>
          </a:p>
          <a:p>
            <a:r>
              <a:rPr lang="ru-RU" dirty="0"/>
              <a:t>Фол классифицируется как неспортивный, если выполняется хотя бы одно из следующих условий:</a:t>
            </a:r>
          </a:p>
          <a:p>
            <a:r>
              <a:rPr lang="ru-RU" dirty="0"/>
              <a:t>— преднамеренный фол совершен на игроке, который в момент фола не контролировал мяч, но его команда контролировала мяч;</a:t>
            </a:r>
          </a:p>
          <a:p>
            <a:r>
              <a:rPr lang="ru-RU" dirty="0"/>
              <a:t>— преднамеренный фол совершен на игроке, контролировавшем мяч, без видимой попытки </a:t>
            </a:r>
            <a:r>
              <a:rPr lang="ru-RU" dirty="0" err="1"/>
              <a:t>фолящего</a:t>
            </a:r>
            <a:r>
              <a:rPr lang="ru-RU" dirty="0"/>
              <a:t> сыграть в мяч;</a:t>
            </a:r>
          </a:p>
          <a:p>
            <a:r>
              <a:rPr lang="ru-RU" dirty="0"/>
              <a:t>— запасной игрок вступил в игру с нарушением правил замены;</a:t>
            </a:r>
          </a:p>
          <a:p>
            <a:r>
              <a:rPr lang="ru-RU" dirty="0"/>
              <a:t>— любой игрок команды проявил неспортивное поведение по отношению к сопернику или судьям.</a:t>
            </a:r>
          </a:p>
          <a:p>
            <a:r>
              <a:rPr lang="ru-RU" b="1" dirty="0"/>
              <a:t> Дисквалификация игрока</a:t>
            </a:r>
          </a:p>
          <a:p>
            <a:r>
              <a:rPr lang="ru-RU" dirty="0"/>
              <a:t>Игрок, совершивший в одной игре 2 неспортивных фола или 1 дисквалифицирующий фол, дисквалифицируется до конца игры. В случае драки каждый игрок, принявший участие в драке, дисквалифицируется до конца игры плюс на срок, определенный совместным решением судей, обслуживающих игру, и главного судьи турнира.</a:t>
            </a:r>
          </a:p>
          <a:p>
            <a:r>
              <a:rPr lang="ru-RU" b="1" dirty="0"/>
              <a:t>Дисквалификация команды</a:t>
            </a:r>
          </a:p>
          <a:p>
            <a:r>
              <a:rPr lang="ru-RU" dirty="0"/>
              <a:t>Команда, два игрока которой были дисквалифицированы в течение турнира, дисквалифицируется до конца турнира.</a:t>
            </a:r>
          </a:p>
        </p:txBody>
      </p:sp>
    </p:spTree>
    <p:extLst>
      <p:ext uri="{BB962C8B-B14F-4D97-AF65-F5344CB8AC3E}">
        <p14:creationId xmlns:p14="http://schemas.microsoft.com/office/powerpoint/2010/main" val="100028794"/>
      </p:ext>
    </p:extLst>
  </p:cSld>
  <p:clrMapOvr>
    <a:masterClrMapping/>
  </p:clrMapOvr>
  <p:transition>
    <p:wipe dir="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Дополнение</a:t>
            </a:r>
          </a:p>
        </p:txBody>
      </p:sp>
      <p:sp>
        <p:nvSpPr>
          <p:cNvPr id="3" name="Объект 2"/>
          <p:cNvSpPr>
            <a:spLocks noGrp="1"/>
          </p:cNvSpPr>
          <p:nvPr>
            <p:ph sz="quarter" idx="1"/>
          </p:nvPr>
        </p:nvSpPr>
        <p:spPr/>
        <p:txBody>
          <a:bodyPr/>
          <a:lstStyle/>
          <a:p>
            <a:r>
              <a:rPr lang="ru-RU" dirty="0"/>
              <a:t>При появлении видимой травмы у игрока судья обязан моментально прервать игру. Как можно скорее должна последовать замена (при наличии запасного игрока). Однако если по обнаружении травмы одна из команд берет 30-секундный тайм-аут и за время тайм-аута кровотечение остановлено, игрок может продолжить игру.</a:t>
            </a:r>
          </a:p>
          <a:p>
            <a:endParaRPr lang="ru-RU" dirty="0"/>
          </a:p>
          <a:p>
            <a:r>
              <a:rPr lang="ru-RU" dirty="0"/>
              <a:t>Игрок какой-либо из команд вправе отдать пас не только с рук, но и пяткой.</a:t>
            </a:r>
          </a:p>
        </p:txBody>
      </p:sp>
    </p:spTree>
    <p:extLst>
      <p:ext uri="{BB962C8B-B14F-4D97-AF65-F5344CB8AC3E}">
        <p14:creationId xmlns:p14="http://schemas.microsoft.com/office/powerpoint/2010/main" val="1316168525"/>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Остановки</a:t>
            </a:r>
          </a:p>
        </p:txBody>
      </p:sp>
      <p:pic>
        <p:nvPicPr>
          <p:cNvPr id="32770"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0" y="1340768"/>
            <a:ext cx="4696552" cy="2260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323528" y="3626285"/>
            <a:ext cx="3829895" cy="461665"/>
          </a:xfrm>
          <a:prstGeom prst="rect">
            <a:avLst/>
          </a:prstGeom>
        </p:spPr>
        <p:txBody>
          <a:bodyPr wrap="none">
            <a:spAutoFit/>
          </a:bodyPr>
          <a:lstStyle/>
          <a:p>
            <a:r>
              <a:rPr lang="ru-RU" sz="2400" dirty="0"/>
              <a:t>Остановка двумя шагами</a:t>
            </a:r>
          </a:p>
        </p:txBody>
      </p:sp>
      <p:pic>
        <p:nvPicPr>
          <p:cNvPr id="327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389377"/>
            <a:ext cx="3920539" cy="2935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5436096" y="5350001"/>
            <a:ext cx="3159839" cy="461665"/>
          </a:xfrm>
          <a:prstGeom prst="rect">
            <a:avLst/>
          </a:prstGeom>
        </p:spPr>
        <p:txBody>
          <a:bodyPr wrap="none">
            <a:spAutoFit/>
          </a:bodyPr>
          <a:lstStyle/>
          <a:p>
            <a:r>
              <a:rPr lang="ru-RU" sz="2400" dirty="0"/>
              <a:t>Остановка прыжком</a:t>
            </a:r>
          </a:p>
        </p:txBody>
      </p:sp>
    </p:spTree>
    <p:extLst>
      <p:ext uri="{BB962C8B-B14F-4D97-AF65-F5344CB8AC3E}">
        <p14:creationId xmlns:p14="http://schemas.microsoft.com/office/powerpoint/2010/main" val="1202073785"/>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60648"/>
            <a:ext cx="2000250" cy="2573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4211960" y="294041"/>
            <a:ext cx="4572000" cy="3970318"/>
          </a:xfrm>
          <a:prstGeom prst="rect">
            <a:avLst/>
          </a:prstGeom>
        </p:spPr>
        <p:txBody>
          <a:bodyPr>
            <a:spAutoFit/>
          </a:bodyPr>
          <a:lstStyle/>
          <a:p>
            <a:r>
              <a:rPr lang="ru-RU" sz="2800" b="1" i="1" dirty="0">
                <a:solidFill>
                  <a:srgbClr val="363636"/>
                </a:solidFill>
                <a:latin typeface="open sans"/>
              </a:rPr>
              <a:t>Ловля и передача </a:t>
            </a:r>
            <a:r>
              <a:rPr lang="ru-RU" sz="2800" dirty="0">
                <a:solidFill>
                  <a:srgbClr val="363636"/>
                </a:solidFill>
                <a:latin typeface="open sans"/>
              </a:rPr>
              <a:t>мяча в баскетболе — два основных приёма в игре. </a:t>
            </a:r>
            <a:r>
              <a:rPr lang="ru-RU" sz="2800" b="1" i="1" u="sng" dirty="0">
                <a:solidFill>
                  <a:srgbClr val="363636"/>
                </a:solidFill>
                <a:latin typeface="open sans"/>
              </a:rPr>
              <a:t>В первом случае</a:t>
            </a:r>
            <a:r>
              <a:rPr lang="ru-RU" sz="2800" dirty="0">
                <a:solidFill>
                  <a:srgbClr val="363636"/>
                </a:solidFill>
                <a:latin typeface="open sans"/>
              </a:rPr>
              <a:t>, спортсмен, заполучив снаряд, может начать владеть им и осуществлять различные манёвры.</a:t>
            </a:r>
            <a:endParaRPr lang="ru-RU" sz="2800" b="0" i="0" dirty="0">
              <a:solidFill>
                <a:srgbClr val="363636"/>
              </a:solidFill>
              <a:effectLst/>
              <a:latin typeface="open sans"/>
            </a:endParaRPr>
          </a:p>
        </p:txBody>
      </p:sp>
      <p:sp>
        <p:nvSpPr>
          <p:cNvPr id="4" name="Прямоугольник 3"/>
          <p:cNvSpPr/>
          <p:nvPr/>
        </p:nvSpPr>
        <p:spPr>
          <a:xfrm>
            <a:off x="971600" y="4149080"/>
            <a:ext cx="7812360" cy="1815882"/>
          </a:xfrm>
          <a:prstGeom prst="rect">
            <a:avLst/>
          </a:prstGeom>
        </p:spPr>
        <p:txBody>
          <a:bodyPr wrap="square">
            <a:spAutoFit/>
          </a:bodyPr>
          <a:lstStyle/>
          <a:p>
            <a:r>
              <a:rPr lang="ru-RU" sz="2800" b="1" i="1" u="sng" dirty="0">
                <a:solidFill>
                  <a:srgbClr val="363636"/>
                </a:solidFill>
                <a:latin typeface="open sans"/>
              </a:rPr>
              <a:t>А во втором</a:t>
            </a:r>
            <a:r>
              <a:rPr lang="ru-RU" sz="2800" dirty="0">
                <a:solidFill>
                  <a:srgbClr val="363636"/>
                </a:solidFill>
                <a:latin typeface="open sans"/>
              </a:rPr>
              <a:t> — передать спортивный снаряд товарищу по команде различными способами. Без хорошего паса не получится организовать быстрое нападение.</a:t>
            </a:r>
            <a:endParaRPr lang="ru-RU" sz="2800" b="0" i="0" dirty="0">
              <a:solidFill>
                <a:srgbClr val="363636"/>
              </a:solidFill>
              <a:effectLst/>
              <a:latin typeface="open sans"/>
            </a:endParaRPr>
          </a:p>
        </p:txBody>
      </p:sp>
    </p:spTree>
    <p:extLst>
      <p:ext uri="{BB962C8B-B14F-4D97-AF65-F5344CB8AC3E}">
        <p14:creationId xmlns:p14="http://schemas.microsoft.com/office/powerpoint/2010/main" val="3527609715"/>
      </p:ext>
    </p:extLst>
  </p:cSld>
  <p:clrMapOvr>
    <a:masterClrMapping/>
  </p:clrMapOvr>
  <p:transition>
    <p:wipe dir="r"/>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1359</TotalTime>
  <Words>6321</Words>
  <Application>Microsoft Office PowerPoint</Application>
  <PresentationFormat>Экран (4:3)</PresentationFormat>
  <Paragraphs>393</Paragraphs>
  <Slides>77</Slides>
  <Notes>2</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77</vt:i4>
      </vt:variant>
    </vt:vector>
  </HeadingPairs>
  <TitlesOfParts>
    <vt:vector size="86" baseType="lpstr">
      <vt:lpstr>Calibri</vt:lpstr>
      <vt:lpstr>Georgia</vt:lpstr>
      <vt:lpstr>open sans</vt:lpstr>
      <vt:lpstr>Times New Roman</vt:lpstr>
      <vt:lpstr>TimesNewRoman</vt:lpstr>
      <vt:lpstr>TimesNewRoman,Bold</vt:lpstr>
      <vt:lpstr>Wingdings</vt:lpstr>
      <vt:lpstr>Wingdings 2</vt:lpstr>
      <vt:lpstr>Официальная</vt:lpstr>
      <vt:lpstr>«БАСКЕТБОЛ»</vt:lpstr>
      <vt:lpstr>Презентация PowerPoint</vt:lpstr>
      <vt:lpstr>Презентация PowerPoint</vt:lpstr>
      <vt:lpstr>Презентация PowerPoint</vt:lpstr>
      <vt:lpstr>Виды баскетбольных мячей</vt:lpstr>
      <vt:lpstr>Классификация техники игры в баскетбол</vt:lpstr>
      <vt:lpstr>Стойка баскетболиста в нападении</vt:lpstr>
      <vt:lpstr>Остановки</vt:lpstr>
      <vt:lpstr>Презентация PowerPoint</vt:lpstr>
      <vt:lpstr>Презентация PowerPoint</vt:lpstr>
      <vt:lpstr>Презентация PowerPoint</vt:lpstr>
      <vt:lpstr>Способ ловли снаряда выбирают исходя из его скорости, высоты полёта и собственного положения</vt:lpstr>
      <vt:lpstr>Основные фазы ловли: </vt:lpstr>
      <vt:lpstr>Презентация PowerPoint</vt:lpstr>
      <vt:lpstr>Ловля двумя руками </vt:lpstr>
      <vt:lpstr>Презентация PowerPoint</vt:lpstr>
      <vt:lpstr>Передача мяча</vt:lpstr>
      <vt:lpstr>Передача мяча</vt:lpstr>
      <vt:lpstr>Передача мяча</vt:lpstr>
      <vt:lpstr>Ошибки </vt:lpstr>
      <vt:lpstr>Передача мяча</vt:lpstr>
      <vt:lpstr>Презентация PowerPoint</vt:lpstr>
      <vt:lpstr>Пас с отскоком </vt:lpstr>
      <vt:lpstr>Пас из-за головы</vt:lpstr>
      <vt:lpstr>Пас сбоку</vt:lpstr>
      <vt:lpstr>Бейсбольный пас</vt:lpstr>
      <vt:lpstr>Пас при дриблинге</vt:lpstr>
      <vt:lpstr>Пас за спиной </vt:lpstr>
      <vt:lpstr>6 простых советов по ловле и передаче мяча:</vt:lpstr>
      <vt:lpstr>6 простых советов по ловле и передаче мяча</vt:lpstr>
      <vt:lpstr>6 простых советов по ловле и передаче мяча:</vt:lpstr>
      <vt:lpstr>6 простых советов по ловле и передаче мяча:</vt:lpstr>
      <vt:lpstr>Упражнения для совершенствования техники передачи (паса) в баскетболе</vt:lpstr>
      <vt:lpstr>Упражнения по ловле мяча, посланного партнёром, в группах</vt:lpstr>
      <vt:lpstr>Упражнения на освоение техники ловли и передачи мяча</vt:lpstr>
      <vt:lpstr>Подвижные игры, способствующие освоению техники ловли и передачи</vt:lpstr>
      <vt:lpstr>Основные ошибки и организационно-методические указания при ловле мяча двумя руками </vt:lpstr>
      <vt:lpstr>Основные ошибки и организационно-методические указания при выполнении передач мяча на месте</vt:lpstr>
      <vt:lpstr>Ведение мяча (дриблинг)</vt:lpstr>
      <vt:lpstr>Презентация PowerPoint</vt:lpstr>
      <vt:lpstr>Обучение технике ведения мяча в баскетболе</vt:lpstr>
      <vt:lpstr> Последовательность в обучении ведения мяча: </vt:lpstr>
      <vt:lpstr>Имитационные упражнения</vt:lpstr>
      <vt:lpstr>Упражнения для обучения ведению мяча на месте</vt:lpstr>
      <vt:lpstr>Презентация PowerPoint</vt:lpstr>
      <vt:lpstr>Упражнения для обучения ведению мяча в движении (по прямой)</vt:lpstr>
      <vt:lpstr>Упражнения для обучения ведению мяча в движении (по прямой)</vt:lpstr>
      <vt:lpstr>Упражнения для обучения ведению мяча в движении (по кругу)</vt:lpstr>
      <vt:lpstr>Упражнения для обучения ведению мяча в движении (с изменением направления, высоты отскока и скорости)</vt:lpstr>
      <vt:lpstr>Упражнения для обучения ведению мяча в движении (с сопротивлением)</vt:lpstr>
      <vt:lpstr>Ведение мяча в сочетании с различными техническими приемами.</vt:lpstr>
      <vt:lpstr>Упражнения для отработки ведения</vt:lpstr>
      <vt:lpstr>Методика Пола Джорджема</vt:lpstr>
      <vt:lpstr>Правила ведения мяча в баскетболе</vt:lpstr>
      <vt:lpstr>Презентация PowerPoint</vt:lpstr>
      <vt:lpstr>Бросок в баскетболе (виды бросков)</vt:lpstr>
      <vt:lpstr>Броски в корзину</vt:lpstr>
      <vt:lpstr>Бросок в баскетболе </vt:lpstr>
      <vt:lpstr>Бросок в баскетболе</vt:lpstr>
      <vt:lpstr>Бросок в баскетболе</vt:lpstr>
      <vt:lpstr>Бросок в баскетболе </vt:lpstr>
      <vt:lpstr>Бросок в баскетболе</vt:lpstr>
      <vt:lpstr>Бросок в баскетболе </vt:lpstr>
      <vt:lpstr>Стрибол - это разновидность баскетбола,  или уличный баскетбол</vt:lpstr>
      <vt:lpstr>Судьи</vt:lpstr>
      <vt:lpstr>Команды</vt:lpstr>
      <vt:lpstr>Игровые положения</vt:lpstr>
      <vt:lpstr>Презентация PowerPoint</vt:lpstr>
      <vt:lpstr>Презентация PowerPoint</vt:lpstr>
      <vt:lpstr>Презентация PowerPoint</vt:lpstr>
      <vt:lpstr>Презентация PowerPoint</vt:lpstr>
      <vt:lpstr>Нарушения и фолы</vt:lpstr>
      <vt:lpstr>Штрафные броски</vt:lpstr>
      <vt:lpstr>Штрафные броски</vt:lpstr>
      <vt:lpstr>Игрок, выполняющий штрафной бросок</vt:lpstr>
      <vt:lpstr>Презентация PowerPoint</vt:lpstr>
      <vt:lpstr>Дополнение</vt:lpstr>
    </vt:vector>
  </TitlesOfParts>
  <Company>Reanimator Extreme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ТЕСТ «БАСКЕТБОЛ»</dc:title>
  <dc:creator>User2011</dc:creator>
  <cp:lastModifiedBy>Гусев Артем Витальевич</cp:lastModifiedBy>
  <cp:revision>72</cp:revision>
  <dcterms:created xsi:type="dcterms:W3CDTF">2011-04-12T16:51:01Z</dcterms:created>
  <dcterms:modified xsi:type="dcterms:W3CDTF">2022-03-29T08:51:06Z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1845422</vt:lpwstr>
  </property>
  <property fmtid="{D5CDD505-2E9C-101B-9397-08002B2CF9AE}" name="NXPowerLiteSettings" pid="3">
    <vt:lpwstr>F7000400038000</vt:lpwstr>
  </property>
  <property fmtid="{D5CDD505-2E9C-101B-9397-08002B2CF9AE}" name="NXPowerLiteVersion" pid="4">
    <vt:lpwstr>S9.1.4</vt:lpwstr>
  </property>
</Properties>
</file>