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2" r:id="rId3"/>
    <p:sldId id="258" r:id="rId4"/>
    <p:sldId id="260" r:id="rId5"/>
    <p:sldId id="273" r:id="rId6"/>
    <p:sldId id="261" r:id="rId7"/>
    <p:sldId id="265" r:id="rId8"/>
    <p:sldId id="270" r:id="rId9"/>
    <p:sldId id="275" r:id="rId10"/>
    <p:sldId id="285" r:id="rId11"/>
    <p:sldId id="277" r:id="rId12"/>
    <p:sldId id="278" r:id="rId13"/>
    <p:sldId id="279" r:id="rId14"/>
    <p:sldId id="282" r:id="rId15"/>
    <p:sldId id="283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title>
      <c:tx>
        <c:rich>
          <a:bodyPr/>
          <a:lstStyle/>
          <a:p>
            <a:pPr>
              <a:defRPr/>
            </a:pPr>
            <a:r>
              <a:rPr lang="ru-RU" dirty="0"/>
              <a:t>Мониторинг качества обученности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Кач-во обученности 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1">
                  <c:v>2015-2016</c:v>
                </c:pt>
                <c:pt idx="2">
                  <c:v>2016-2017</c:v>
                </c:pt>
                <c:pt idx="3">
                  <c:v>2017-2018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1">
                  <c:v>0.78</c:v>
                </c:pt>
                <c:pt idx="2">
                  <c:v>0.76000000000000045</c:v>
                </c:pt>
                <c:pt idx="3">
                  <c:v>0.8</c:v>
                </c:pt>
              </c:numCache>
            </c:numRef>
          </c:val>
        </c:ser>
        <c:shape val="box"/>
        <c:axId val="66597632"/>
        <c:axId val="66599168"/>
        <c:axId val="0"/>
      </c:bar3DChart>
      <c:catAx>
        <c:axId val="66597632"/>
        <c:scaling>
          <c:orientation val="minMax"/>
        </c:scaling>
        <c:axPos val="b"/>
        <c:tickLblPos val="nextTo"/>
        <c:crossAx val="66599168"/>
        <c:crosses val="autoZero"/>
        <c:auto val="1"/>
        <c:lblAlgn val="ctr"/>
        <c:lblOffset val="100"/>
      </c:catAx>
      <c:valAx>
        <c:axId val="66599168"/>
        <c:scaling>
          <c:orientation val="minMax"/>
        </c:scaling>
        <c:axPos val="l"/>
        <c:majorGridlines/>
        <c:numFmt formatCode="General" sourceLinked="1"/>
        <c:tickLblPos val="nextTo"/>
        <c:crossAx val="665976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F7B0FDD-5956-436C-A71A-10510210F2C3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8EAB317-8E8B-4A5C-A65D-E7350AAF09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&#1041;&#1091;&#1082;&#1083;&#1077;&#1090;.docx" TargetMode="Externa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&#1089;&#1077;&#1090;&#1077;&#1074;&#1080;&#1095;&#1086;&#1082;.&#1088;&#1092;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ro.nnov.ru/?id=4875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gainternet.ru/liga/" TargetMode="External"/><Relationship Id="rId2" Type="http://schemas.openxmlformats.org/officeDocument/2006/relationships/hyperlink" Target="http://rkn.gov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hyperlink" Target="http://www.&#1077;&#1076;&#1080;&#1085;&#1099;&#1081;&#1091;&#1088;&#1086;&#1082;.&#1088;&#1092;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013176"/>
            <a:ext cx="8820472" cy="184482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навыков информационной безопасности субъектов образовательных отношений</a:t>
            </a:r>
            <a:br>
              <a:rPr lang="ru-RU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9552" y="620688"/>
            <a:ext cx="806489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2" action="ppaction://hlinksldjump"/>
              </a:rPr>
              <a:t>ИЗУЧЕНИЕ НОРМАТИВНО-ПРАВОВОЙ БАЗЫ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988840"/>
            <a:ext cx="806489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2" action="ppaction://hlinksldjump"/>
              </a:rPr>
              <a:t>ИЗУЧЕНИЕ ВОЗРАСТНОЙ И ПЕДАГОГИЧЕСКОЙ ПСИХОЛОГИИ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3284984"/>
            <a:ext cx="806489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2" action="ppaction://hlinksldjump"/>
              </a:rPr>
              <a:t>ИЗУЧЕНИЕ ТРУДОВ ПО ИНФОРМАЦИОННОЙ БЕЗОПАСНОСТИ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4509120"/>
            <a:ext cx="806489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2" action="ppaction://hlinksldjump"/>
              </a:rPr>
              <a:t>РАБОТА С ИНТЕРНЕТ-РЕСУРСАМИ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5661248"/>
            <a:ext cx="806489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3" action="ppaction://hlinksldjump"/>
              </a:rPr>
              <a:t>УЧАСТИЕ В НАУЧНО-ПРАКТИЧЕСКОЙ КОНФЕРЕНЦИИ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406" y="4293096"/>
            <a:ext cx="3316679" cy="229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ДЕЯТЕЛЬНОСТНЫЙ АСПЕКТ ЛИЧНОГО ВКЛАДА ПЕДАГОГА В РАЗВИТИЕ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УРОКИ БЕЗОПАСНОГО ИНТЕРНЕТА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3347417" cy="253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844824"/>
            <a:ext cx="3138275" cy="2413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060848"/>
            <a:ext cx="1800200" cy="198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876718"/>
            <a:ext cx="3384376" cy="2634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4156868"/>
            <a:ext cx="1844032" cy="270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ДЕЯТЕЛЬНОСТНЫЙ АСПЕКТ ЛИЧНОГО ВКЛАДА ПЕДАГОГА В РАЗВИТИЕ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КЛАССНЫЕ ЧАСЫ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1030" t="8673" r="22329" b="5102"/>
          <a:stretch>
            <a:fillRect/>
          </a:stretch>
        </p:blipFill>
        <p:spPr bwMode="auto">
          <a:xfrm>
            <a:off x="323528" y="2204864"/>
            <a:ext cx="410445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 l="21068" t="8928" r="34238" b="5357"/>
          <a:stretch>
            <a:fillRect/>
          </a:stretch>
        </p:blipFill>
        <p:spPr bwMode="auto">
          <a:xfrm>
            <a:off x="4644008" y="2204864"/>
            <a:ext cx="403244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ДЕЯТЕЛЬНОСТНЫЙ АСПЕКТ ЛИЧНОГО ВКЛАДА ПЕДАГОГА В РАЗВИТИЕ 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ИНТЕРНЕТ-ПРОЕКТЫ</a:t>
            </a:r>
          </a:p>
          <a:p>
            <a:pPr>
              <a:buNone/>
            </a:pPr>
            <a:r>
              <a:rPr lang="ru-RU" sz="2000" dirty="0" smtClean="0"/>
              <a:t>МЕЖДУНАРОДНЫЙ КВЕСТ ПО ЦИФРОВОЙ ГРАМОТНОСТИ «СЕТЕВИЧОК» </a:t>
            </a:r>
            <a:r>
              <a:rPr lang="en-US" sz="2000" dirty="0" smtClean="0">
                <a:hlinkClick r:id="rId2"/>
              </a:rPr>
              <a:t>www.</a:t>
            </a:r>
            <a:r>
              <a:rPr lang="ru-RU" sz="2000" dirty="0" err="1" smtClean="0">
                <a:hlinkClick r:id="rId2"/>
              </a:rPr>
              <a:t>сетевичок.рф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Цель проекта – формирование у школьников и студентов России и стран СНГ компетенций цифрового гражданина для успешной и безопасной жизни и учебы в сети.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 t="3625" b="11480"/>
          <a:stretch>
            <a:fillRect/>
          </a:stretch>
        </p:blipFill>
        <p:spPr bwMode="auto">
          <a:xfrm>
            <a:off x="683568" y="3717032"/>
            <a:ext cx="74168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РЕЗУЛЬТАТИВНОСТЬ ПРОФЕССИОНАЛЬНОЙ ПЕДАГОГИЧЕСКОЙ ДЕЯТЕЛЬНОСТИ И ДОСТИГНУТЫЕ ЭФФЕКТЫ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24482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Результаты проведенного анкетирования родителей школьников (190 человек) показали, что ПОСЛЕ </a:t>
            </a:r>
            <a:r>
              <a:rPr lang="ru-RU" sz="1800" dirty="0" err="1" smtClean="0"/>
              <a:t>ПРОВЕДЕНИЯобучающих</a:t>
            </a:r>
            <a:r>
              <a:rPr lang="ru-RU" sz="1800" dirty="0" smtClean="0"/>
              <a:t> мероприятий по КИБЕРБЕЗОПАСНОСТИ у большинства сформировались знания и умения в этой области. Так, например, знают различные виды </a:t>
            </a:r>
            <a:r>
              <a:rPr lang="ru-RU" sz="1800" dirty="0" err="1" smtClean="0"/>
              <a:t>киберугроз</a:t>
            </a:r>
            <a:r>
              <a:rPr lang="ru-RU" sz="1800" dirty="0" smtClean="0"/>
              <a:t> 173 человека, ранее – 65 (вопрос 1). При ответе на вопрос о том, обсуждалась ли с детьми модель поведения в ситуациях встречи с </a:t>
            </a:r>
            <a:r>
              <a:rPr lang="ru-RU" sz="1800" dirty="0" err="1" smtClean="0"/>
              <a:t>киберугрозами</a:t>
            </a:r>
            <a:r>
              <a:rPr lang="ru-RU" sz="1800" dirty="0" smtClean="0"/>
              <a:t>, утвердительно ответили 181 человек, ранее – 13 (вопрос 2). Значительно выросли показатели и при ответах на другие вопросы: установлены ли программы-фильтры на домашнем компьютере (вопрос 3), установлены ли детские поисковые системы на домашнем компьютере (вопрос 4) </a:t>
            </a:r>
            <a:endParaRPr lang="ru-RU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149080"/>
            <a:ext cx="4320480" cy="2474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РЕЗУЛЬТАТИВНОСТЬ ПРОФЕССИОНАЛЬНОЙ ПЕДАГОГИЧЕСКОЙ ДЕЯТЕЛЬНОСТИ И ДОСТИГНУТЫЕ ЭФФЕКТЫ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9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Результат подтверждается высоким уровнем качества обученности по информатике, в рамках преподавания которой изучаются вопросы кибербезопасности</a:t>
            </a:r>
            <a:endParaRPr lang="ru-RU" sz="20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2564904"/>
          <a:ext cx="835292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ЗАКЛЮЧЕНИЕ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4470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Все субъекты образовательных отношений должны быть компетентны в области кибербезопасности. Наилучший эффект будет достигнут при условии комплексного подхода к решению данной задачи. 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581128"/>
            <a:ext cx="3528392" cy="206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ЛИТЕРАТУРА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117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sz="3000" dirty="0" smtClean="0"/>
              <a:t>Федеральный закон "О защите детей от информации, причиняющей вред их здоровью и развитию" от 29.12.2010 N 436-ФЗ</a:t>
            </a:r>
          </a:p>
          <a:p>
            <a:pPr>
              <a:lnSpc>
                <a:spcPct val="160000"/>
              </a:lnSpc>
              <a:buNone/>
            </a:pPr>
            <a:r>
              <a:rPr lang="ru-RU" sz="3000" dirty="0" smtClean="0"/>
              <a:t>Доктрина информационной безопасности РФ</a:t>
            </a:r>
          </a:p>
          <a:p>
            <a:pPr>
              <a:lnSpc>
                <a:spcPct val="160000"/>
              </a:lnSpc>
              <a:buNone/>
            </a:pPr>
            <a:r>
              <a:rPr lang="ru-RU" sz="3000" dirty="0" err="1" smtClean="0"/>
              <a:t>Аксюта</a:t>
            </a:r>
            <a:r>
              <a:rPr lang="ru-RU" sz="3000" dirty="0" smtClean="0"/>
              <a:t>, Максим Почему одни подростки трудны, а другие - нет. Воспитание с помощью окружения.</a:t>
            </a:r>
          </a:p>
          <a:p>
            <a:pPr>
              <a:lnSpc>
                <a:spcPct val="160000"/>
              </a:lnSpc>
              <a:buNone/>
            </a:pPr>
            <a:r>
              <a:rPr lang="ru-RU" sz="3000" dirty="0" smtClean="0"/>
              <a:t>С. Нестеров «Основы информационной безопасности» (2016)</a:t>
            </a:r>
          </a:p>
          <a:p>
            <a:pPr>
              <a:lnSpc>
                <a:spcPct val="160000"/>
              </a:lnSpc>
              <a:buNone/>
            </a:pPr>
            <a:r>
              <a:rPr lang="ru-RU" sz="3000" dirty="0" smtClean="0"/>
              <a:t>Информационно-методический ресурс «Используем Интернет безопасно» </a:t>
            </a:r>
            <a:r>
              <a:rPr lang="en-US" sz="3000" dirty="0" smtClean="0">
                <a:hlinkClick r:id="rId2"/>
              </a:rPr>
              <a:t>http://www.niro.nnov.ru/?id=48753</a:t>
            </a:r>
            <a:endParaRPr lang="ru-RU" sz="3000" b="1" dirty="0" smtClean="0"/>
          </a:p>
          <a:p>
            <a:pPr>
              <a:lnSpc>
                <a:spcPct val="160000"/>
              </a:lnSpc>
              <a:buNone/>
            </a:pPr>
            <a:endParaRPr lang="ru-RU" sz="3000" dirty="0" smtClean="0"/>
          </a:p>
          <a:p>
            <a:pPr>
              <a:lnSpc>
                <a:spcPct val="160000"/>
              </a:lnSpc>
              <a:buNone/>
            </a:pPr>
            <a:endParaRPr lang="ru-RU" sz="3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/>
              <a:t>УСЛОВИЯ ФОРМИРОВАНИЯ ЛИЧНОГО ВКЛАДА ПЕДАГОГА В РАЗВИТИЕ ОБРАЗОВАНИЯ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445224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None/>
            </a:pPr>
            <a:r>
              <a:rPr lang="ru-RU" sz="1800" b="1" u="sng" dirty="0" smtClean="0"/>
              <a:t>НОРМАТИВНО-ПРАВОВАЯ БАЗА</a:t>
            </a:r>
          </a:p>
          <a:p>
            <a:pPr marL="342900" indent="-342900">
              <a:buNone/>
            </a:pPr>
            <a:r>
              <a:rPr lang="ru-RU" sz="1800" dirty="0" smtClean="0"/>
              <a:t>Федеральный закон "О защите детей от информации, причиняющей вред их здоровью и развитию" от 29.12.2010 N 436-ФЗ</a:t>
            </a:r>
          </a:p>
          <a:p>
            <a:pPr marL="342900" indent="-342900">
              <a:buNone/>
            </a:pPr>
            <a:r>
              <a:rPr lang="ru-RU" sz="1800" dirty="0" smtClean="0"/>
              <a:t>Федеральный закон "О персональных данных" от 27.07.2006 N 152-ФЗ </a:t>
            </a:r>
          </a:p>
          <a:p>
            <a:pPr marL="342900" indent="-342900">
              <a:buNone/>
            </a:pPr>
            <a:r>
              <a:rPr lang="ru-RU" sz="1800" dirty="0" smtClean="0"/>
              <a:t>Федеральный закон "Об информации, информационных технологиях и о защите информации" от 27.07.2006 N 149-ФЗ</a:t>
            </a:r>
          </a:p>
          <a:p>
            <a:pPr marL="342900" indent="-342900">
              <a:buNone/>
            </a:pPr>
            <a:r>
              <a:rPr lang="ru-RU" sz="1800" dirty="0" smtClean="0"/>
              <a:t>Доктрина информационной безопасности РФ</a:t>
            </a:r>
          </a:p>
          <a:p>
            <a:pPr marL="342900" indent="-342900">
              <a:buNone/>
            </a:pPr>
            <a:r>
              <a:rPr lang="ru-RU" sz="1800" dirty="0" smtClean="0"/>
              <a:t>Стратегия развития информационного общества в </a:t>
            </a:r>
            <a:r>
              <a:rPr lang="ru-RU" sz="1800" b="1" dirty="0" smtClean="0"/>
              <a:t>РФ</a:t>
            </a:r>
          </a:p>
          <a:p>
            <a:pPr marL="342900" indent="-342900">
              <a:buNone/>
            </a:pPr>
            <a:r>
              <a:rPr lang="ru-RU" sz="1800" b="1" u="sng" dirty="0" smtClean="0"/>
              <a:t>ВОЗРАСТНАЯ ПСИХОЛОГИЯ</a:t>
            </a:r>
          </a:p>
          <a:p>
            <a:pPr marL="342900" indent="-342900">
              <a:buNone/>
            </a:pPr>
            <a:r>
              <a:rPr lang="ru-RU" sz="1800" b="1" dirty="0" smtClean="0"/>
              <a:t> </a:t>
            </a:r>
            <a:r>
              <a:rPr lang="ru-RU" sz="1800" dirty="0" err="1" smtClean="0"/>
              <a:t>Аксюта</a:t>
            </a:r>
            <a:r>
              <a:rPr lang="ru-RU" sz="1800" dirty="0" smtClean="0"/>
              <a:t>, Максим Почему одни подростки трудны, а другие - нет. Воспитание с помощью окружения.</a:t>
            </a:r>
          </a:p>
          <a:p>
            <a:pPr marL="342900" indent="-342900">
              <a:buNone/>
            </a:pPr>
            <a:r>
              <a:rPr lang="ru-RU" sz="1800" dirty="0" smtClean="0"/>
              <a:t> Григорович, Л. А. Проблема нравственного развития подростка.</a:t>
            </a:r>
          </a:p>
          <a:p>
            <a:pPr marL="342900" indent="-342900">
              <a:buNone/>
            </a:pPr>
            <a:r>
              <a:rPr lang="ru-RU" sz="1800" dirty="0" smtClean="0"/>
              <a:t> Казанская, В. Подросток. Социальная адаптация</a:t>
            </a:r>
          </a:p>
          <a:p>
            <a:pPr marL="342900" indent="-342900">
              <a:buNone/>
            </a:pPr>
            <a:r>
              <a:rPr lang="ru-RU" sz="1800" dirty="0" smtClean="0"/>
              <a:t>Дмитриева, Н. Ю. Кризисы детского возраста. Воспитание подростков</a:t>
            </a:r>
          </a:p>
          <a:p>
            <a:pPr marL="342900" indent="-342900">
              <a:buNone/>
            </a:pPr>
            <a:r>
              <a:rPr lang="ru-RU" sz="1800" dirty="0" smtClean="0"/>
              <a:t> </a:t>
            </a:r>
            <a:r>
              <a:rPr lang="ru-RU" sz="1800" dirty="0" err="1" smtClean="0"/>
              <a:t>Райс</a:t>
            </a:r>
            <a:r>
              <a:rPr lang="ru-RU" sz="1800" dirty="0" smtClean="0"/>
              <a:t>, </a:t>
            </a:r>
            <a:r>
              <a:rPr lang="ru-RU" sz="1800" dirty="0" err="1" smtClean="0"/>
              <a:t>Филип</a:t>
            </a:r>
            <a:r>
              <a:rPr lang="ru-RU" sz="1800" dirty="0" smtClean="0"/>
              <a:t> Психология подросткового возраста</a:t>
            </a:r>
          </a:p>
          <a:p>
            <a:pPr marL="342900" indent="-342900">
              <a:buNone/>
            </a:pPr>
            <a:r>
              <a:rPr lang="ru-RU" sz="1800" b="1" u="sng" dirty="0" smtClean="0"/>
              <a:t>ИНФОРМАЦИОННАЯ БЕЗОПАСНОСТЬ</a:t>
            </a:r>
          </a:p>
          <a:p>
            <a:pPr>
              <a:buNone/>
            </a:pPr>
            <a:r>
              <a:rPr lang="ru-RU" sz="1800" dirty="0" smtClean="0"/>
              <a:t>А. </a:t>
            </a:r>
            <a:r>
              <a:rPr lang="ru-RU" sz="1800" dirty="0" err="1" smtClean="0"/>
              <a:t>Бабаш</a:t>
            </a:r>
            <a:r>
              <a:rPr lang="ru-RU" sz="1800" dirty="0" smtClean="0"/>
              <a:t>, Е. Баранова, Д. Ларин «Информационная безопасность. История защиты информации в России» (2015)</a:t>
            </a:r>
          </a:p>
          <a:p>
            <a:pPr>
              <a:buNone/>
            </a:pPr>
            <a:r>
              <a:rPr lang="ru-RU" sz="1800" u="sng" dirty="0" smtClean="0"/>
              <a:t>Е. Баранова, А. </a:t>
            </a:r>
            <a:r>
              <a:rPr lang="ru-RU" sz="1800" u="sng" dirty="0" err="1" smtClean="0"/>
              <a:t>Бабаш</a:t>
            </a:r>
            <a:r>
              <a:rPr lang="ru-RU" sz="1800" u="sng" dirty="0" smtClean="0"/>
              <a:t> «Информационная безопасность и защита информации» 3-е изд. (2016)</a:t>
            </a:r>
          </a:p>
          <a:p>
            <a:pPr>
              <a:buNone/>
            </a:pPr>
            <a:r>
              <a:rPr lang="ru-RU" sz="1800" dirty="0" smtClean="0"/>
              <a:t>С. Нестеров «Основы информационной безопасности» (2016)</a:t>
            </a:r>
          </a:p>
          <a:p>
            <a:pPr>
              <a:buNone/>
            </a:pPr>
            <a:r>
              <a:rPr lang="ru-RU" sz="1800" b="1" u="sng" dirty="0" smtClean="0"/>
              <a:t>ИНТЕРНЕТ-РЕСУРСЫ</a:t>
            </a:r>
          </a:p>
          <a:p>
            <a:pPr>
              <a:buNone/>
            </a:pPr>
            <a:r>
              <a:rPr lang="ru-RU" sz="1600" b="1" cap="all" dirty="0" smtClean="0"/>
              <a:t>ФЕДЕРАЛЬНАЯ СЛУЖБА ПО НАДЗОРУ В СФЕРЕ СВЯЗИ, ИНФОРМАЦИОННЫХ ТЕХНОЛОГИЙ И МАССОВЫХ КОММУНИКАЦИЙ  </a:t>
            </a:r>
            <a:r>
              <a:rPr lang="en-US" sz="1600" dirty="0" smtClean="0">
                <a:hlinkClick r:id="rId2"/>
              </a:rPr>
              <a:t>http://rkn.gov.ru/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>
                <a:hlinkClick r:id="rId3"/>
              </a:rPr>
              <a:t>ЛИГА БЕЗОПАСНОГО ИНТЕРНЕТА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/>
              <a:t>www.kaspersky.ru 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www.</a:t>
            </a:r>
            <a:r>
              <a:rPr lang="ru-RU" sz="1800" dirty="0" err="1" smtClean="0">
                <a:hlinkClick r:id="rId4"/>
              </a:rPr>
              <a:t>единыйурок.рф</a:t>
            </a:r>
            <a:endParaRPr lang="ru-RU" sz="1800" dirty="0" smtClean="0"/>
          </a:p>
          <a:p>
            <a:endParaRPr lang="ru-RU" sz="1800" b="1" dirty="0"/>
          </a:p>
        </p:txBody>
      </p:sp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7668344" y="6165304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АКТУАЛЬНОСТЬ ЛИЧНОГО ВКЛАДА ПЕДАГОГА    В РАЗВИТИЕ ОБРАЗОВАНИЯ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 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340769"/>
            <a:ext cx="896448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Вопросы обеспечения информационной безопасности являются одной из ключевых проблем детства в современной России.</a:t>
            </a:r>
          </a:p>
          <a:p>
            <a:r>
              <a:rPr lang="ru-RU" dirty="0" smtClean="0"/>
              <a:t>По различным данным в России в Интернет каждый день заходит более 80% всех детей, но при этом более 90% процентов сталкивалась с различными проблемами в сети. Можно отметить несколько показательных сведений о российских детях в сети:</a:t>
            </a:r>
          </a:p>
          <a:p>
            <a:r>
              <a:rPr lang="ru-RU" dirty="0" smtClean="0"/>
              <a:t>  средний возраст начала самостоятельной работы в Сети - 7 лет и сегодня наблюдается тенденция к снижению возраста до 5 лет;</a:t>
            </a:r>
            <a:br>
              <a:rPr lang="ru-RU" dirty="0" smtClean="0"/>
            </a:br>
            <a:r>
              <a:rPr lang="ru-RU" dirty="0" smtClean="0"/>
              <a:t>  более 50% процентов детей просматривают сайты с нежелательным контентом;</a:t>
            </a:r>
            <a:br>
              <a:rPr lang="ru-RU" dirty="0" smtClean="0"/>
            </a:br>
            <a:r>
              <a:rPr lang="ru-RU" dirty="0" smtClean="0"/>
              <a:t>  более 35% детей посещают порносайты;</a:t>
            </a:r>
            <a:br>
              <a:rPr lang="ru-RU" dirty="0" smtClean="0"/>
            </a:br>
            <a:r>
              <a:rPr lang="ru-RU" dirty="0" smtClean="0"/>
              <a:t>  более 60% посещает интернет с развлекательными целями либо для игр. Современные дети практически каждый день встречаются и с киберобъектами, и с киберопасностью, так как значительную часть своей жизни «проводят в Интернете». Поэтому взрослые (учителя, родители, наставники) должны научить их грамотному поведению в киберпространстве. Это подчеркивается и в проекте «</a:t>
            </a:r>
            <a:r>
              <a:rPr lang="ru-RU" sz="2000" b="1" dirty="0" smtClean="0"/>
              <a:t>Концепции стратегии кибербезопасности Российской Федерации</a:t>
            </a:r>
            <a:r>
              <a:rPr lang="ru-RU" dirty="0" smtClean="0"/>
              <a:t>», в которой указано, что сегодня необходимо «</a:t>
            </a:r>
            <a:r>
              <a:rPr lang="ru-RU" sz="2000" b="1" dirty="0" smtClean="0"/>
              <a:t>формирование и развитие культуры безопасного поведения в киберпространстве и безопасного использования его сервисов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dirty="0" smtClean="0"/>
              <a:t>ТЕОРЕТИЧЕСКОЕ ОБОСНОВАНИЕ ТЕМЫ</a:t>
            </a: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6236"/>
            <a:ext cx="9144000" cy="502312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Определение термина «информационная безопасность детей» содержится в Федеральном законе № 436-ФЗ «О защите детей от информации, причиняющей вред их здоровью и развитию», регулирующим отношения, связанные с защитой детей от информации, причиняющей вред их здоровью и (или) развитию. Согласно данному закону «информационная безопасность детей» - это состояние защищенности, при котором отсутствует риск, связанный с причинением информацией вреда их здоровью и (или) физическому, психическому, духовному, нравственному развитию.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ТЕОРЕТИЧЕСКОЕ ОБОСНОВАНИЕ ТЕМЫ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КИБЕРУГРОЗЫ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нежелательные контакты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кибербуллинг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оскорбления, агрессивные нападки, преследования в Сети;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«опасные» материалы (порнография, видеоролики, изображения и тексты сексуального, экстремистского характера, призывы к насилию).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интернет-зависимость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недостоверная и навязчивая информация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нарушение прав человека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культурного уровня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вытеснение и ограничение традиционных форм общения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ЦЕЛИ И ЗАДАЧИ ПЕДАГОГИЧЕСКОЙ ДЕЯТЕЛЬНОСТИ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46236"/>
            <a:ext cx="8892480" cy="50231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900" b="1" dirty="0" smtClean="0"/>
              <a:t>Цель</a:t>
            </a:r>
            <a:r>
              <a:rPr lang="ru-RU" sz="1900" dirty="0" smtClean="0"/>
              <a:t> -дать общие представления о безопасности в информационном обществе и на этой основе сформировать понимание технологий информационной безопасности и умения применять правила кибербезопасности во всех сферах деятельности. </a:t>
            </a:r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900" dirty="0" smtClean="0"/>
              <a:t>в рамках метапредметных результатов и предметных умений дисциплины «Информатика» вопросы информационной безопасности обозначены следующими задачами: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1.  формирование навыков и умений безопасного и целесообразного поведения при работе с компьютерными программами и в Интернете, умение соблюдать нормы информационной этики и права;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2.  Формирование умения использовать средства информационных и коммуникационных технологий в решении когнитивных, коммуникативных и организационных задач с соблюдением требований эргономики, техники безопасности, гигиены, ресурсосбережения, правовых и этических норм, норм информационной безопасности;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3. понимание основ правовых аспектов использования компьютерных</a:t>
            </a:r>
          </a:p>
          <a:p>
            <a:pPr>
              <a:buNone/>
            </a:pPr>
            <a:r>
              <a:rPr lang="ru-RU" sz="1900" dirty="0" smtClean="0"/>
              <a:t>     программ и работы в Интернете и т.п.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трелка вниз 18">
            <a:hlinkClick r:id="rId2" action="ppaction://hlinksldjump"/>
          </p:cNvPr>
          <p:cNvSpPr/>
          <p:nvPr/>
        </p:nvSpPr>
        <p:spPr>
          <a:xfrm rot="19663915">
            <a:off x="4989300" y="2379527"/>
            <a:ext cx="665067" cy="2834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>
            <a:hlinkClick r:id="rId3" action="ppaction://hlinksldjump"/>
          </p:cNvPr>
          <p:cNvSpPr/>
          <p:nvPr/>
        </p:nvSpPr>
        <p:spPr>
          <a:xfrm rot="1570467">
            <a:off x="3290887" y="2278214"/>
            <a:ext cx="665067" cy="2834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ВЕДУЩАЯ ПЕДАГОГИЧЕСКАЯ ИДЕЯ </a:t>
            </a:r>
            <a:br>
              <a:rPr lang="ru-RU" sz="3200" dirty="0" smtClean="0"/>
            </a:br>
            <a:r>
              <a:rPr lang="ru-RU" sz="3200" dirty="0" smtClean="0"/>
              <a:t>концептуальная модель</a:t>
            </a:r>
            <a:br>
              <a:rPr lang="ru-RU" sz="3200" dirty="0" smtClean="0"/>
            </a:br>
            <a:r>
              <a:rPr lang="ru-RU" sz="3200" dirty="0" smtClean="0"/>
              <a:t>«ТРИО УЧИТЕЛЬ-УЧЕНИК-РОДИТЕЛЬ»</a:t>
            </a:r>
            <a:endParaRPr lang="ru-RU" sz="3200" dirty="0"/>
          </a:p>
        </p:txBody>
      </p:sp>
      <p:sp>
        <p:nvSpPr>
          <p:cNvPr id="4" name="Овал 3">
            <a:hlinkClick r:id="rId4" action="ppaction://hlinksldjump"/>
          </p:cNvPr>
          <p:cNvSpPr/>
          <p:nvPr/>
        </p:nvSpPr>
        <p:spPr>
          <a:xfrm>
            <a:off x="3059832" y="1484784"/>
            <a:ext cx="2520280" cy="122413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УЧИТЕЛЬ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827584" y="4869160"/>
            <a:ext cx="252028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УЧЕНИК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5724128" y="4941168"/>
            <a:ext cx="252028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РОДИТЕЛИ</a:t>
            </a:r>
            <a:endParaRPr lang="ru-RU" sz="2400" dirty="0"/>
          </a:p>
        </p:txBody>
      </p:sp>
      <p:sp>
        <p:nvSpPr>
          <p:cNvPr id="16" name="Двойная стрелка влево/вправо 15">
            <a:hlinkClick r:id="rId5" action="ppaction://hlinksldjump"/>
          </p:cNvPr>
          <p:cNvSpPr/>
          <p:nvPr/>
        </p:nvSpPr>
        <p:spPr>
          <a:xfrm>
            <a:off x="3347864" y="5157192"/>
            <a:ext cx="2376264" cy="64807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правка 19">
            <a:hlinkClick r:id="" action="ppaction://hlinkshowjump?jump=nextslide" highlightClick="1"/>
          </p:cNvPr>
          <p:cNvSpPr/>
          <p:nvPr/>
        </p:nvSpPr>
        <p:spPr>
          <a:xfrm>
            <a:off x="3851920" y="3717032"/>
            <a:ext cx="1080120" cy="144016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592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ВЕДУЩАЯ ПЕДАГОГИЧЕСКАЯ ИДЕЯ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511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Чтобы сформировать у детей понимание структуры киберпространства, принципов работы в нём, существующих угроз пользователям Интернета, знание правил, которые позволят обеспечить школьникам защиту своих личных данных в Глобальной сети, НЕОБХОДИМО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1)Ввести </a:t>
            </a:r>
            <a:r>
              <a:rPr lang="ru-RU" dirty="0" smtClean="0"/>
              <a:t>основные понятия кибербезопасности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2) сформировать у учащихся умения действовать в киберпространстве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3) сформировать у учащихся навыки поведения в ситуациях встречи с </a:t>
            </a:r>
            <a:r>
              <a:rPr lang="ru-RU" dirty="0" err="1" smtClean="0"/>
              <a:t>киберугрозой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4) создать родителям кибербезопасную среду дома с применением учебно-методических материалов для проведения родительских собраний.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ДЕЯТЕЛЬНОСТНЫЙ АСПЕКТ ЛИЧНОГО ВКЛАДА ПЕДАГОГА В РАЗВИТИЕ ОБРАЗОВАНИЯ</a:t>
            </a:r>
            <a:endParaRPr lang="ru-RU" sz="28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768" y="1700808"/>
            <a:ext cx="43924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ОЖИДАЕМЫЕ РЕЗУЛЬТАТЫ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2708920"/>
            <a:ext cx="3024336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ПОНИМАНИЕ СЕРЬЕЗНОСТИ ОПАСНОСТЕЙ СЕТИ ИНТЕРНЕТ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2708920"/>
            <a:ext cx="3024336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УМЕНИЕ ДЕЙСТВОВАТЬ В КИБЕРПРОСТРАНСТВЕ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4725144"/>
            <a:ext cx="3024336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СВОЕВРЕМЕННОЕ РАСПОЗНАВАНИЕ И ПРАВИЛЬНОСТЬ ДЕЙСТВИЙ ПРИ ВСТРЕЧЕ С КИБЕРУГРОЗОЙ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8064" y="4725144"/>
            <a:ext cx="3024336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АКТИВНАЯ РОЛЬ РОДИТЕЛЕЙ В СОЗДАНИИ БЕЗОПАСНОЙ ИНФОРМАЦИОННОЙ СРЕДЫ</a:t>
            </a:r>
            <a:endParaRPr lang="ru-RU" dirty="0"/>
          </a:p>
        </p:txBody>
      </p:sp>
      <p:sp>
        <p:nvSpPr>
          <p:cNvPr id="9" name="Крест 8">
            <a:hlinkClick r:id="rId2" action="ppaction://hlinksldjump"/>
          </p:cNvPr>
          <p:cNvSpPr/>
          <p:nvPr/>
        </p:nvSpPr>
        <p:spPr>
          <a:xfrm>
            <a:off x="4211960" y="4293096"/>
            <a:ext cx="792088" cy="72008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854</TotalTime>
  <Words>822</Words>
  <Application>Microsoft Office PowerPoint</Application>
  <PresentationFormat>Экран (4:3)</PresentationFormat>
  <Paragraphs>105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     Формирование навыков информационной безопасности субъектов образовательных отношений </vt:lpstr>
      <vt:lpstr> УСЛОВИЯ ФОРМИРОВАНИЯ ЛИЧНОГО ВКЛАДА ПЕДАГОГА В РАЗВИТИЕ ОБРАЗОВАНИЯ</vt:lpstr>
      <vt:lpstr>АКТУАЛЬНОСТЬ ЛИЧНОГО ВКЛАДА ПЕДАГОГА    В РАЗВИТИЕ ОБРАЗОВАНИЯ</vt:lpstr>
      <vt:lpstr>ТЕОРЕТИЧЕСКОЕ ОБОСНОВАНИЕ ТЕМЫ</vt:lpstr>
      <vt:lpstr>ТЕОРЕТИЧЕСКОЕ ОБОСНОВАНИЕ ТЕМЫ</vt:lpstr>
      <vt:lpstr>ЦЕЛИ И ЗАДАЧИ ПЕДАГОГИЧЕСКОЙ ДЕЯТЕЛЬНОСТИ</vt:lpstr>
      <vt:lpstr>ВЕДУЩАЯ ПЕДАГОГИЧЕСКАЯ ИДЕЯ  концептуальная модель «ТРИО УЧИТЕЛЬ-УЧЕНИК-РОДИТЕЛЬ»</vt:lpstr>
      <vt:lpstr>ВЕДУЩАЯ ПЕДАГОГИЧЕСКАЯ ИДЕЯ</vt:lpstr>
      <vt:lpstr>ДЕЯТЕЛЬНОСТНЫЙ АСПЕКТ ЛИЧНОГО ВКЛАДА ПЕДАГОГА В РАЗВИТИЕ ОБРАЗОВАНИЯ</vt:lpstr>
      <vt:lpstr>Слайд 10</vt:lpstr>
      <vt:lpstr>ДЕЯТЕЛЬНОСТНЫЙ АСПЕКТ ЛИЧНОГО ВКЛАДА ПЕДАГОГА В РАЗВИТИЕ ОБРАЗОВАНИЯ</vt:lpstr>
      <vt:lpstr>ДЕЯТЕЛЬНОСТНЫЙ АСПЕКТ ЛИЧНОГО ВКЛАДА ПЕДАГОГА В РАЗВИТИЕ ОБРАЗОВАНИЯ</vt:lpstr>
      <vt:lpstr>ДЕЯТЕЛЬНОСТНЫЙ АСПЕКТ ЛИЧНОГО ВКЛАДА ПЕДАГОГА В РАЗВИТИЕ ОБРАЗОВАНИЯ</vt:lpstr>
      <vt:lpstr>РЕЗУЛЬТАТИВНОСТЬ ПРОФЕССИОНАЛЬНОЙ ПЕДАГОГИЧЕСКОЙ ДЕЯТЕЛЬНОСТИ И ДОСТИГНУТЫЕ ЭФФЕКТЫ</vt:lpstr>
      <vt:lpstr>РЕЗУЛЬТАТИВНОСТЬ ПРОФЕССИОНАЛЬНОЙ ПЕДАГОГИЧЕСКОЙ ДЕЯТЕЛЬНОСТИ И ДОСТИГНУТЫЕ ЭФФЕКТЫ</vt:lpstr>
      <vt:lpstr>ЗАКЛЮЧЕНИЕ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информационной безопасности субъектов образовательных отношений</dc:title>
  <dc:creator>Анатолий</dc:creator>
  <cp:lastModifiedBy>Анатолий</cp:lastModifiedBy>
  <cp:revision>82</cp:revision>
  <dcterms:created xsi:type="dcterms:W3CDTF">2019-04-01T16:33:19Z</dcterms:created>
  <dcterms:modified xsi:type="dcterms:W3CDTF">2022-04-10T11:41:10Z</dcterms:modified>
</cp:coreProperties>
</file>