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9" r:id="rId4"/>
    <p:sldId id="258" r:id="rId5"/>
    <p:sldId id="261" r:id="rId6"/>
    <p:sldId id="262" r:id="rId7"/>
    <p:sldId id="260" r:id="rId8"/>
    <p:sldId id="264" r:id="rId9"/>
    <p:sldId id="268" r:id="rId10"/>
    <p:sldId id="267" r:id="rId11"/>
    <p:sldId id="266" r:id="rId12"/>
    <p:sldId id="263" r:id="rId1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D9F1FF"/>
    <a:srgbClr val="006600"/>
    <a:srgbClr val="660033"/>
    <a:srgbClr val="FFFFFF"/>
    <a:srgbClr val="B3D9FF"/>
    <a:srgbClr val="CCECFF"/>
    <a:srgbClr val="3366FF"/>
    <a:srgbClr val="FFFFF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849" autoAdjust="0"/>
    <p:restoredTop sz="86530" autoAdjust="0"/>
  </p:normalViewPr>
  <p:slideViewPr>
    <p:cSldViewPr>
      <p:cViewPr>
        <p:scale>
          <a:sx n="82" d="100"/>
          <a:sy n="82" d="100"/>
        </p:scale>
        <p:origin x="-1338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92CF4319-BFE3-49A9-A9BC-BB63D0C1E4B9}" type="datetimeFigureOut">
              <a:rPr lang="ru-RU"/>
              <a:pPr>
                <a:defRPr/>
              </a:pPr>
              <a:t>13.04.2022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DC1F810-B07A-48E2-A684-357B292E7E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165CFB-3099-4193-8636-4C4EDFAB982A}" type="slidenum">
              <a:rPr lang="ru-RU" altLang="ru-RU" smtClean="0"/>
              <a:pPr/>
              <a:t>6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altLang="ru-RU" smtClean="0"/>
              <a:t>Если девушка на картинке вращается по часовой стрелке, то в данный момент у вас больше активно левое полушарие мозга (логика, анализ). Если же она поворачивается против часовой стрелки, то у вас активно правое полушарие (эмоции и интуиция).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mtClean="0"/>
              <a:t/>
            </a:r>
            <a:br>
              <a:rPr lang="ru-RU" altLang="ru-RU" smtClean="0"/>
            </a:br>
            <a:endParaRPr lang="ru-RU" altLang="ru-RU" smtClean="0"/>
          </a:p>
          <a:p>
            <a:pPr eaLnBrk="1" hangingPunct="1">
              <a:spcBef>
                <a:spcPct val="0"/>
              </a:spcBef>
            </a:pPr>
            <a:r>
              <a:rPr lang="ru-RU" altLang="ru-RU" smtClean="0"/>
              <a:t>В какую сторону девушка вращается у вас? Оказывается, что некоторым усилием мысли, можно заставить девушку вращаться в любую сторону. Для начала, попробуйте посмотреть на картинку расфокуссированным взглядом.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mtClean="0"/>
              <a:t/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2A287B5-08A9-4F5B-8F59-3AB8991939F2}" type="slidenum">
              <a:rPr lang="ru-RU" altLang="ru-RU" smtClean="0"/>
              <a:pPr/>
              <a:t>7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Фото кадет</a:t>
            </a:r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B979CB9-E4C3-4F31-A12F-C8E44D35D93D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F731B-02CF-4058-96D1-28E3E18C012C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06D91-B14E-41D7-8F8C-A9BA1A71ED11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C6C5A2-2BB8-4387-879E-5D3C993942C2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C9023A-C8B2-40EA-8F36-03C06238714F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643D7-8A76-44A6-866A-467DE52F12D3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0E433C-2C4B-463D-8638-DDBA15983AE6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535A7-2C77-4281-B762-E299281A0B4D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75AA36-3A37-4040-AA3B-EEC7934C1053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8330C9-A863-40AF-8F3B-F262970A301B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C0DBB6-FEBD-4C00-B812-98A7B5B41F75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630101-45FE-4D2E-90CA-C74F04501F22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22DA1469-94C6-40D2-A7A5-D477385BA304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Microsoft_Office_Excel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/>
            </a:extLst>
          </a:blip>
          <a:srcRect/>
          <a:stretch/>
        </p:blipFill>
        <p:spPr>
          <a:xfrm>
            <a:off x="7315200" y="291790"/>
            <a:ext cx="1600200" cy="15855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990600" y="2514600"/>
            <a:ext cx="739140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rgbClr val="FF0000"/>
                </a:solidFill>
                <a:effectLst>
                  <a:glow rad="228600">
                    <a:srgbClr val="FFFF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Функциональное развитие полушарий у кадет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84713" y="4876800"/>
            <a:ext cx="4005262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ru-RU" sz="2400" b="1" dirty="0">
                <a:effectLst>
                  <a:glow rad="228600">
                    <a:srgbClr val="D9F1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Козлов Олег Николаевич</a:t>
            </a:r>
            <a:r>
              <a:rPr lang="ru-RU" sz="2400" b="1" dirty="0">
                <a:effectLst>
                  <a:glow rad="228600">
                    <a:srgbClr val="D9F1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/>
            </a:r>
            <a:br>
              <a:rPr lang="ru-RU" sz="2400" b="1" dirty="0">
                <a:effectLst>
                  <a:glow rad="228600">
                    <a:srgbClr val="D9F1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</a:br>
            <a:endParaRPr lang="ru-RU" sz="2400" b="1" dirty="0">
              <a:effectLst>
                <a:glow rad="228600">
                  <a:srgbClr val="D9F1FF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3339" name="Picture 2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1000" y="3733800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0" name="Picture 28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8600" y="152400"/>
            <a:ext cx="2362200" cy="314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1" name="Picture 29"/>
          <p:cNvPicPr>
            <a:picLocks noGrp="1" noChangeAspect="1" noChangeArrowheads="1"/>
          </p:cNvPicPr>
          <p:nvPr>
            <p:ph idx="1"/>
          </p:nvPr>
        </p:nvPicPr>
        <p:blipFill>
          <a:blip r:embed="rId5" cstate="screen"/>
          <a:srcRect/>
          <a:stretch>
            <a:fillRect/>
          </a:stretch>
        </p:blipFill>
        <p:spPr>
          <a:xfrm>
            <a:off x="5300663" y="3733800"/>
            <a:ext cx="3657600" cy="2743200"/>
          </a:xfrm>
          <a:noFill/>
        </p:spPr>
      </p:pic>
      <p:pic>
        <p:nvPicPr>
          <p:cNvPr id="12294" name="Picture 8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453063" y="527050"/>
            <a:ext cx="3462337" cy="259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Прямоугольник 4"/>
          <p:cNvSpPr>
            <a:spLocks noChangeArrowheads="1"/>
          </p:cNvSpPr>
          <p:nvPr/>
        </p:nvSpPr>
        <p:spPr bwMode="auto">
          <a:xfrm>
            <a:off x="3479800" y="76200"/>
            <a:ext cx="5664200" cy="25860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b="1">
                <a:solidFill>
                  <a:srgbClr val="000000"/>
                </a:solidFill>
                <a:latin typeface="Helvetica" pitchFamily="34" charset="0"/>
              </a:rPr>
              <a:t>Затем подсчитайте результат:</a:t>
            </a:r>
            <a:endParaRPr lang="ru-RU" altLang="ru-RU">
              <a:solidFill>
                <a:srgbClr val="000000"/>
              </a:solidFill>
              <a:latin typeface="Helvetica" pitchFamily="34" charset="0"/>
            </a:endParaRPr>
          </a:p>
          <a:p>
            <a:r>
              <a:rPr lang="ru-RU" altLang="ru-RU">
                <a:solidFill>
                  <a:srgbClr val="000000"/>
                </a:solidFill>
                <a:latin typeface="Helvetica" pitchFamily="34" charset="0"/>
              </a:rPr>
              <a:t>Больше 30 % — </a:t>
            </a:r>
          </a:p>
          <a:p>
            <a:r>
              <a:rPr lang="ru-RU" altLang="ru-RU">
                <a:solidFill>
                  <a:srgbClr val="000000"/>
                </a:solidFill>
                <a:latin typeface="Helvetica" pitchFamily="34" charset="0"/>
              </a:rPr>
              <a:t>         полное доминирование левого полушария.</a:t>
            </a:r>
            <a:br>
              <a:rPr lang="ru-RU" altLang="ru-RU">
                <a:solidFill>
                  <a:srgbClr val="000000"/>
                </a:solidFill>
                <a:latin typeface="Helvetica" pitchFamily="34" charset="0"/>
              </a:rPr>
            </a:br>
            <a:r>
              <a:rPr lang="ru-RU" altLang="ru-RU">
                <a:solidFill>
                  <a:srgbClr val="000000"/>
                </a:solidFill>
                <a:latin typeface="Helvetica" pitchFamily="34" charset="0"/>
              </a:rPr>
              <a:t>От 10 % до  30 % —</a:t>
            </a:r>
          </a:p>
          <a:p>
            <a:r>
              <a:rPr lang="ru-RU" altLang="ru-RU">
                <a:solidFill>
                  <a:srgbClr val="000000"/>
                </a:solidFill>
                <a:latin typeface="Helvetica" pitchFamily="34" charset="0"/>
              </a:rPr>
              <a:t>        неполное доминирование левого полушария.</a:t>
            </a:r>
            <a:br>
              <a:rPr lang="ru-RU" altLang="ru-RU">
                <a:solidFill>
                  <a:srgbClr val="000000"/>
                </a:solidFill>
                <a:latin typeface="Helvetica" pitchFamily="34" charset="0"/>
              </a:rPr>
            </a:br>
            <a:r>
              <a:rPr lang="ru-RU" altLang="ru-RU">
                <a:solidFill>
                  <a:srgbClr val="000000"/>
                </a:solidFill>
                <a:latin typeface="Helvetica" pitchFamily="34" charset="0"/>
              </a:rPr>
              <a:t>От −10 % до +10 % — </a:t>
            </a:r>
          </a:p>
          <a:p>
            <a:r>
              <a:rPr lang="ru-RU" altLang="ru-RU">
                <a:solidFill>
                  <a:srgbClr val="000000"/>
                </a:solidFill>
                <a:latin typeface="Helvetica" pitchFamily="34" charset="0"/>
              </a:rPr>
              <a:t>        неполное доминирование правого полушария.</a:t>
            </a:r>
            <a:br>
              <a:rPr lang="ru-RU" altLang="ru-RU">
                <a:solidFill>
                  <a:srgbClr val="000000"/>
                </a:solidFill>
                <a:latin typeface="Helvetica" pitchFamily="34" charset="0"/>
              </a:rPr>
            </a:br>
            <a:r>
              <a:rPr lang="ru-RU" altLang="ru-RU">
                <a:solidFill>
                  <a:srgbClr val="000000"/>
                </a:solidFill>
                <a:latin typeface="Helvetica" pitchFamily="34" charset="0"/>
              </a:rPr>
              <a:t>Больше −10 % — </a:t>
            </a:r>
          </a:p>
          <a:p>
            <a:r>
              <a:rPr lang="ru-RU" altLang="ru-RU">
                <a:solidFill>
                  <a:srgbClr val="000000"/>
                </a:solidFill>
                <a:latin typeface="Helvetica" pitchFamily="34" charset="0"/>
              </a:rPr>
              <a:t>         полное доминирование правого полушария. </a:t>
            </a:r>
          </a:p>
        </p:txBody>
      </p:sp>
      <p:graphicFrame>
        <p:nvGraphicFramePr>
          <p:cNvPr id="1026" name="Диаграмма 12"/>
          <p:cNvGraphicFramePr>
            <a:graphicFrameLocks/>
          </p:cNvGraphicFramePr>
          <p:nvPr/>
        </p:nvGraphicFramePr>
        <p:xfrm>
          <a:off x="254000" y="2728913"/>
          <a:ext cx="8331200" cy="4165600"/>
        </p:xfrm>
        <a:graphic>
          <a:graphicData uri="http://schemas.openxmlformats.org/presentationml/2006/ole">
            <p:oleObj spid="_x0000_s1026" name="Диаграмма" r:id="rId3" imgW="8340051" imgH="4170025" progId="Excel.Chart.8">
              <p:embed/>
            </p:oleObj>
          </a:graphicData>
        </a:graphic>
      </p:graphicFrame>
      <p:pic>
        <p:nvPicPr>
          <p:cNvPr id="13316" name="Объект 3"/>
          <p:cNvPicPr>
            <a:picLocks noGrp="1" noChangeAspect="1"/>
          </p:cNvPicPr>
          <p:nvPr>
            <p:ph idx="1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152400" y="228600"/>
            <a:ext cx="3200400" cy="2032000"/>
          </a:xfrm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28600" y="762000"/>
            <a:ext cx="8610600" cy="2123658"/>
          </a:xfrm>
          <a:prstGeom prst="rect">
            <a:avLst/>
          </a:prstGeom>
          <a:solidFill>
            <a:schemeClr val="bg1"/>
          </a:solidFill>
          <a:effectLst>
            <a:glow rad="228600">
              <a:schemeClr val="bg1">
                <a:alpha val="40000"/>
              </a:schemeClr>
            </a:glow>
            <a:softEdge rad="12700"/>
          </a:effectLst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800" dirty="0">
                <a:latin typeface="Arial" panose="020B0604020202020204" pitchFamily="34" charset="0"/>
              </a:rPr>
              <a:t>      </a:t>
            </a:r>
            <a:r>
              <a:rPr lang="ru-RU" sz="2600" dirty="0">
                <a:latin typeface="Arial" panose="020B0604020202020204" pitchFamily="34" charset="0"/>
              </a:rPr>
              <a:t>Одновременная работа двух полушарий эффективна в любом виде деятельности, а также </a:t>
            </a:r>
            <a:br>
              <a:rPr lang="ru-RU" sz="2600" dirty="0">
                <a:latin typeface="Arial" panose="020B0604020202020204" pitchFamily="34" charset="0"/>
              </a:rPr>
            </a:br>
            <a:r>
              <a:rPr lang="ru-RU" sz="2600" dirty="0">
                <a:latin typeface="Arial" panose="020B0604020202020204" pitchFamily="34" charset="0"/>
              </a:rPr>
              <a:t>в творчестве (этот процесс требует от левого полушария техники и деталей, а от правого – образов, непрерывности, эмоций и чувств)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/>
            </a:extLst>
          </a:blip>
          <a:srcRect/>
          <a:stretch/>
        </p:blipFill>
        <p:spPr>
          <a:xfrm>
            <a:off x="1828800" y="3124200"/>
            <a:ext cx="5638800" cy="35350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2400" y="1447800"/>
            <a:ext cx="8783444" cy="3693319"/>
          </a:xfrm>
          <a:prstGeom prst="rect">
            <a:avLst/>
          </a:prstGeom>
          <a:solidFill>
            <a:schemeClr val="bg1"/>
          </a:solidFill>
          <a:effectLst>
            <a:softEdge rad="31750"/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ru-RU" sz="2600" i="1" dirty="0">
                <a:effectLst>
                  <a:glow rad="228600">
                    <a:srgbClr val="FFFFFF"/>
                  </a:glow>
                </a:effectLst>
                <a:latin typeface="Arial" panose="020B0604020202020204" pitchFamily="34" charset="0"/>
              </a:rPr>
              <a:t>     </a:t>
            </a:r>
            <a:r>
              <a:rPr lang="ru-RU" sz="2600" i="1" dirty="0">
                <a:latin typeface="Arial" panose="020B0604020202020204" pitchFamily="34" charset="0"/>
              </a:rPr>
              <a:t>   «Жизнь отчетливо указывает на две категории людей: художников и мыслителей, между ними резкая разница. Одни — художники захватывают действительность целиком, сплошь, сполна, живую действительность, без всякого дробления...</a:t>
            </a:r>
            <a:br>
              <a:rPr lang="ru-RU" sz="2600" i="1" dirty="0">
                <a:latin typeface="Arial" panose="020B0604020202020204" pitchFamily="34" charset="0"/>
              </a:rPr>
            </a:br>
            <a:r>
              <a:rPr lang="ru-RU" sz="2600" i="1" dirty="0">
                <a:latin typeface="Arial" panose="020B0604020202020204" pitchFamily="34" charset="0"/>
              </a:rPr>
              <a:t> Другие — мыслители, именно дробят её, делая из неё какой-то временный скелет, и затем только постепенно как бы снова собирают ее части и стараются их таким образом оживить...».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638800" y="5141119"/>
            <a:ext cx="3191130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600" i="1" dirty="0">
                <a:effectLst>
                  <a:glow rad="228600">
                    <a:srgbClr val="FFFFFF"/>
                  </a:glow>
                </a:effectLst>
                <a:latin typeface="Arial" panose="020B0604020202020204" pitchFamily="34" charset="0"/>
              </a:rPr>
              <a:t>И. П. Павлов, </a:t>
            </a:r>
            <a:br>
              <a:rPr lang="ru-RU" sz="2600" i="1" dirty="0">
                <a:effectLst>
                  <a:glow rad="228600">
                    <a:srgbClr val="FFFFFF"/>
                  </a:glow>
                </a:effectLst>
                <a:latin typeface="Arial" panose="020B0604020202020204" pitchFamily="34" charset="0"/>
              </a:rPr>
            </a:br>
            <a:r>
              <a:rPr lang="ru-RU" sz="2600" i="1" dirty="0">
                <a:effectLst>
                  <a:glow rad="228600">
                    <a:srgbClr val="FFFFFF"/>
                  </a:glow>
                </a:effectLst>
                <a:latin typeface="Arial" panose="020B0604020202020204" pitchFamily="34" charset="0"/>
              </a:rPr>
              <a:t> русский физиолог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/>
            </a:extLst>
          </a:blip>
          <a:srcRect/>
          <a:stretch/>
        </p:blipFill>
        <p:spPr>
          <a:xfrm>
            <a:off x="6908800" y="-33454"/>
            <a:ext cx="2235200" cy="1676400"/>
          </a:xfrm>
          <a:prstGeom prst="rect">
            <a:avLst/>
          </a:prstGeom>
          <a:effectLst>
            <a:glow rad="228600">
              <a:srgbClr val="B3D9FF">
                <a:alpha val="40000"/>
              </a:srgbClr>
            </a:glo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685800" y="5229563"/>
            <a:ext cx="1929860" cy="1608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6" descr="http://mlm.internet-business.ru/images/map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2400" y="1914525"/>
            <a:ext cx="8731250" cy="479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Прямоугольник 4"/>
          <p:cNvSpPr>
            <a:spLocks noChangeArrowheads="1"/>
          </p:cNvSpPr>
          <p:nvPr/>
        </p:nvSpPr>
        <p:spPr bwMode="auto">
          <a:xfrm>
            <a:off x="3200400" y="304800"/>
            <a:ext cx="5600700" cy="16097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93000"/>
              </a:lnSpc>
              <a:buClr>
                <a:srgbClr val="FFFFFF"/>
              </a:buClr>
            </a:pPr>
            <a:r>
              <a:rPr lang="ru-RU" altLang="ru-RU" sz="2000" i="1">
                <a:latin typeface="Times New Roman" pitchFamily="18" charset="0"/>
                <a:cs typeface="Times New Roman" pitchFamily="18" charset="0"/>
              </a:rPr>
              <a:t>Обучая левое полушарие,</a:t>
            </a:r>
          </a:p>
          <a:p>
            <a:pPr algn="r"/>
            <a:r>
              <a:rPr lang="ru-RU" altLang="ru-RU" sz="2000" i="1">
                <a:latin typeface="Times New Roman" pitchFamily="18" charset="0"/>
                <a:cs typeface="Times New Roman" pitchFamily="18" charset="0"/>
              </a:rPr>
              <a:t>вы обучаете только левое полушарие.</a:t>
            </a:r>
          </a:p>
          <a:p>
            <a:pPr algn="r"/>
            <a:r>
              <a:rPr lang="ru-RU" altLang="ru-RU" sz="2000" i="1">
                <a:latin typeface="Times New Roman" pitchFamily="18" charset="0"/>
                <a:cs typeface="Times New Roman" pitchFamily="18" charset="0"/>
              </a:rPr>
              <a:t>Обучая правое полушарие,</a:t>
            </a:r>
          </a:p>
          <a:p>
            <a:pPr algn="r"/>
            <a:r>
              <a:rPr lang="ru-RU" altLang="ru-RU" sz="2000" i="1">
                <a:latin typeface="Times New Roman" pitchFamily="18" charset="0"/>
                <a:cs typeface="Times New Roman" pitchFamily="18" charset="0"/>
              </a:rPr>
              <a:t>вы обучаете весь мозг!</a:t>
            </a:r>
            <a:endParaRPr lang="ru-RU" altLang="ru-RU" sz="2000" b="1" i="1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altLang="ru-RU" sz="2000" b="1" i="1">
                <a:latin typeface="Times New Roman" pitchFamily="18" charset="0"/>
                <a:cs typeface="Times New Roman" pitchFamily="18" charset="0"/>
              </a:rPr>
              <a:t>И. Соньер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11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5875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/>
            </a:extLst>
          </a:blip>
          <a:srcRect/>
          <a:stretch/>
        </p:blipFill>
        <p:spPr>
          <a:xfrm>
            <a:off x="2286000" y="1778065"/>
            <a:ext cx="5105400" cy="33992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76200" y="5056930"/>
            <a:ext cx="6934200" cy="1754326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latin typeface="Arial" panose="020B0604020202020204" pitchFamily="34" charset="0"/>
              </a:rPr>
              <a:t>Левое полушарие</a:t>
            </a:r>
          </a:p>
          <a:p>
            <a:pPr>
              <a:defRPr/>
            </a:pPr>
            <a:r>
              <a:rPr lang="ru-RU" dirty="0">
                <a:latin typeface="Arial" panose="020B0604020202020204" pitchFamily="34" charset="0"/>
              </a:rPr>
              <a:t>Я – левый сегмент мозга. Учёный. Математик.</a:t>
            </a:r>
          </a:p>
          <a:p>
            <a:pPr>
              <a:defRPr/>
            </a:pPr>
            <a:r>
              <a:rPr lang="ru-RU" dirty="0">
                <a:latin typeface="Arial" panose="020B0604020202020204" pitchFamily="34" charset="0"/>
              </a:rPr>
              <a:t>Я всё классифицирую, точно, линейно, аналитически, </a:t>
            </a:r>
            <a:r>
              <a:rPr lang="ru-RU" dirty="0" err="1">
                <a:latin typeface="Arial" panose="020B0604020202020204" pitchFamily="34" charset="0"/>
              </a:rPr>
              <a:t>стратегично</a:t>
            </a:r>
            <a:r>
              <a:rPr lang="ru-RU" dirty="0">
                <a:latin typeface="Arial" panose="020B0604020202020204" pitchFamily="34" charset="0"/>
              </a:rPr>
              <a:t>. Я практичен, всё держу под контролем. </a:t>
            </a:r>
          </a:p>
          <a:p>
            <a:pPr>
              <a:defRPr/>
            </a:pPr>
            <a:r>
              <a:rPr lang="ru-RU" dirty="0">
                <a:latin typeface="Arial" panose="020B0604020202020204" pitchFamily="34" charset="0"/>
              </a:rPr>
              <a:t>Мастер слов и языка. Реалист. Решаю уравнения и играю </a:t>
            </a:r>
            <a:br>
              <a:rPr lang="ru-RU" dirty="0">
                <a:latin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</a:rPr>
              <a:t>с числами. Поддерживаю порядок, логичен. Знаю Кто Я есть.  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43000" y="38146"/>
            <a:ext cx="7894321" cy="1754326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>
            <a:spAutoFit/>
          </a:bodyPr>
          <a:lstStyle/>
          <a:p>
            <a:pPr algn="r">
              <a:defRPr/>
            </a:pPr>
            <a:r>
              <a:rPr lang="ru-RU" b="1" dirty="0">
                <a:latin typeface="Arial" panose="020B0604020202020204" pitchFamily="34" charset="0"/>
              </a:rPr>
              <a:t>Правое полушарие</a:t>
            </a:r>
          </a:p>
          <a:p>
            <a:pPr algn="r">
              <a:defRPr/>
            </a:pPr>
            <a:r>
              <a:rPr lang="ru-RU" dirty="0">
                <a:latin typeface="Arial" panose="020B0604020202020204" pitchFamily="34" charset="0"/>
              </a:rPr>
              <a:t>Я – правый сегмент мозга. Художник. Поэт. </a:t>
            </a:r>
          </a:p>
          <a:p>
            <a:pPr algn="r">
              <a:defRPr/>
            </a:pPr>
            <a:r>
              <a:rPr lang="ru-RU" dirty="0">
                <a:latin typeface="Arial" panose="020B0604020202020204" pitchFamily="34" charset="0"/>
              </a:rPr>
              <a:t>Свободный дух. Я креативный; страстный  и чувственный.</a:t>
            </a:r>
          </a:p>
          <a:p>
            <a:pPr algn="r">
              <a:defRPr/>
            </a:pPr>
            <a:r>
              <a:rPr lang="ru-RU" dirty="0">
                <a:latin typeface="Arial" panose="020B0604020202020204" pitchFamily="34" charset="0"/>
              </a:rPr>
              <a:t>Во мне звучит смех. Я имею вкус. Я люблю движение, играю с цветами. Не могу видеть пустой холст: хочу залить его краской. У меня безграничная фантазия. Я всё чувствую. Я такой, каким хотел быть.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295400" y="1143000"/>
            <a:ext cx="6792913" cy="4525963"/>
          </a:xfrm>
          <a:ln w="38100"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Объект 5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381000" y="228600"/>
            <a:ext cx="5489575" cy="3657600"/>
          </a:xfrm>
          <a:ln w="28575">
            <a:solidFill>
              <a:schemeClr val="bg1"/>
            </a:solidFill>
          </a:ln>
        </p:spPr>
      </p:pic>
      <p:pic>
        <p:nvPicPr>
          <p:cNvPr id="8195" name="Рисунок 6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14763" y="3352800"/>
            <a:ext cx="5100637" cy="3398838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921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9220" name="Рисунок 3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00300" y="274638"/>
            <a:ext cx="43434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-685800" y="-877888"/>
            <a:ext cx="10420350" cy="2667001"/>
          </a:xfrm>
        </p:spPr>
        <p:txBody>
          <a:bodyPr/>
          <a:lstStyle/>
          <a:p>
            <a:r>
              <a:rPr lang="ru-RU" altLang="ru-RU" sz="2000" b="1" smtClean="0"/>
              <a:t>Какое полушарие мозга у вас доминирует? </a:t>
            </a:r>
            <a:r>
              <a:rPr lang="ru-RU" altLang="ru-RU" sz="1800" i="1" smtClean="0"/>
              <a:t>(после прохождения </a:t>
            </a:r>
            <a:br>
              <a:rPr lang="ru-RU" altLang="ru-RU" sz="1800" i="1" smtClean="0"/>
            </a:br>
            <a:r>
              <a:rPr lang="ru-RU" altLang="ru-RU" sz="1800" i="1" smtClean="0"/>
              <a:t>каждого задания отмечайте результат, на весь тест не более 7 минут.) </a:t>
            </a:r>
          </a:p>
        </p:txBody>
      </p:sp>
      <p:sp>
        <p:nvSpPr>
          <p:cNvPr id="12291" name="Прямоугольник 3"/>
          <p:cNvSpPr>
            <a:spLocks noChangeArrowheads="1"/>
          </p:cNvSpPr>
          <p:nvPr/>
        </p:nvSpPr>
        <p:spPr bwMode="auto">
          <a:xfrm>
            <a:off x="-20638" y="914400"/>
            <a:ext cx="2709863" cy="3698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ru-RU" altLang="ru-RU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</a:rPr>
              <a:t>1. Переплетите пальцы</a:t>
            </a:r>
            <a:endParaRPr lang="ru-RU" alt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6" name="Рисунок 4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0650" y="1344613"/>
            <a:ext cx="1836738" cy="177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Прямоугольник 5"/>
          <p:cNvSpPr>
            <a:spLocks noChangeArrowheads="1"/>
          </p:cNvSpPr>
          <p:nvPr/>
        </p:nvSpPr>
        <p:spPr bwMode="auto">
          <a:xfrm>
            <a:off x="2101850" y="1266825"/>
            <a:ext cx="2308225" cy="3683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31750"/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ru-RU" altLang="ru-RU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</a:rPr>
              <a:t>2. Проба </a:t>
            </a:r>
            <a:r>
              <a:rPr lang="ru-RU" altLang="ru-RU" sz="18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</a:rPr>
              <a:t>Розенбаха</a:t>
            </a:r>
            <a:endParaRPr lang="ru-RU" alt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50" name="Рисунок 6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32063" y="1727200"/>
            <a:ext cx="1752600" cy="196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5" name="Прямоугольник 7"/>
          <p:cNvSpPr>
            <a:spLocks noChangeArrowheads="1"/>
          </p:cNvSpPr>
          <p:nvPr/>
        </p:nvSpPr>
        <p:spPr bwMode="auto">
          <a:xfrm>
            <a:off x="4410075" y="905669"/>
            <a:ext cx="2222500" cy="3698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ru-RU" altLang="ru-RU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</a:rPr>
              <a:t>3. Поза Наполеона</a:t>
            </a:r>
            <a:endParaRPr lang="ru-RU" alt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54" name="Рисунок 8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72013" y="1350963"/>
            <a:ext cx="1747837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7" name="Прямоугольник 9"/>
          <p:cNvSpPr>
            <a:spLocks noChangeArrowheads="1"/>
          </p:cNvSpPr>
          <p:nvPr/>
        </p:nvSpPr>
        <p:spPr bwMode="auto">
          <a:xfrm>
            <a:off x="6737350" y="1130300"/>
            <a:ext cx="2046288" cy="3698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ru-RU" altLang="ru-RU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</a:rPr>
              <a:t>4. Аплодисменты</a:t>
            </a:r>
            <a:endParaRPr lang="ru-RU" alt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58" name="Рисунок 10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945313" y="1727200"/>
            <a:ext cx="175895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9" name="Прямоугольник 11"/>
          <p:cNvSpPr>
            <a:spLocks noChangeArrowheads="1"/>
          </p:cNvSpPr>
          <p:nvPr/>
        </p:nvSpPr>
        <p:spPr bwMode="auto">
          <a:xfrm>
            <a:off x="136525" y="3990975"/>
            <a:ext cx="1571625" cy="64611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ru-RU" altLang="ru-RU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</a:rPr>
              <a:t>5. Положите </a:t>
            </a:r>
            <a:br>
              <a:rPr lang="ru-RU" altLang="ru-RU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</a:rPr>
            </a:br>
            <a:r>
              <a:rPr lang="ru-RU" altLang="ru-RU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</a:rPr>
              <a:t>ногу на ногу</a:t>
            </a:r>
            <a:endParaRPr lang="ru-RU" alt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2" name="Рисунок 12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01600" y="4699000"/>
            <a:ext cx="1631950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01" name="Прямоугольник 13"/>
          <p:cNvSpPr>
            <a:spLocks noChangeArrowheads="1"/>
          </p:cNvSpPr>
          <p:nvPr/>
        </p:nvSpPr>
        <p:spPr bwMode="auto">
          <a:xfrm>
            <a:off x="1685925" y="4192588"/>
            <a:ext cx="1725613" cy="3698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ru-RU" altLang="ru-RU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</a:rPr>
              <a:t>6. Подмигните</a:t>
            </a:r>
            <a:endParaRPr lang="ru-RU" alt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6" name="Рисунок 14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814513" y="4645025"/>
            <a:ext cx="1544637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03" name="Прямоугольник 15"/>
          <p:cNvSpPr>
            <a:spLocks noChangeArrowheads="1"/>
          </p:cNvSpPr>
          <p:nvPr/>
        </p:nvSpPr>
        <p:spPr bwMode="auto">
          <a:xfrm>
            <a:off x="3508375" y="4160838"/>
            <a:ext cx="1550988" cy="3683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ru-RU" altLang="ru-RU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</a:rPr>
              <a:t>7. Вращение</a:t>
            </a:r>
            <a:endParaRPr lang="ru-RU" alt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0" name="Рисунок 16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517900" y="4656138"/>
            <a:ext cx="1725613" cy="180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05" name="Прямоугольник 17"/>
          <p:cNvSpPr>
            <a:spLocks noChangeArrowheads="1"/>
          </p:cNvSpPr>
          <p:nvPr/>
        </p:nvSpPr>
        <p:spPr bwMode="auto">
          <a:xfrm>
            <a:off x="5580063" y="4192588"/>
            <a:ext cx="1258887" cy="3698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ru-RU" altLang="ru-RU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</a:rPr>
              <a:t>8. Штрихи</a:t>
            </a:r>
            <a:endParaRPr lang="ru-RU" alt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4" name="Рисунок 18"/>
          <p:cNvPicPr>
            <a:picLocks noChangeAspect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424488" y="4694238"/>
            <a:ext cx="1762125" cy="176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07" name="Прямоугольник 19"/>
          <p:cNvSpPr>
            <a:spLocks noChangeArrowheads="1"/>
          </p:cNvSpPr>
          <p:nvPr/>
        </p:nvSpPr>
        <p:spPr bwMode="auto">
          <a:xfrm>
            <a:off x="7321550" y="4116388"/>
            <a:ext cx="1717675" cy="3698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ru-RU" altLang="ru-RU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</a:rPr>
              <a:t>9. Окружность</a:t>
            </a:r>
            <a:endParaRPr lang="ru-RU" alt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8" name="Рисунок 20"/>
          <p:cNvPicPr>
            <a:picLocks noChangeAspect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7405688" y="4665663"/>
            <a:ext cx="1547812" cy="179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2087562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1126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953000" y="381000"/>
            <a:ext cx="388620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4638" y="3581400"/>
            <a:ext cx="3992562" cy="299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629400" y="3448050"/>
            <a:ext cx="2286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73100" y="381000"/>
            <a:ext cx="2257425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517</TotalTime>
  <Words>290</Words>
  <Application>Microsoft Office PowerPoint</Application>
  <PresentationFormat>Экран (4:3)</PresentationFormat>
  <Paragraphs>42</Paragraphs>
  <Slides>12</Slides>
  <Notes>3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Times New Roman</vt:lpstr>
      <vt:lpstr>Helvetica</vt:lpstr>
      <vt:lpstr>Тема Office</vt:lpstr>
      <vt:lpstr>Диаграмма Microsoft Excel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Какое полушарие мозга у вас доминирует? (после прохождения  каждого задания отмечайте результат, на весь тест не более 7 минут.) 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123</dc:creator>
  <cp:lastModifiedBy>hvostov</cp:lastModifiedBy>
  <cp:revision>52</cp:revision>
  <cp:lastPrinted>1601-01-01T00:00:00Z</cp:lastPrinted>
  <dcterms:created xsi:type="dcterms:W3CDTF">2019-03-31T15:01:42Z</dcterms:created>
  <dcterms:modified xsi:type="dcterms:W3CDTF">2022-04-13T14:03:07Z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