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47B-AE75-4CB4-B036-D2C6E842E09E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8063-25AF-4A29-9AD7-3E6689ACB2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47B-AE75-4CB4-B036-D2C6E842E09E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8063-25AF-4A29-9AD7-3E6689ACB2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47B-AE75-4CB4-B036-D2C6E842E09E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8063-25AF-4A29-9AD7-3E6689ACB2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47B-AE75-4CB4-B036-D2C6E842E09E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8063-25AF-4A29-9AD7-3E6689ACB2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47B-AE75-4CB4-B036-D2C6E842E09E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8063-25AF-4A29-9AD7-3E6689ACB2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47B-AE75-4CB4-B036-D2C6E842E09E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8063-25AF-4A29-9AD7-3E6689ACB2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47B-AE75-4CB4-B036-D2C6E842E09E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8063-25AF-4A29-9AD7-3E6689ACB2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47B-AE75-4CB4-B036-D2C6E842E09E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8063-25AF-4A29-9AD7-3E6689ACB2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47B-AE75-4CB4-B036-D2C6E842E09E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8063-25AF-4A29-9AD7-3E6689ACB2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47B-AE75-4CB4-B036-D2C6E842E09E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8063-25AF-4A29-9AD7-3E6689ACB2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8F47B-AE75-4CB4-B036-D2C6E842E09E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E8063-25AF-4A29-9AD7-3E6689ACB24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B88F47B-AE75-4CB4-B036-D2C6E842E09E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D3E8063-25AF-4A29-9AD7-3E6689ACB2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828800"/>
          </a:xfrm>
        </p:spPr>
        <p:txBody>
          <a:bodyPr/>
          <a:lstStyle/>
          <a:p>
            <a:pPr algn="ctr"/>
            <a:r>
              <a:rPr lang="ru-RU" dirty="0"/>
              <a:t>Химическая связь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Металлическая связь – </a:t>
            </a:r>
            <a:r>
              <a:rPr lang="ru-RU" dirty="0" err="1"/>
              <a:t>связь</a:t>
            </a:r>
            <a:r>
              <a:rPr lang="ru-RU" dirty="0"/>
              <a:t> между </a:t>
            </a:r>
            <a:r>
              <a:rPr lang="ru-RU" u="sng" dirty="0"/>
              <a:t>положительными ионами </a:t>
            </a:r>
            <a:r>
              <a:rPr lang="ru-RU" dirty="0"/>
              <a:t>в кристаллах металлов за счёт притяжения </a:t>
            </a:r>
            <a:r>
              <a:rPr lang="ru-RU" u="sng" dirty="0"/>
              <a:t>относительно свободных электронов</a:t>
            </a: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357430"/>
            <a:ext cx="38481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В связи с этим и свойства металлов:</a:t>
            </a:r>
          </a:p>
          <a:p>
            <a:pPr marL="514350" indent="-514350">
              <a:buAutoNum type="arabicPeriod"/>
            </a:pPr>
            <a:r>
              <a:rPr lang="ru-RU" dirty="0"/>
              <a:t>Ковкость</a:t>
            </a:r>
          </a:p>
          <a:p>
            <a:pPr marL="514350" indent="-514350">
              <a:buAutoNum type="arabicPeriod"/>
            </a:pPr>
            <a:r>
              <a:rPr lang="ru-RU" dirty="0"/>
              <a:t>Пластичность</a:t>
            </a:r>
          </a:p>
          <a:p>
            <a:pPr marL="514350" indent="-514350">
              <a:buAutoNum type="arabicPeriod"/>
            </a:pPr>
            <a:r>
              <a:rPr lang="ru-RU" dirty="0"/>
              <a:t>Металлический блеск</a:t>
            </a:r>
          </a:p>
          <a:p>
            <a:pPr marL="514350" indent="-514350">
              <a:buAutoNum type="arabicPeriod"/>
            </a:pPr>
            <a:r>
              <a:rPr lang="ru-RU" dirty="0"/>
              <a:t>Теплопроводность</a:t>
            </a:r>
          </a:p>
          <a:p>
            <a:pPr marL="514350" indent="-514350">
              <a:buAutoNum type="arabicPeriod"/>
            </a:pPr>
            <a:r>
              <a:rPr lang="ru-RU" dirty="0"/>
              <a:t>Электропроводность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u="sng" dirty="0"/>
              <a:t>Водородная связь </a:t>
            </a:r>
            <a:r>
              <a:rPr lang="ru-RU" dirty="0"/>
              <a:t>– </a:t>
            </a:r>
            <a:r>
              <a:rPr lang="ru-RU" dirty="0" err="1"/>
              <a:t>связь</a:t>
            </a:r>
            <a:r>
              <a:rPr lang="ru-RU" dirty="0"/>
              <a:t> между атомом </a:t>
            </a:r>
            <a:r>
              <a:rPr lang="ru-RU" u="sng" dirty="0"/>
              <a:t>водорода</a:t>
            </a:r>
            <a:r>
              <a:rPr lang="ru-RU" dirty="0"/>
              <a:t> и </a:t>
            </a:r>
            <a:r>
              <a:rPr lang="ru-RU" u="sng" dirty="0"/>
              <a:t>не связанным </a:t>
            </a:r>
            <a:r>
              <a:rPr lang="ru-RU" dirty="0"/>
              <a:t>с ним </a:t>
            </a:r>
            <a:r>
              <a:rPr lang="ru-RU" u="sng" dirty="0"/>
              <a:t>электроотрицательным атомом </a:t>
            </a:r>
            <a:r>
              <a:rPr lang="ru-RU" dirty="0"/>
              <a:t>(</a:t>
            </a:r>
            <a:r>
              <a:rPr lang="en-US" dirty="0"/>
              <a:t>O,N,F)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643182"/>
            <a:ext cx="7753374" cy="157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928802"/>
            <a:ext cx="6005528" cy="437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Сравните: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Ткип </a:t>
            </a:r>
            <a:r>
              <a:rPr lang="en-US" dirty="0"/>
              <a:t>(H</a:t>
            </a:r>
            <a:r>
              <a:rPr lang="en-US" baseline="-25000" dirty="0"/>
              <a:t>2</a:t>
            </a:r>
            <a:r>
              <a:rPr lang="en-US" dirty="0"/>
              <a:t>S)= </a:t>
            </a:r>
            <a:r>
              <a:rPr lang="ru-RU" dirty="0"/>
              <a:t>-60</a:t>
            </a:r>
            <a:r>
              <a:rPr lang="ru-RU" baseline="30000" dirty="0"/>
              <a:t>о</a:t>
            </a:r>
            <a:r>
              <a:rPr lang="ru-RU" dirty="0"/>
              <a:t>С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Ткип (</a:t>
            </a:r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Se)= </a:t>
            </a:r>
            <a:r>
              <a:rPr lang="ru-RU" dirty="0"/>
              <a:t>-41</a:t>
            </a:r>
            <a:r>
              <a:rPr lang="ru-RU" baseline="30000" dirty="0"/>
              <a:t>о</a:t>
            </a:r>
            <a:r>
              <a:rPr lang="ru-RU" dirty="0"/>
              <a:t>С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Ткип (</a:t>
            </a:r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Te)= </a:t>
            </a:r>
            <a:r>
              <a:rPr lang="ru-RU" dirty="0"/>
              <a:t>-2</a:t>
            </a:r>
            <a:r>
              <a:rPr lang="ru-RU" baseline="30000" dirty="0"/>
              <a:t>о</a:t>
            </a:r>
            <a:r>
              <a:rPr lang="ru-RU" dirty="0"/>
              <a:t>С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Какая, судя по этому ряду, должна быть температура кипения у воды?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Почему вода – универсальный растворитель?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/>
              <a:t>Кристаллические решётки</a:t>
            </a:r>
          </a:p>
          <a:p>
            <a:pPr>
              <a:buNone/>
            </a:pPr>
            <a:r>
              <a:rPr lang="ru-RU" dirty="0"/>
              <a:t>Многие твёрдые тела имеют кристаллическое строение. Такое строение называется </a:t>
            </a:r>
            <a:r>
              <a:rPr lang="ru-RU" u="sng" dirty="0"/>
              <a:t>кристаллической решёткой. </a:t>
            </a:r>
            <a:endParaRPr lang="ru-RU" dirty="0"/>
          </a:p>
          <a:p>
            <a:pPr>
              <a:buNone/>
            </a:pPr>
            <a:r>
              <a:rPr lang="ru-RU" dirty="0"/>
              <a:t>В узлах кристаллической решётки могут находиться разные частицы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У ионных веществ – ионная КР </a:t>
            </a:r>
            <a:br>
              <a:rPr lang="ru-RU" dirty="0"/>
            </a:br>
            <a:r>
              <a:rPr lang="ru-RU" dirty="0"/>
              <a:t>(в узлах ионы)</a:t>
            </a:r>
          </a:p>
          <a:p>
            <a:pPr>
              <a:buNone/>
            </a:pPr>
            <a:r>
              <a:rPr lang="ru-RU" dirty="0"/>
              <a:t>У атомных - …..</a:t>
            </a:r>
          </a:p>
          <a:p>
            <a:pPr>
              <a:buNone/>
            </a:pPr>
            <a:r>
              <a:rPr lang="ru-RU" dirty="0"/>
              <a:t>У молекулярных - ….</a:t>
            </a:r>
          </a:p>
          <a:p>
            <a:pPr>
              <a:buNone/>
            </a:pPr>
            <a:r>
              <a:rPr lang="ru-RU" dirty="0"/>
              <a:t>У металлических - ….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251648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785794"/>
            <a:ext cx="224705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2143116"/>
            <a:ext cx="2786082" cy="256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 descr="https://banner2.cleanpng.com/20180618/spo/kisspng-chemistry-animaatio-molecule-chemical-element-5b27c694720ca0.630520551529333396467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3429000"/>
            <a:ext cx="2643206" cy="2701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u="sng" dirty="0"/>
              <a:t>Свойства веществ</a:t>
            </a:r>
            <a:r>
              <a:rPr lang="ru-RU" dirty="0"/>
              <a:t>:                </a:t>
            </a:r>
            <a:r>
              <a:rPr lang="ru-RU" u="sng" dirty="0"/>
              <a:t>Вещества</a:t>
            </a:r>
            <a:r>
              <a:rPr lang="ru-RU" dirty="0"/>
              <a:t>: </a:t>
            </a:r>
          </a:p>
          <a:p>
            <a:pPr marL="514350" indent="-514350">
              <a:buNone/>
            </a:pPr>
            <a:r>
              <a:rPr lang="en-US" dirty="0">
                <a:solidFill>
                  <a:srgbClr val="FF0000"/>
                </a:solidFill>
              </a:rPr>
              <a:t>1.</a:t>
            </a:r>
            <a:r>
              <a:rPr lang="en-US" dirty="0"/>
              <a:t> </a:t>
            </a:r>
            <a:r>
              <a:rPr lang="ru-RU" dirty="0"/>
              <a:t>Твёрдые, растворимы        А. </a:t>
            </a:r>
            <a:r>
              <a:rPr lang="en-US" dirty="0"/>
              <a:t>NaCl, K</a:t>
            </a:r>
            <a:r>
              <a:rPr lang="en-US" baseline="-25000" dirty="0"/>
              <a:t>2</a:t>
            </a:r>
            <a:r>
              <a:rPr lang="en-US" dirty="0"/>
              <a:t>S</a:t>
            </a:r>
            <a:endParaRPr lang="ru-RU" dirty="0"/>
          </a:p>
          <a:p>
            <a:pPr marL="514350" indent="-514350">
              <a:buNone/>
            </a:pPr>
            <a:r>
              <a:rPr lang="ru-RU" dirty="0"/>
              <a:t>в воде, тугоплавкие,</a:t>
            </a:r>
            <a:r>
              <a:rPr lang="en-US" dirty="0"/>
              <a:t>             </a:t>
            </a:r>
            <a:endParaRPr lang="ru-RU" dirty="0"/>
          </a:p>
          <a:p>
            <a:pPr marL="514350" indent="-514350">
              <a:buNone/>
            </a:pPr>
            <a:r>
              <a:rPr lang="ru-RU" dirty="0"/>
              <a:t>не проводят </a:t>
            </a:r>
            <a:r>
              <a:rPr lang="ru-RU" dirty="0" err="1"/>
              <a:t>эл</a:t>
            </a:r>
            <a:r>
              <a:rPr lang="ru-RU" dirty="0"/>
              <a:t>. ток</a:t>
            </a:r>
            <a:r>
              <a:rPr lang="en-US" dirty="0"/>
              <a:t>               </a:t>
            </a:r>
            <a:r>
              <a:rPr lang="ru-RU" dirty="0"/>
              <a:t>Б</a:t>
            </a:r>
            <a:r>
              <a:rPr lang="en-US" dirty="0"/>
              <a:t>. Ca, Mg, Fe  </a:t>
            </a:r>
            <a:endParaRPr lang="ru-RU" dirty="0"/>
          </a:p>
          <a:p>
            <a:pPr marL="514350" indent="-514350">
              <a:buNone/>
            </a:pPr>
            <a:r>
              <a:rPr lang="ru-RU" dirty="0">
                <a:solidFill>
                  <a:srgbClr val="FF0000"/>
                </a:solidFill>
              </a:rPr>
              <a:t>2. </a:t>
            </a:r>
            <a:r>
              <a:rPr lang="ru-RU" dirty="0"/>
              <a:t>Твёрдые, прочные,</a:t>
            </a:r>
          </a:p>
          <a:p>
            <a:pPr marL="514350" indent="-514350">
              <a:buNone/>
            </a:pPr>
            <a:r>
              <a:rPr lang="ru-RU" dirty="0"/>
              <a:t>высокие Тпл, </a:t>
            </a:r>
            <a:r>
              <a:rPr lang="en-US" dirty="0"/>
              <a:t>                       B. I</a:t>
            </a:r>
            <a:r>
              <a:rPr lang="en-US" baseline="-25000" dirty="0"/>
              <a:t>2</a:t>
            </a:r>
            <a:r>
              <a:rPr lang="en-US" dirty="0"/>
              <a:t>, H</a:t>
            </a:r>
            <a:r>
              <a:rPr lang="en-US" baseline="-25000" dirty="0"/>
              <a:t>2</a:t>
            </a:r>
            <a:r>
              <a:rPr lang="en-US" dirty="0"/>
              <a:t>O, S</a:t>
            </a:r>
            <a:r>
              <a:rPr lang="en-US" baseline="-25000" dirty="0"/>
              <a:t>8</a:t>
            </a:r>
            <a:endParaRPr lang="ru-RU" baseline="-25000" dirty="0"/>
          </a:p>
          <a:p>
            <a:pPr marL="514350" indent="-514350">
              <a:buNone/>
            </a:pPr>
            <a:r>
              <a:rPr lang="ru-RU" dirty="0"/>
              <a:t>нерастворимы</a:t>
            </a:r>
          </a:p>
          <a:p>
            <a:pPr marL="514350" indent="-514350">
              <a:buNone/>
            </a:pPr>
            <a:r>
              <a:rPr lang="ru-RU" dirty="0">
                <a:solidFill>
                  <a:srgbClr val="FF0000"/>
                </a:solidFill>
              </a:rPr>
              <a:t>3.</a:t>
            </a:r>
            <a:r>
              <a:rPr lang="ru-RU" dirty="0"/>
              <a:t> Легко плавятся, </a:t>
            </a:r>
            <a:r>
              <a:rPr lang="en-US" dirty="0"/>
              <a:t>               </a:t>
            </a:r>
            <a:r>
              <a:rPr lang="ru-RU" dirty="0"/>
              <a:t>Г. </a:t>
            </a:r>
            <a:r>
              <a:rPr lang="en-US" dirty="0"/>
              <a:t>C(</a:t>
            </a:r>
            <a:r>
              <a:rPr lang="ru-RU" dirty="0"/>
              <a:t>алмаз),</a:t>
            </a:r>
            <a:r>
              <a:rPr lang="en-US" dirty="0" err="1"/>
              <a:t>Si,B</a:t>
            </a:r>
            <a:r>
              <a:rPr lang="en-US" dirty="0"/>
              <a:t> </a:t>
            </a:r>
            <a:endParaRPr lang="ru-RU" dirty="0"/>
          </a:p>
          <a:p>
            <a:pPr marL="514350" indent="-514350">
              <a:buNone/>
            </a:pPr>
            <a:r>
              <a:rPr lang="ru-RU" dirty="0"/>
              <a:t>не проводят </a:t>
            </a:r>
            <a:r>
              <a:rPr lang="ru-RU" dirty="0" err="1"/>
              <a:t>эл</a:t>
            </a:r>
            <a:r>
              <a:rPr lang="ru-RU" dirty="0"/>
              <a:t>. ток, </a:t>
            </a:r>
            <a:r>
              <a:rPr lang="en-US" dirty="0"/>
              <a:t>            </a:t>
            </a:r>
            <a:br>
              <a:rPr lang="ru-RU" dirty="0"/>
            </a:br>
            <a:r>
              <a:rPr lang="ru-RU" dirty="0"/>
              <a:t>непрочные </a:t>
            </a:r>
          </a:p>
          <a:p>
            <a:pPr marL="514350" indent="-514350">
              <a:buNone/>
            </a:pPr>
            <a:r>
              <a:rPr lang="ru-RU" dirty="0">
                <a:solidFill>
                  <a:srgbClr val="FF0000"/>
                </a:solidFill>
              </a:rPr>
              <a:t>4.</a:t>
            </a:r>
            <a:r>
              <a:rPr lang="ru-RU" dirty="0"/>
              <a:t> Разные Тпл, ковкие,</a:t>
            </a:r>
          </a:p>
          <a:p>
            <a:pPr marL="514350" indent="-514350">
              <a:buNone/>
            </a:pPr>
            <a:r>
              <a:rPr lang="ru-RU" dirty="0"/>
              <a:t>пластичные, проводят </a:t>
            </a:r>
          </a:p>
          <a:p>
            <a:pPr marL="514350" indent="-514350">
              <a:buNone/>
            </a:pPr>
            <a:r>
              <a:rPr lang="ru-RU" dirty="0" err="1"/>
              <a:t>эл</a:t>
            </a:r>
            <a:r>
              <a:rPr lang="ru-RU" dirty="0"/>
              <a:t>. ток, тепло, блестят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30352"/>
            <a:ext cx="8501122" cy="53275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Домашнее задание:</a:t>
            </a:r>
          </a:p>
          <a:p>
            <a:pPr>
              <a:buNone/>
            </a:pPr>
            <a:r>
              <a:rPr lang="ru-RU" dirty="0"/>
              <a:t>Параграфы </a:t>
            </a:r>
            <a:r>
              <a:rPr lang="ru-RU" u="sng"/>
              <a:t>7-10</a:t>
            </a:r>
            <a:r>
              <a:rPr lang="ru-RU"/>
              <a:t> </a:t>
            </a:r>
            <a:endParaRPr lang="ru-RU" dirty="0"/>
          </a:p>
          <a:p>
            <a:pPr>
              <a:buNone/>
            </a:pPr>
            <a:r>
              <a:rPr lang="ru-RU" b="1" dirty="0"/>
              <a:t>Задания 3-4 стр. 43</a:t>
            </a:r>
          </a:p>
          <a:p>
            <a:pPr>
              <a:buNone/>
            </a:pPr>
            <a:r>
              <a:rPr lang="ru-RU" dirty="0"/>
              <a:t>Определить </a:t>
            </a:r>
            <a:r>
              <a:rPr lang="ru-RU" u="sng" dirty="0"/>
              <a:t>вид ХС </a:t>
            </a:r>
            <a:r>
              <a:rPr lang="ru-RU" dirty="0"/>
              <a:t>в веществах: </a:t>
            </a:r>
            <a:endParaRPr lang="en-US" dirty="0"/>
          </a:p>
          <a:p>
            <a:pPr>
              <a:buNone/>
            </a:pPr>
            <a:r>
              <a:rPr lang="en-US" b="1" dirty="0"/>
              <a:t>K</a:t>
            </a:r>
            <a:r>
              <a:rPr lang="en-US" b="1" baseline="-25000" dirty="0"/>
              <a:t>2</a:t>
            </a:r>
            <a:r>
              <a:rPr lang="en-US" b="1" dirty="0"/>
              <a:t>O, N</a:t>
            </a:r>
            <a:r>
              <a:rPr lang="en-US" b="1" baseline="-25000" dirty="0"/>
              <a:t>2</a:t>
            </a:r>
            <a:r>
              <a:rPr lang="en-US" b="1" dirty="0"/>
              <a:t>, OF</a:t>
            </a:r>
            <a:r>
              <a:rPr lang="en-US" b="1" baseline="-25000" dirty="0"/>
              <a:t>2</a:t>
            </a:r>
            <a:r>
              <a:rPr lang="en-US" b="1" dirty="0"/>
              <a:t>, O</a:t>
            </a:r>
            <a:r>
              <a:rPr lang="en-US" b="1" baseline="-25000" dirty="0"/>
              <a:t>3</a:t>
            </a:r>
            <a:r>
              <a:rPr lang="en-US" b="1" dirty="0"/>
              <a:t>, </a:t>
            </a:r>
            <a:r>
              <a:rPr lang="en-US" b="1" dirty="0" err="1"/>
              <a:t>NaI</a:t>
            </a:r>
            <a:r>
              <a:rPr lang="en-US" b="1" dirty="0"/>
              <a:t>, </a:t>
            </a:r>
            <a:r>
              <a:rPr lang="en-US" b="1" dirty="0" err="1"/>
              <a:t>Ga</a:t>
            </a:r>
            <a:r>
              <a:rPr lang="en-US" b="1" dirty="0"/>
              <a:t>, C</a:t>
            </a:r>
            <a:r>
              <a:rPr lang="en-US" b="1" baseline="-25000" dirty="0"/>
              <a:t>2</a:t>
            </a:r>
            <a:r>
              <a:rPr lang="en-US" b="1" dirty="0"/>
              <a:t>H</a:t>
            </a:r>
            <a:r>
              <a:rPr lang="en-US" b="1" baseline="-25000" dirty="0"/>
              <a:t>6</a:t>
            </a:r>
            <a:r>
              <a:rPr lang="en-US" b="1" dirty="0"/>
              <a:t>, Au, C, </a:t>
            </a:r>
            <a:r>
              <a:rPr lang="en-US" b="1" dirty="0" err="1"/>
              <a:t>MgS</a:t>
            </a:r>
            <a:endParaRPr lang="en-US" b="1" dirty="0"/>
          </a:p>
          <a:p>
            <a:pPr>
              <a:buNone/>
            </a:pPr>
            <a:r>
              <a:rPr lang="ru-RU" dirty="0"/>
              <a:t>Предположить </a:t>
            </a:r>
            <a:r>
              <a:rPr lang="ru-RU" u="sng" dirty="0"/>
              <a:t>вид кристаллической решётки</a:t>
            </a:r>
            <a:r>
              <a:rPr lang="ru-RU" dirty="0"/>
              <a:t> для твёрдых состояний данных веществ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u="sng" dirty="0"/>
              <a:t>Химическая связь</a:t>
            </a:r>
            <a:r>
              <a:rPr lang="ru-RU" dirty="0"/>
              <a:t> – это взаимодействие атомов, результатом которого </a:t>
            </a:r>
            <a:r>
              <a:rPr lang="ru-RU" dirty="0" err="1"/>
              <a:t>явлется</a:t>
            </a:r>
            <a:r>
              <a:rPr lang="ru-RU" dirty="0"/>
              <a:t> образование молекулы или кристалла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Кто участвует в образовании ХС? За счёт чего?</a:t>
            </a:r>
          </a:p>
          <a:p>
            <a:pPr>
              <a:buNone/>
            </a:pPr>
            <a:r>
              <a:rPr lang="ru-RU" dirty="0"/>
              <a:t>Какие виды ХС существуют?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b="1" i="1" u="sng" dirty="0"/>
              <a:t>Ковалентная связь </a:t>
            </a:r>
            <a:r>
              <a:rPr lang="ru-RU" dirty="0"/>
              <a:t>– связь между двумя атомами </a:t>
            </a:r>
            <a:r>
              <a:rPr lang="ru-RU" u="sng" dirty="0"/>
              <a:t>неметаллов</a:t>
            </a:r>
            <a:r>
              <a:rPr lang="ru-RU" dirty="0"/>
              <a:t>, возникающая за счёт образования </a:t>
            </a:r>
            <a:r>
              <a:rPr lang="ru-RU" u="sng" dirty="0"/>
              <a:t>общих электронных пар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r>
              <a:rPr lang="ru-RU" dirty="0"/>
              <a:t>КХС может образовываться разными способами (по разным механизмам)</a:t>
            </a:r>
          </a:p>
          <a:p>
            <a:pPr marL="514350" indent="-514350">
              <a:buNone/>
            </a:pPr>
            <a:r>
              <a:rPr lang="ru-RU" dirty="0"/>
              <a:t>1. Обменный </a:t>
            </a:r>
          </a:p>
          <a:p>
            <a:pPr marL="514350" indent="-514350">
              <a:buNone/>
            </a:pPr>
            <a:r>
              <a:rPr lang="ru-RU" dirty="0"/>
              <a:t>2. Донорно-акцепторный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u="sng" dirty="0"/>
              <a:t>Обменный механизм образования КХС </a:t>
            </a:r>
            <a:r>
              <a:rPr lang="ru-RU" dirty="0"/>
              <a:t>– каждый атом предоставляет по одному электрону для создания связи (электрон должен быть неспаренным!)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406510"/>
            <a:ext cx="3838580" cy="2219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4857760"/>
            <a:ext cx="382012" cy="69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4714884"/>
            <a:ext cx="421531" cy="761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4500570"/>
            <a:ext cx="421531" cy="761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357422" y="4929198"/>
            <a:ext cx="4924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86314" y="4643446"/>
            <a:ext cx="4924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Н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00430" y="4857760"/>
            <a:ext cx="4924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Н</a:t>
            </a:r>
          </a:p>
        </p:txBody>
      </p:sp>
      <p:sp>
        <p:nvSpPr>
          <p:cNvPr id="13" name="Полилиния 12"/>
          <p:cNvSpPr/>
          <p:nvPr/>
        </p:nvSpPr>
        <p:spPr>
          <a:xfrm>
            <a:off x="2345436" y="3265932"/>
            <a:ext cx="1078992" cy="627888"/>
          </a:xfrm>
          <a:custGeom>
            <a:avLst/>
            <a:gdLst>
              <a:gd name="connsiteX0" fmla="*/ 589788 w 1078992"/>
              <a:gd name="connsiteY0" fmla="*/ 80772 h 627888"/>
              <a:gd name="connsiteX1" fmla="*/ 41148 w 1078992"/>
              <a:gd name="connsiteY1" fmla="*/ 80772 h 627888"/>
              <a:gd name="connsiteX2" fmla="*/ 342900 w 1078992"/>
              <a:gd name="connsiteY2" fmla="*/ 565404 h 627888"/>
              <a:gd name="connsiteX3" fmla="*/ 992124 w 1078992"/>
              <a:gd name="connsiteY3" fmla="*/ 455676 h 627888"/>
              <a:gd name="connsiteX4" fmla="*/ 864108 w 1078992"/>
              <a:gd name="connsiteY4" fmla="*/ 71628 h 627888"/>
              <a:gd name="connsiteX5" fmla="*/ 489204 w 1078992"/>
              <a:gd name="connsiteY5" fmla="*/ 44196 h 627888"/>
              <a:gd name="connsiteX6" fmla="*/ 470916 w 1078992"/>
              <a:gd name="connsiteY6" fmla="*/ 71628 h 627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8992" h="627888">
                <a:moveTo>
                  <a:pt x="589788" y="80772"/>
                </a:moveTo>
                <a:cubicBezTo>
                  <a:pt x="336042" y="40386"/>
                  <a:pt x="82296" y="0"/>
                  <a:pt x="41148" y="80772"/>
                </a:cubicBezTo>
                <a:cubicBezTo>
                  <a:pt x="0" y="161544"/>
                  <a:pt x="184404" y="502920"/>
                  <a:pt x="342900" y="565404"/>
                </a:cubicBezTo>
                <a:cubicBezTo>
                  <a:pt x="501396" y="627888"/>
                  <a:pt x="905256" y="537972"/>
                  <a:pt x="992124" y="455676"/>
                </a:cubicBezTo>
                <a:cubicBezTo>
                  <a:pt x="1078992" y="373380"/>
                  <a:pt x="947928" y="140208"/>
                  <a:pt x="864108" y="71628"/>
                </a:cubicBezTo>
                <a:cubicBezTo>
                  <a:pt x="780288" y="3048"/>
                  <a:pt x="554736" y="44196"/>
                  <a:pt x="489204" y="44196"/>
                </a:cubicBezTo>
                <a:cubicBezTo>
                  <a:pt x="423672" y="44196"/>
                  <a:pt x="447294" y="57912"/>
                  <a:pt x="470916" y="71628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 rot="16200000" flipV="1">
            <a:off x="2250265" y="4107661"/>
            <a:ext cx="1143008" cy="35719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>
            <a:off x="2928926" y="3714752"/>
            <a:ext cx="1143008" cy="1000132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>
            <a:off x="3214678" y="3714752"/>
            <a:ext cx="2071702" cy="85725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000760" y="2643182"/>
            <a:ext cx="230063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      </a:t>
            </a:r>
            <a:r>
              <a:rPr lang="ru-RU" sz="3200" b="1" dirty="0"/>
              <a:t>Н</a:t>
            </a:r>
          </a:p>
          <a:p>
            <a:endParaRPr lang="ru-RU" sz="3200" dirty="0"/>
          </a:p>
          <a:p>
            <a:r>
              <a:rPr lang="ru-RU" sz="3200" b="1" dirty="0"/>
              <a:t>Н    Р    Н</a:t>
            </a:r>
          </a:p>
          <a:p>
            <a:endParaRPr lang="ru-RU" sz="3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429388" y="3857628"/>
            <a:ext cx="500066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286644" y="3857628"/>
            <a:ext cx="500066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072330" y="3143248"/>
            <a:ext cx="71438" cy="5715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 animBg="1"/>
      <p:bldP spid="20" grpId="0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Если не хватает неспаренных электронов, то их можно </a:t>
            </a:r>
            <a:r>
              <a:rPr lang="ru-RU" u="sng" dirty="0"/>
              <a:t>распарить</a:t>
            </a:r>
            <a:r>
              <a:rPr lang="ru-RU" dirty="0"/>
              <a:t> (перевести атом в </a:t>
            </a:r>
            <a:r>
              <a:rPr lang="ru-RU" u="sng" dirty="0"/>
              <a:t>возбуждённое состояние</a:t>
            </a:r>
            <a:r>
              <a:rPr lang="ru-RU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2071678"/>
            <a:ext cx="1066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СО</a:t>
            </a:r>
            <a:r>
              <a:rPr lang="ru-RU" sz="3600" baseline="-25000" dirty="0"/>
              <a:t>2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143116"/>
            <a:ext cx="2529209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000232" y="2143116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С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429132"/>
            <a:ext cx="2500330" cy="1117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4429132"/>
            <a:ext cx="2556903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олилиния 9"/>
          <p:cNvSpPr/>
          <p:nvPr/>
        </p:nvSpPr>
        <p:spPr>
          <a:xfrm>
            <a:off x="2928926" y="2000240"/>
            <a:ext cx="1197864" cy="946404"/>
          </a:xfrm>
          <a:custGeom>
            <a:avLst/>
            <a:gdLst>
              <a:gd name="connsiteX0" fmla="*/ 1039368 w 1197864"/>
              <a:gd name="connsiteY0" fmla="*/ 112776 h 946404"/>
              <a:gd name="connsiteX1" fmla="*/ 124968 w 1197864"/>
              <a:gd name="connsiteY1" fmla="*/ 121920 h 946404"/>
              <a:gd name="connsiteX2" fmla="*/ 289560 w 1197864"/>
              <a:gd name="connsiteY2" fmla="*/ 844296 h 946404"/>
              <a:gd name="connsiteX3" fmla="*/ 1075944 w 1197864"/>
              <a:gd name="connsiteY3" fmla="*/ 734568 h 946404"/>
              <a:gd name="connsiteX4" fmla="*/ 1039368 w 1197864"/>
              <a:gd name="connsiteY4" fmla="*/ 112776 h 94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7864" h="946404">
                <a:moveTo>
                  <a:pt x="1039368" y="112776"/>
                </a:moveTo>
                <a:cubicBezTo>
                  <a:pt x="880872" y="10668"/>
                  <a:pt x="249936" y="0"/>
                  <a:pt x="124968" y="121920"/>
                </a:cubicBezTo>
                <a:cubicBezTo>
                  <a:pt x="0" y="243840"/>
                  <a:pt x="131064" y="742188"/>
                  <a:pt x="289560" y="844296"/>
                </a:cubicBezTo>
                <a:cubicBezTo>
                  <a:pt x="448056" y="946404"/>
                  <a:pt x="954024" y="858012"/>
                  <a:pt x="1075944" y="734568"/>
                </a:cubicBezTo>
                <a:cubicBezTo>
                  <a:pt x="1197864" y="611124"/>
                  <a:pt x="1197864" y="214884"/>
                  <a:pt x="1039368" y="112776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3258312" y="4590288"/>
            <a:ext cx="981456" cy="597408"/>
          </a:xfrm>
          <a:custGeom>
            <a:avLst/>
            <a:gdLst>
              <a:gd name="connsiteX0" fmla="*/ 865632 w 981456"/>
              <a:gd name="connsiteY0" fmla="*/ 420624 h 597408"/>
              <a:gd name="connsiteX1" fmla="*/ 819912 w 981456"/>
              <a:gd name="connsiteY1" fmla="*/ 54864 h 597408"/>
              <a:gd name="connsiteX2" fmla="*/ 115824 w 981456"/>
              <a:gd name="connsiteY2" fmla="*/ 91440 h 597408"/>
              <a:gd name="connsiteX3" fmla="*/ 124968 w 981456"/>
              <a:gd name="connsiteY3" fmla="*/ 539496 h 597408"/>
              <a:gd name="connsiteX4" fmla="*/ 865632 w 981456"/>
              <a:gd name="connsiteY4" fmla="*/ 420624 h 597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456" h="597408">
                <a:moveTo>
                  <a:pt x="865632" y="420624"/>
                </a:moveTo>
                <a:cubicBezTo>
                  <a:pt x="981456" y="339852"/>
                  <a:pt x="944880" y="109728"/>
                  <a:pt x="819912" y="54864"/>
                </a:cubicBezTo>
                <a:cubicBezTo>
                  <a:pt x="694944" y="0"/>
                  <a:pt x="231648" y="10668"/>
                  <a:pt x="115824" y="91440"/>
                </a:cubicBezTo>
                <a:cubicBezTo>
                  <a:pt x="0" y="172212"/>
                  <a:pt x="0" y="481584"/>
                  <a:pt x="124968" y="539496"/>
                </a:cubicBezTo>
                <a:cubicBezTo>
                  <a:pt x="249936" y="597408"/>
                  <a:pt x="749808" y="501396"/>
                  <a:pt x="865632" y="420624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6500826" y="4572008"/>
            <a:ext cx="981456" cy="597408"/>
          </a:xfrm>
          <a:custGeom>
            <a:avLst/>
            <a:gdLst>
              <a:gd name="connsiteX0" fmla="*/ 865632 w 981456"/>
              <a:gd name="connsiteY0" fmla="*/ 420624 h 597408"/>
              <a:gd name="connsiteX1" fmla="*/ 819912 w 981456"/>
              <a:gd name="connsiteY1" fmla="*/ 54864 h 597408"/>
              <a:gd name="connsiteX2" fmla="*/ 115824 w 981456"/>
              <a:gd name="connsiteY2" fmla="*/ 91440 h 597408"/>
              <a:gd name="connsiteX3" fmla="*/ 124968 w 981456"/>
              <a:gd name="connsiteY3" fmla="*/ 539496 h 597408"/>
              <a:gd name="connsiteX4" fmla="*/ 865632 w 981456"/>
              <a:gd name="connsiteY4" fmla="*/ 420624 h 597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1456" h="597408">
                <a:moveTo>
                  <a:pt x="865632" y="420624"/>
                </a:moveTo>
                <a:cubicBezTo>
                  <a:pt x="981456" y="339852"/>
                  <a:pt x="944880" y="109728"/>
                  <a:pt x="819912" y="54864"/>
                </a:cubicBezTo>
                <a:cubicBezTo>
                  <a:pt x="694944" y="0"/>
                  <a:pt x="231648" y="10668"/>
                  <a:pt x="115824" y="91440"/>
                </a:cubicBezTo>
                <a:cubicBezTo>
                  <a:pt x="0" y="172212"/>
                  <a:pt x="0" y="481584"/>
                  <a:pt x="124968" y="539496"/>
                </a:cubicBezTo>
                <a:cubicBezTo>
                  <a:pt x="249936" y="597408"/>
                  <a:pt x="749808" y="501396"/>
                  <a:pt x="865632" y="420624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143116"/>
            <a:ext cx="307183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олилиния 13"/>
          <p:cNvSpPr/>
          <p:nvPr/>
        </p:nvSpPr>
        <p:spPr>
          <a:xfrm>
            <a:off x="5804916" y="1970532"/>
            <a:ext cx="1763268" cy="982980"/>
          </a:xfrm>
          <a:custGeom>
            <a:avLst/>
            <a:gdLst>
              <a:gd name="connsiteX0" fmla="*/ 184404 w 1763268"/>
              <a:gd name="connsiteY0" fmla="*/ 845820 h 982980"/>
              <a:gd name="connsiteX1" fmla="*/ 1546860 w 1763268"/>
              <a:gd name="connsiteY1" fmla="*/ 864108 h 982980"/>
              <a:gd name="connsiteX2" fmla="*/ 1482852 w 1763268"/>
              <a:gd name="connsiteY2" fmla="*/ 132588 h 982980"/>
              <a:gd name="connsiteX3" fmla="*/ 440436 w 1763268"/>
              <a:gd name="connsiteY3" fmla="*/ 114300 h 982980"/>
              <a:gd name="connsiteX4" fmla="*/ 184404 w 1763268"/>
              <a:gd name="connsiteY4" fmla="*/ 84582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268" h="982980">
                <a:moveTo>
                  <a:pt x="184404" y="845820"/>
                </a:moveTo>
                <a:cubicBezTo>
                  <a:pt x="368808" y="970788"/>
                  <a:pt x="1330452" y="982980"/>
                  <a:pt x="1546860" y="864108"/>
                </a:cubicBezTo>
                <a:cubicBezTo>
                  <a:pt x="1763268" y="745236"/>
                  <a:pt x="1667256" y="257556"/>
                  <a:pt x="1482852" y="132588"/>
                </a:cubicBezTo>
                <a:cubicBezTo>
                  <a:pt x="1298448" y="7620"/>
                  <a:pt x="658368" y="0"/>
                  <a:pt x="440436" y="114300"/>
                </a:cubicBezTo>
                <a:cubicBezTo>
                  <a:pt x="222504" y="228600"/>
                  <a:pt x="0" y="720852"/>
                  <a:pt x="184404" y="845820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3571868" y="2786058"/>
            <a:ext cx="2357454" cy="1928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4000496" y="2500306"/>
            <a:ext cx="2500330" cy="22145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V="1">
            <a:off x="5643570" y="3571876"/>
            <a:ext cx="221457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V="1">
            <a:off x="6000760" y="3500438"/>
            <a:ext cx="221457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786182" y="5929330"/>
            <a:ext cx="1675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О=С=О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11" grpId="0" animBg="1"/>
      <p:bldP spid="12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u="sng" dirty="0"/>
              <a:t>Донорно-акцепторный механизм </a:t>
            </a:r>
            <a:r>
              <a:rPr lang="ru-RU" dirty="0"/>
              <a:t>– один атом (</a:t>
            </a:r>
            <a:r>
              <a:rPr lang="ru-RU" u="sng" dirty="0"/>
              <a:t>донор</a:t>
            </a:r>
            <a:r>
              <a:rPr lang="ru-RU" dirty="0"/>
              <a:t>) предоставляет свою </a:t>
            </a:r>
            <a:r>
              <a:rPr lang="ru-RU" u="sng" dirty="0"/>
              <a:t>электронную пару</a:t>
            </a:r>
            <a:r>
              <a:rPr lang="ru-RU" dirty="0"/>
              <a:t>, а другой (</a:t>
            </a:r>
            <a:r>
              <a:rPr lang="ru-RU" u="sng" dirty="0"/>
              <a:t>акцептор</a:t>
            </a:r>
            <a:r>
              <a:rPr lang="ru-RU" dirty="0"/>
              <a:t>) – </a:t>
            </a:r>
            <a:r>
              <a:rPr lang="ru-RU" u="sng" dirty="0"/>
              <a:t>пустую орбиталь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500306"/>
            <a:ext cx="24479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4500570"/>
            <a:ext cx="382012" cy="69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4500570"/>
            <a:ext cx="382012" cy="69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786190"/>
            <a:ext cx="382012" cy="69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142976" y="4572008"/>
            <a:ext cx="530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5984" y="4500570"/>
            <a:ext cx="530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Н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57554" y="3857628"/>
            <a:ext cx="530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Н</a:t>
            </a:r>
          </a:p>
        </p:txBody>
      </p:sp>
      <p:sp>
        <p:nvSpPr>
          <p:cNvPr id="11" name="Полилиния 10"/>
          <p:cNvSpPr/>
          <p:nvPr/>
        </p:nvSpPr>
        <p:spPr>
          <a:xfrm>
            <a:off x="2065020" y="2901696"/>
            <a:ext cx="1179576" cy="656844"/>
          </a:xfrm>
          <a:custGeom>
            <a:avLst/>
            <a:gdLst>
              <a:gd name="connsiteX0" fmla="*/ 156972 w 1179576"/>
              <a:gd name="connsiteY0" fmla="*/ 79248 h 656844"/>
              <a:gd name="connsiteX1" fmla="*/ 1034796 w 1179576"/>
              <a:gd name="connsiteY1" fmla="*/ 97536 h 656844"/>
              <a:gd name="connsiteX2" fmla="*/ 1025652 w 1179576"/>
              <a:gd name="connsiteY2" fmla="*/ 573024 h 656844"/>
              <a:gd name="connsiteX3" fmla="*/ 147828 w 1179576"/>
              <a:gd name="connsiteY3" fmla="*/ 573024 h 656844"/>
              <a:gd name="connsiteX4" fmla="*/ 156972 w 1179576"/>
              <a:gd name="connsiteY4" fmla="*/ 79248 h 656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9576" h="656844">
                <a:moveTo>
                  <a:pt x="156972" y="79248"/>
                </a:moveTo>
                <a:cubicBezTo>
                  <a:pt x="304800" y="0"/>
                  <a:pt x="890016" y="15240"/>
                  <a:pt x="1034796" y="97536"/>
                </a:cubicBezTo>
                <a:cubicBezTo>
                  <a:pt x="1179576" y="179832"/>
                  <a:pt x="1173480" y="493776"/>
                  <a:pt x="1025652" y="573024"/>
                </a:cubicBezTo>
                <a:cubicBezTo>
                  <a:pt x="877824" y="652272"/>
                  <a:pt x="295656" y="656844"/>
                  <a:pt x="147828" y="573024"/>
                </a:cubicBezTo>
                <a:cubicBezTo>
                  <a:pt x="0" y="489204"/>
                  <a:pt x="9144" y="158496"/>
                  <a:pt x="156972" y="79248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 flipH="1" flipV="1">
            <a:off x="1571604" y="3786190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V="1">
            <a:off x="2178827" y="3821909"/>
            <a:ext cx="114300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>
            <a:off x="2928926" y="3429000"/>
            <a:ext cx="100013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72066" y="2143116"/>
            <a:ext cx="20649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      H</a:t>
            </a:r>
          </a:p>
          <a:p>
            <a:endParaRPr lang="en-US" sz="3200" b="1" dirty="0"/>
          </a:p>
          <a:p>
            <a:r>
              <a:rPr lang="en-US" sz="3200" b="1" dirty="0"/>
              <a:t>H   N   H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500694" y="3357562"/>
            <a:ext cx="357190" cy="4571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286512" y="3357562"/>
            <a:ext cx="357190" cy="4571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6072198" y="2714620"/>
            <a:ext cx="45719" cy="50006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4071941"/>
            <a:ext cx="500066" cy="975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6786578" y="4214818"/>
            <a:ext cx="782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Н</a:t>
            </a:r>
            <a:r>
              <a:rPr lang="ru-RU" sz="3600" baseline="30000" dirty="0"/>
              <a:t>+</a:t>
            </a:r>
          </a:p>
        </p:txBody>
      </p:sp>
      <p:sp>
        <p:nvSpPr>
          <p:cNvPr id="24" name="Овал 23"/>
          <p:cNvSpPr/>
          <p:nvPr/>
        </p:nvSpPr>
        <p:spPr>
          <a:xfrm>
            <a:off x="6000760" y="3643314"/>
            <a:ext cx="71438" cy="7143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143636" y="3643314"/>
            <a:ext cx="71438" cy="7143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1730023" y="3077633"/>
            <a:ext cx="460021" cy="546101"/>
          </a:xfrm>
          <a:custGeom>
            <a:avLst/>
            <a:gdLst>
              <a:gd name="connsiteX0" fmla="*/ 251177 w 460021"/>
              <a:gd name="connsiteY0" fmla="*/ 21167 h 546101"/>
              <a:gd name="connsiteX1" fmla="*/ 31044 w 460021"/>
              <a:gd name="connsiteY1" fmla="*/ 122767 h 546101"/>
              <a:gd name="connsiteX2" fmla="*/ 64910 w 460021"/>
              <a:gd name="connsiteY2" fmla="*/ 486834 h 546101"/>
              <a:gd name="connsiteX3" fmla="*/ 344310 w 460021"/>
              <a:gd name="connsiteY3" fmla="*/ 478367 h 546101"/>
              <a:gd name="connsiteX4" fmla="*/ 445910 w 460021"/>
              <a:gd name="connsiteY4" fmla="*/ 249767 h 546101"/>
              <a:gd name="connsiteX5" fmla="*/ 251177 w 460021"/>
              <a:gd name="connsiteY5" fmla="*/ 21167 h 546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0021" h="546101">
                <a:moveTo>
                  <a:pt x="251177" y="21167"/>
                </a:moveTo>
                <a:cubicBezTo>
                  <a:pt x="182033" y="0"/>
                  <a:pt x="62088" y="45156"/>
                  <a:pt x="31044" y="122767"/>
                </a:cubicBezTo>
                <a:cubicBezTo>
                  <a:pt x="0" y="200378"/>
                  <a:pt x="12699" y="427567"/>
                  <a:pt x="64910" y="486834"/>
                </a:cubicBezTo>
                <a:cubicBezTo>
                  <a:pt x="117121" y="546101"/>
                  <a:pt x="280810" y="517878"/>
                  <a:pt x="344310" y="478367"/>
                </a:cubicBezTo>
                <a:cubicBezTo>
                  <a:pt x="407810" y="438856"/>
                  <a:pt x="460021" y="325967"/>
                  <a:pt x="445910" y="249767"/>
                </a:cubicBezTo>
                <a:cubicBezTo>
                  <a:pt x="431799" y="173567"/>
                  <a:pt x="320321" y="42334"/>
                  <a:pt x="251177" y="21167"/>
                </a:cubicBezTo>
                <a:close/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 стрелкой 27"/>
          <p:cNvCxnSpPr>
            <a:stCxn id="25" idx="4"/>
          </p:cNvCxnSpPr>
          <p:nvPr/>
        </p:nvCxnSpPr>
        <p:spPr>
          <a:xfrm rot="16200000" flipH="1">
            <a:off x="6054338" y="3839768"/>
            <a:ext cx="642942" cy="3929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643306" y="5857892"/>
            <a:ext cx="52758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NH</a:t>
            </a:r>
            <a:r>
              <a:rPr lang="ru-RU" sz="3200" b="1" baseline="-25000" dirty="0"/>
              <a:t>4</a:t>
            </a:r>
            <a:r>
              <a:rPr lang="en-US" sz="3200" b="1" baseline="30000" dirty="0"/>
              <a:t>+ </a:t>
            </a:r>
            <a:r>
              <a:rPr lang="en-US" sz="3200" dirty="0"/>
              <a:t>- </a:t>
            </a:r>
            <a:r>
              <a:rPr lang="ru-RU" sz="3200" dirty="0"/>
              <a:t>катион аммония</a:t>
            </a:r>
            <a:endParaRPr lang="ru-RU" sz="3200" b="1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animBg="1"/>
      <p:bldP spid="18" grpId="0"/>
      <p:bldP spid="19" grpId="0" animBg="1"/>
      <p:bldP spid="20" grpId="0" animBg="1"/>
      <p:bldP spid="21" grpId="0" animBg="1"/>
      <p:bldP spid="23" grpId="0"/>
      <p:bldP spid="24" grpId="0" animBg="1"/>
      <p:bldP spid="25" grpId="0" animBg="1"/>
      <p:bldP spid="26" grpId="0" animBg="1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132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Виды ковалентной связи</a:t>
            </a:r>
          </a:p>
          <a:p>
            <a:pPr marL="514350" indent="-514350">
              <a:buAutoNum type="arabicPeriod"/>
            </a:pPr>
            <a:r>
              <a:rPr lang="ru-RU" dirty="0"/>
              <a:t>Неполярная (</a:t>
            </a:r>
            <a:r>
              <a:rPr lang="en-US" dirty="0"/>
              <a:t>Cl</a:t>
            </a:r>
            <a:r>
              <a:rPr lang="en-US" baseline="-25000" dirty="0"/>
              <a:t>2</a:t>
            </a:r>
            <a:r>
              <a:rPr lang="ru-RU" dirty="0"/>
              <a:t>, </a:t>
            </a:r>
            <a:r>
              <a:rPr lang="en-US" dirty="0"/>
              <a:t>N</a:t>
            </a:r>
            <a:r>
              <a:rPr lang="en-US" baseline="-25000" dirty="0"/>
              <a:t>2</a:t>
            </a:r>
            <a:r>
              <a:rPr lang="en-US" dirty="0"/>
              <a:t>, H</a:t>
            </a:r>
            <a:r>
              <a:rPr lang="en-US" baseline="-25000" dirty="0"/>
              <a:t>2</a:t>
            </a:r>
            <a:r>
              <a:rPr lang="en-US" dirty="0"/>
              <a:t>, O</a:t>
            </a:r>
            <a:r>
              <a:rPr lang="en-US" baseline="-25000" dirty="0"/>
              <a:t>2</a:t>
            </a:r>
            <a:r>
              <a:rPr lang="en-US" dirty="0"/>
              <a:t>)</a:t>
            </a:r>
          </a:p>
          <a:p>
            <a:pPr marL="514350" indent="-514350">
              <a:buAutoNum type="arabicPeriod"/>
            </a:pPr>
            <a:r>
              <a:rPr lang="ru-RU" dirty="0"/>
              <a:t>Полярная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None/>
            </a:pPr>
            <a:r>
              <a:rPr lang="ru-RU" dirty="0"/>
              <a:t>Если атомы, образующие связь, разные, то вследствие разной электроотрицательности (?) один из атомов будет оттягивать к себе общую электронную пару. Образуется два полюса – частично отрицательный и частично положительный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571480"/>
            <a:ext cx="728000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 descr="https://www.mos-uk1.ru/upload/iblock/c89/c892d597181319e96baa8889ddfd15f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4786323"/>
            <a:ext cx="6024538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u="sng" dirty="0"/>
              <a:t>Ионная связь </a:t>
            </a:r>
            <a:r>
              <a:rPr lang="ru-RU" dirty="0"/>
              <a:t>– </a:t>
            </a:r>
            <a:r>
              <a:rPr lang="ru-RU" dirty="0" err="1"/>
              <a:t>связь</a:t>
            </a:r>
            <a:r>
              <a:rPr lang="ru-RU" dirty="0"/>
              <a:t> между атомами </a:t>
            </a:r>
            <a:r>
              <a:rPr lang="ru-RU" u="sng" dirty="0"/>
              <a:t>металла</a:t>
            </a:r>
            <a:r>
              <a:rPr lang="ru-RU" dirty="0"/>
              <a:t> и </a:t>
            </a:r>
            <a:r>
              <a:rPr lang="ru-RU" u="sng" dirty="0"/>
              <a:t>неметалла</a:t>
            </a:r>
            <a:r>
              <a:rPr lang="ru-RU" dirty="0"/>
              <a:t>, возникающая в результате </a:t>
            </a:r>
            <a:r>
              <a:rPr lang="ru-RU" u="sng" dirty="0"/>
              <a:t>электростатического притяжения</a:t>
            </a:r>
            <a:r>
              <a:rPr lang="ru-RU" dirty="0"/>
              <a:t> за счёт </a:t>
            </a:r>
            <a:r>
              <a:rPr lang="ru-RU" u="sng" dirty="0"/>
              <a:t>полной отдачи электрона </a:t>
            </a:r>
            <a:r>
              <a:rPr lang="ru-RU" dirty="0"/>
              <a:t>(очень большая разница в электроотрицательности)</a:t>
            </a: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357562"/>
            <a:ext cx="652197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118</TotalTime>
  <Words>496</Words>
  <Application>Microsoft Office PowerPoint</Application>
  <PresentationFormat>Экран (4:3)</PresentationFormat>
  <Paragraphs>80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Verdana</vt:lpstr>
      <vt:lpstr>Wingdings 2</vt:lpstr>
      <vt:lpstr>Аспект</vt:lpstr>
      <vt:lpstr>Химическая связь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Химическая связь</dc:title>
  <dc:creator>Пользователь Windows</dc:creator>
  <cp:lastModifiedBy>Ульяна Степура</cp:lastModifiedBy>
  <cp:revision>14</cp:revision>
  <dcterms:created xsi:type="dcterms:W3CDTF">2020-11-20T19:20:44Z</dcterms:created>
  <dcterms:modified xsi:type="dcterms:W3CDTF">2021-12-23T07:30:56Z</dcterms:modified>
</cp:coreProperties>
</file>