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8" r:id="rId3"/>
    <p:sldId id="257" r:id="rId4"/>
    <p:sldId id="289" r:id="rId5"/>
    <p:sldId id="292" r:id="rId6"/>
    <p:sldId id="308" r:id="rId7"/>
    <p:sldId id="290" r:id="rId8"/>
    <p:sldId id="291" r:id="rId9"/>
    <p:sldId id="297" r:id="rId10"/>
    <p:sldId id="299" r:id="rId11"/>
    <p:sldId id="302" r:id="rId12"/>
    <p:sldId id="304" r:id="rId13"/>
    <p:sldId id="305" r:id="rId14"/>
    <p:sldId id="306" r:id="rId15"/>
    <p:sldId id="259" r:id="rId16"/>
    <p:sldId id="307" r:id="rId17"/>
    <p:sldId id="258" r:id="rId18"/>
    <p:sldId id="261" r:id="rId19"/>
    <p:sldId id="260" r:id="rId20"/>
    <p:sldId id="262" r:id="rId21"/>
    <p:sldId id="263" r:id="rId22"/>
    <p:sldId id="264" r:id="rId23"/>
    <p:sldId id="265" r:id="rId24"/>
    <p:sldId id="30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18C3D23-1A49-4EA2-900A-1681669D7F2D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55C7588-0211-4FCD-9940-E785CA7BC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opedia.su/21_14325_samootsenka-empaticheskih-sposobnostey.html" TargetMode="External"/><Relationship Id="rId2" Type="http://schemas.openxmlformats.org/officeDocument/2006/relationships/hyperlink" Target="https://www.bestreferat.ru/referat-283084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sy.1sept.ru/article.php?ID=200402613" TargetMode="External"/><Relationship Id="rId4" Type="http://schemas.openxmlformats.org/officeDocument/2006/relationships/hyperlink" Target="https://gart68.npi-tu.ru/assets/files/teachers/krotenko/Kultura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714356"/>
            <a:ext cx="7531770" cy="13573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МДОУ « Детский сад №142»</a:t>
            </a:r>
          </a:p>
          <a:p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Г.Ярославль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492896"/>
            <a:ext cx="8678768" cy="324036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3100" dirty="0" smtClean="0"/>
              <a:t>«Кейс диагностических методик паспорта психологической </a:t>
            </a:r>
            <a:r>
              <a:rPr lang="ru-RU" sz="3100" smtClean="0"/>
              <a:t>безопасности </a:t>
            </a:r>
            <a:r>
              <a:rPr lang="ru-RU" sz="3100" smtClean="0"/>
              <a:t>ДОУ»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педагог-психолог </a:t>
            </a:r>
            <a:br>
              <a:rPr lang="ru-RU" sz="4400" dirty="0" smtClean="0"/>
            </a:br>
            <a:r>
              <a:rPr lang="ru-RU" sz="4400" dirty="0" smtClean="0"/>
              <a:t>Воронова Н.Н.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Психологическая неготовность администрации в проведению внутреннего аудита;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Отсутствие модификации методики И.А. Баевой « Психологическая безопасность образовательной среды школы» для ДОУ, методика не гарантирует анонимность отвечающего, что влияет на результаты; 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Подбор диагностического материала, раскрывающего содержание паспорта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экпертизы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психологической безопасности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104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психологической безопасности</a:t>
            </a:r>
            <a:endParaRPr lang="ru-RU" dirty="0"/>
          </a:p>
        </p:txBody>
      </p:sp>
      <p:pic>
        <p:nvPicPr>
          <p:cNvPr id="4" name="Содержимое 3" descr="паспорт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1571612"/>
            <a:ext cx="2000264" cy="3500462"/>
          </a:xfrm>
        </p:spPr>
      </p:pic>
      <p:sp>
        <p:nvSpPr>
          <p:cNvPr id="5" name="TextBox 4"/>
          <p:cNvSpPr txBox="1"/>
          <p:nvPr/>
        </p:nvSpPr>
        <p:spPr>
          <a:xfrm>
            <a:off x="2643174" y="1500174"/>
            <a:ext cx="6143668" cy="494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Целями психологической экспертизы образовательной среды являются: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1.Анализ образовательной среды с точки зрения представляемых ею условий и возможностей  для личностного развития субъектов образовательного процесса;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2.Обеспечение психологически комфортной, безопасной, развивающей образовательной среды ( через создание устойчивых механизмов сотрудничества, закреплённых в организационной культуре ОУ и форм взаимодействия;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3.Гуманизация средств и способ воспитательного воздействия на развивающуюся личность и её защита от деструктивного воспитательного ( социального ) и психологического влияния ( через выработку единого взгляда на природу детства, роль взрослых в развитии ребёнка, цели образования)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Пункты паспорта ( 13пунктов)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Внешние воспринимаемы характеристики психологической безопасности 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Социально-психологические характеристики безопасности;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Эмоциональный интеллект ребёнка;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Социальный интеллект ребёнка;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Заинтересованность ДОУ развитием способностей ребёнка;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Учёт направленности детей( во всех группах);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Наблюдаемые характеристики воспитателей: личностная и профессиональная культура педагога;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Способности педагога , воспитателя ДОУ: ориентация на саморазвитие и самореализацию; возможность реализации своих способностей в разных видах деятельности;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Профессиональная деформация педагога;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Психологические угрозы и риски семейного воспитания детей (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гипер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и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гипоопека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последствия);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Документация ДОУ: психологическая диагностика, психолого-педагогическая профилактика поведения детей, документация по ДОУ, документация по детям, документация по воспитателям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Содержательно-методический компонент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Информационная защищённость субъектов образовательной среды</a:t>
            </a:r>
          </a:p>
          <a:p>
            <a:pPr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Методический кейс (педагоги)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Опросник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«Мотивация помощи» 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Опросник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предложен С. К.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Нартовой-Бочавер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(1992) Источник: Е.П. Ильин Психология помощи. Альтруизм, эгоизм,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эмпатия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Методика диагностики социально- психологических установок личности в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мотивационно-потребностной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сфере (шкалы альтруизма и эгоизма)   Автор: О. Ф. Потемкина.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Опросник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«Альтруизм»   Источник: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Фетискин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Н. П., Козлов В. В., Мануйлов Г. М. Социально-психологическая диагностика развития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лич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ности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и малых групп. М., 2005. ;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Методика И. М. Юсупова «Диагностика уровня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эмпатии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»;Методика В. В. Бойко «Диагностика уровня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эмпатии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»;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Методика «Профессиональная деформация педагогов»   Е. П. Ильин</a:t>
            </a:r>
          </a:p>
          <a:p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Опросник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«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Ауто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– и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гетероагрессия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»  . Е. П. Ильин Методика «Личностная агрессивность и конфликтность» ,Методика А.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Ассингера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«Диагностика склонности к агрессивному поведению» ;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Опросник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на «выгорание» (MBI)   Методика предназначена для измерения степени выгорания в профессиях типа «человек –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человек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» Авторами методики (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опросника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) являются американские психологи: К.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Маслач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и С. Джексон. Данный вариант адаптирован Н. Е.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Водопьяновой.Методики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диагностики профессионального выгорания (сгорания)     Методика «Диагностика уровня эмоционального выгорания» В. В. Бойко   </a:t>
            </a:r>
          </a:p>
          <a:p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sz="16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Методический кейс (педагоги)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Тест «Самооценка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эмпатических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способностей» А.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Мехрабиан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и Н.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Эпштейн;Тест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приводится по кн.: Практическая психология для преподавателей. Под ред. М. К.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Тутушкиной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. М., 1997. </a:t>
            </a:r>
            <a:r>
              <a:rPr lang="ru-RU" sz="1600" u="sng" dirty="0" smtClean="0">
                <a:solidFill>
                  <a:schemeClr val="accent5">
                    <a:lumMod val="50000"/>
                  </a:schemeClr>
                </a:solidFill>
                <a:hlinkClick r:id="rId2"/>
              </a:rPr>
              <a:t>https://www.bestreferat.ru/referat-283084.html</a:t>
            </a:r>
            <a:endParaRPr lang="ru-RU" sz="16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600" u="sng" dirty="0" smtClean="0">
                <a:solidFill>
                  <a:schemeClr val="accent5">
                    <a:lumMod val="50000"/>
                  </a:schemeClr>
                </a:solidFill>
                <a:hlinkClick r:id="rId3"/>
              </a:rPr>
              <a:t>https://studopedia.su/21_14325_samootsenka-empaticheskih-sposobnostey.html</a:t>
            </a:r>
            <a:endParaRPr lang="ru-RU" sz="16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Методика «Самооценка педагога» М.К.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Тутушкина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(модификация Р.Р.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Калининой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</a:p>
          <a:p>
            <a:pPr>
              <a:buNone/>
            </a:pPr>
            <a:r>
              <a:rPr lang="ru-RU" sz="1600" u="sng" dirty="0" smtClean="0">
                <a:solidFill>
                  <a:schemeClr val="accent5">
                    <a:lumMod val="50000"/>
                  </a:schemeClr>
                </a:solidFill>
                <a:hlinkClick r:id="rId4"/>
              </a:rPr>
              <a:t>https://gart68.npi-tu.ru/assets/files/teachers/krotenko/Kultura.pdf</a:t>
            </a:r>
            <a:r>
              <a:rPr lang="ru-RU" sz="1600" u="sng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Оценка уровня общительности (тест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Ф.Ряховского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)*;</a:t>
            </a:r>
          </a:p>
          <a:p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Опросник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«Диагностика стиля взаимодействия субъектов образовательного процесса» В.П. Симонов (модификация Р.Р.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Калининой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), направлен на выявление стиля педагогической деятельности (авторитарный, демократический, либеральный);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Изучение профессиональной позиции педагога</a:t>
            </a: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с помощью теста «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ХиМ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» Баева Т.,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Кишвик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 Е.</a:t>
            </a:r>
          </a:p>
          <a:p>
            <a:pPr>
              <a:buNone/>
            </a:pPr>
            <a:r>
              <a:rPr lang="ru-RU" sz="1600" u="sng" dirty="0" smtClean="0">
                <a:solidFill>
                  <a:schemeClr val="accent5">
                    <a:lumMod val="50000"/>
                  </a:schemeClr>
                </a:solidFill>
                <a:hlinkClick r:id="rId5"/>
              </a:rPr>
              <a:t>https://psy.1sept.ru/article.php?ID=200402613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endParaRPr lang="ru-RU" sz="1600" u="sng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Показатели </a:t>
            </a:r>
            <a:r>
              <a:rPr lang="ru-RU" sz="2400" dirty="0"/>
              <a:t>развития среды (экспертиза на основе модификации методики И. А. Баевой для ДОУ);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Психологически безопасной образовательной средой можно считать такую, в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которой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большинство участников имеют положительное отношение к ней, высокий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уровень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удовлетворенности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характеристиками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образовательной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среды и защищенности от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психологического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насилия во взаимодействии.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7552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57161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Психологическая безопасность образовательной среды как условие психологического здоровья личности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Методика исследования: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 «Психологическая диагностика безопасности образовательной среды школы». И.А. Баева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оценить на сколько среда ДОУ безопасна?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показатели развития среды (экспертиза на основе модификации методики И. А. Баевой для ДОУ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);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психологический комфорт в диаде :«ребенок-ребенок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», «педагог- ребенок», «педагог– педагог», «администрация-педагог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»;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эмоциональное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выгорание педагогов (способы предупреждения).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436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Показатели развития среды (экспертиза на основе модификации методики И. А. Баевой для ДОУ);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Определить  структурные компоненты психологической безопасности образовательной среды и их эмпирические показатели: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отношение к среде, как показатель ее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референтности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;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удовлетворенность основными характеристиками среды;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структурный состав защищенности от психологического насилия во взаимодействии.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84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Изучение параметров психологической безопасности образовательной среды как условия психологического здоровья личности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Опросник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состоит из 3 частей: 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I. Отношение к образовательной среде ДОУ.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II. Значимые характеристики образовательной среды ДОУ и удовлетворенность ими. 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III. Защищенность от психологического насилия во взаимодействии. Исследование может проводиться как индивидуально, так и в групповой форме. образовательной среды школы». Автор Баева И.А. (Приложение)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Результаты, полученные после обработки, дают обратную связь от всех субъектов образовательного процесса, позволяют выявить позитивные и негативные тенденции в образовательной среде ДОУ.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30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Иерархическая </a:t>
            </a:r>
            <a:r>
              <a:rPr lang="ru-RU" dirty="0"/>
              <a:t>модель человеческих </a:t>
            </a:r>
            <a:r>
              <a:rPr lang="ru-RU" dirty="0" smtClean="0"/>
              <a:t>потребностей Абрахама </a:t>
            </a:r>
            <a:r>
              <a:rPr lang="ru-RU" dirty="0" err="1" smtClean="0"/>
              <a:t>Маслоу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1916832"/>
            <a:ext cx="6340477" cy="4148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712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 анкетирования позволил определить…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Отношение к образовательной среде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Критерии оценки: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1.Совершенствование профессионального мастерства;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2.Оценка работы в континууме нравится –не нравится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3.Смена работы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4.Развитие способностей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5. Настроение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6.Интерес и увлекательность работы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7. Желание вернуться после длительного отсутствия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8.Стиль работы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Позитивное отношение: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78%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Нейтральное отношение: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 18%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Негативное отношение: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</a:rPr>
              <a:t>4%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Значимые характеристики образовательной среды ДОУ и удовлетворенность ими.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Анализ результат в  категории «отношение» может также рассматриваться в единстве трех компонентов: поведенческого, эмоционального и когнитивного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Когнитивный компонент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представлен пониманием человека безопасности/ опасности;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Эмоциональный компонент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 связан с оценкой работы как опасной/ безопасной;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Поведенческий компонент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</a:rPr>
              <a:t>связан с готовностью к действиям по преодолению трудных / опасных жизненных ситуаций</a:t>
            </a: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Защищенность от психологического насилия во взаимодействии.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Критерии опасности: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Публичное унижение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Оскорбление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Высмеивание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Угрозы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Обидные обзывания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Принуждение делать что-либо против желания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Игнорирование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Недоброжелательное отношение</a:t>
            </a:r>
          </a:p>
          <a:p>
            <a:pPr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Характеристики образовательной среды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714488"/>
          <a:ext cx="8215370" cy="4312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315"/>
                <a:gridCol w="3262598"/>
                <a:gridCol w="2738457"/>
              </a:tblGrid>
              <a:tr h="44225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 smtClean="0"/>
                        <a:t>Участники образовательных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/>
                        <a:t> отношений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Общие характеристики</a:t>
                      </a:r>
                      <a:r>
                        <a:rPr lang="ru-RU" baseline="0" dirty="0" smtClean="0"/>
                        <a:t> среды в выборе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Отличия</a:t>
                      </a:r>
                      <a:endParaRPr lang="ru-RU" dirty="0"/>
                    </a:p>
                  </a:txBody>
                  <a:tcPr/>
                </a:tc>
              </a:tr>
              <a:tr h="178115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администрация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Взаимоотношения с коллегами</a:t>
                      </a:r>
                    </a:p>
                    <a:p>
                      <a:endParaRPr lang="ru-RU" sz="160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Эмоциональный комфорт</a:t>
                      </a:r>
                    </a:p>
                    <a:p>
                      <a:endParaRPr lang="ru-RU" sz="160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Уважительное отношение к себе</a:t>
                      </a:r>
                    </a:p>
                    <a:p>
                      <a:endParaRPr lang="ru-RU" sz="160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Возможность обратиться за помощью</a:t>
                      </a:r>
                    </a:p>
                    <a:p>
                      <a:endParaRPr lang="ru-RU" sz="1600" dirty="0" smtClean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Сохранение личностного достоинства</a:t>
                      </a:r>
                    </a:p>
                    <a:p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335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специалисты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Возможность проявить инициативу и активность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4225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педагоги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Взаимоотношения с воспитанниками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500313"/>
            <a:ext cx="8534400" cy="107156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Безопастность</a:t>
            </a:r>
            <a:r>
              <a:rPr lang="ru-RU" dirty="0" smtClean="0"/>
              <a:t> по В.И. Далю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Отсутствие опасности-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беды, вреда, зла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Надёжность-надежда-вера в помощь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Сохранность- для нас целостность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Образовательная </a:t>
            </a:r>
            <a:r>
              <a:rPr lang="ru-RU" dirty="0"/>
              <a:t>среда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психолого-педагогическая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реальность, содержащая специально организованные условия для формирования личности, а также возможности для развития, включенные в социальное и пространственно-предметное окружение, психологической сущностью которой является совокупность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деятельностно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-коммуникативных актов и взаимоотношений участников учебно-воспитательного процесса. </a:t>
            </a:r>
          </a:p>
        </p:txBody>
      </p:sp>
    </p:spTree>
    <p:extLst>
      <p:ext uri="{BB962C8B-B14F-4D97-AF65-F5344CB8AC3E}">
        <p14:creationId xmlns:p14="http://schemas.microsoft.com/office/powerpoint/2010/main" val="2075736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" b="809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940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Психологическая безопасность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Под психологической безопасностью мы понимаем состояние образовательной среды, свободное от проявлений психологического насилия во взаимодействии, способствующее удовлетворению потребностей в личностно-доверительном общении, создающее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референтную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значимость среды и обеспечивающее психическое здоровье включенных в нее участников.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Экспертиза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Экспертиза- один из действенных механизмов управления качеством психологической безопасности образовательных учреждений, способствующая формированию психологически безопасной образовательной среды, влияющей на психологическое здоровье всех участников образовательного процесса.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4" descr="https://avatars.mds.yandex.net/get-pdb/1769690/1ff2d1b2-59fb-4bba-9006-7891cb97db45/s1200?webp=fals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77570" y="1428736"/>
            <a:ext cx="3061629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3934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Виды экспертизы при создании паспорта ДОУ: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2571744"/>
            <a:ext cx="2071702" cy="100013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Внешний аудит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7950" y="2571744"/>
            <a:ext cx="2214578" cy="107157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Внутренний аудит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7000892" y="1428736"/>
            <a:ext cx="785818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357290" y="1428736"/>
            <a:ext cx="785818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57950" y="3857628"/>
            <a:ext cx="2286016" cy="12858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Оценка проводится внутренними ресурсами ОУ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71472" y="3786190"/>
            <a:ext cx="2143140" cy="12858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Эксперт привлечённый со стороны</a:t>
            </a:r>
            <a:endParaRPr lang="ru-RU" dirty="0"/>
          </a:p>
        </p:txBody>
      </p:sp>
      <p:pic>
        <p:nvPicPr>
          <p:cNvPr id="25" name="Содержимое 24" descr="ч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6393" t="6201" r="9840" b="780"/>
          <a:stretch>
            <a:fillRect/>
          </a:stretch>
        </p:blipFill>
        <p:spPr>
          <a:xfrm>
            <a:off x="3357554" y="1857364"/>
            <a:ext cx="2400317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Скругленный прямоугольник 25"/>
          <p:cNvSpPr/>
          <p:nvPr/>
        </p:nvSpPr>
        <p:spPr>
          <a:xfrm>
            <a:off x="571472" y="5214950"/>
            <a:ext cx="2143140" cy="11430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Методы:</a:t>
            </a:r>
          </a:p>
          <a:p>
            <a:pPr algn="ctr"/>
            <a:r>
              <a:rPr lang="ru-RU" dirty="0" smtClean="0"/>
              <a:t>Наблюдение</a:t>
            </a:r>
          </a:p>
          <a:p>
            <a:pPr algn="ctr"/>
            <a:r>
              <a:rPr lang="ru-RU" dirty="0" smtClean="0"/>
              <a:t>Опрос</a:t>
            </a:r>
          </a:p>
          <a:p>
            <a:pPr algn="ctr"/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57950" y="5286388"/>
            <a:ext cx="2357454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Диагностический инструментарий:  методики, тесты, </a:t>
            </a:r>
            <a:r>
              <a:rPr lang="ru-RU" dirty="0" err="1" smtClean="0"/>
              <a:t>опросники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61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Этапы проведения экспертизы: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1 этап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Анализ объективных показателей или анализ документов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 этап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Диагностические данные , стандартные показатели развития среды</a:t>
            </a:r>
          </a:p>
          <a:p>
            <a:pPr marL="0" indent="0" algn="ctr"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3 этап.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Субъективные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показатели экспертизы — оценки независимых экспертов в сравнении с показателями наблюдения профессиональной группы экспертов (2-й уровень) и с данными,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полученнымина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1-м уровне:</a:t>
            </a:r>
          </a:p>
          <a:p>
            <a:pPr algn="ctr"/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7066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1525</TotalTime>
  <Words>1099</Words>
  <Application>Microsoft Office PowerPoint</Application>
  <PresentationFormat>Экран (4:3)</PresentationFormat>
  <Paragraphs>146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Официальная</vt:lpstr>
      <vt:lpstr>   «Кейс диагностических методик паспорта психологической безопасности ДОУ»  педагог-психолог  Воронова Н.Н.  </vt:lpstr>
      <vt:lpstr>Иерархическая модель человеческих потребностей Абрахама Маслоу</vt:lpstr>
      <vt:lpstr>Безопастность по В.И. Далю</vt:lpstr>
      <vt:lpstr>Образовательная среда  </vt:lpstr>
      <vt:lpstr>Презентация PowerPoint</vt:lpstr>
      <vt:lpstr>Психологическая безопасность</vt:lpstr>
      <vt:lpstr>Экспертиза</vt:lpstr>
      <vt:lpstr>Виды экспертизы при создании паспорта ДОУ:</vt:lpstr>
      <vt:lpstr>Этапы проведения экспертизы:</vt:lpstr>
      <vt:lpstr>Проблемы</vt:lpstr>
      <vt:lpstr>Паспорт психологической безопасности</vt:lpstr>
      <vt:lpstr>Пункты паспорта ( 13пунктов)</vt:lpstr>
      <vt:lpstr>Методический кейс (педагоги)</vt:lpstr>
      <vt:lpstr>Методический кейс (педагоги)</vt:lpstr>
      <vt:lpstr>Показатели развития среды (экспертиза на основе модификации методики И. А. Баевой для ДОУ);</vt:lpstr>
      <vt:lpstr>Психологическая безопасность образовательной среды как условие психологического здоровья личности  </vt:lpstr>
      <vt:lpstr>Как оценить на сколько среда ДОУ безопасна?</vt:lpstr>
      <vt:lpstr>Показатели развития среды (экспертиза на основе модификации методики И. А. Баевой для ДОУ);</vt:lpstr>
      <vt:lpstr>Изучение параметров психологической безопасности образовательной среды как условия психологического здоровья личности</vt:lpstr>
      <vt:lpstr>Анализ анкетирования позволил определить…</vt:lpstr>
      <vt:lpstr>Значимые характеристики образовательной среды ДОУ и удовлетворенность ими.</vt:lpstr>
      <vt:lpstr>Защищенность от психологического насилия во взаимодействии. </vt:lpstr>
      <vt:lpstr>Характеристики образовательной среды 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ДС142</dc:creator>
  <cp:lastModifiedBy>Пользователь</cp:lastModifiedBy>
  <cp:revision>66</cp:revision>
  <dcterms:created xsi:type="dcterms:W3CDTF">2019-04-22T07:48:00Z</dcterms:created>
  <dcterms:modified xsi:type="dcterms:W3CDTF">2022-04-12T11:07:54Z</dcterms:modified>
</cp:coreProperties>
</file>