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46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Контрольная работа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Творчество Н.А. Некрасова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77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9.Какие </a:t>
            </a:r>
            <a:r>
              <a:rPr lang="ru-RU" b="1" dirty="0"/>
              <a:t>черты помещичьего класса не отразились в образе </a:t>
            </a:r>
            <a:r>
              <a:rPr lang="ru-RU" b="1" dirty="0" err="1"/>
              <a:t>Оболта-Оболдуева</a:t>
            </a:r>
            <a:r>
              <a:rPr lang="ru-RU" b="1" dirty="0"/>
              <a:t>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а</a:t>
            </a:r>
            <a:r>
              <a:rPr lang="ru-RU" sz="4000" dirty="0"/>
              <a:t>) </a:t>
            </a:r>
            <a:r>
              <a:rPr lang="ru-RU" sz="4000" dirty="0" smtClean="0"/>
              <a:t>любовь к Родине</a:t>
            </a:r>
          </a:p>
          <a:p>
            <a:r>
              <a:rPr lang="ru-RU" sz="4000" dirty="0" smtClean="0"/>
              <a:t>б</a:t>
            </a:r>
            <a:r>
              <a:rPr lang="ru-RU" sz="4000" dirty="0"/>
              <a:t>) </a:t>
            </a:r>
            <a:r>
              <a:rPr lang="ru-RU" sz="4000" dirty="0" smtClean="0"/>
              <a:t>глупость</a:t>
            </a:r>
            <a:endParaRPr lang="ru-RU" sz="4000" dirty="0"/>
          </a:p>
          <a:p>
            <a:r>
              <a:rPr lang="ru-RU" sz="4000" dirty="0"/>
              <a:t>в) </a:t>
            </a:r>
            <a:r>
              <a:rPr lang="ru-RU" sz="4000" dirty="0" smtClean="0"/>
              <a:t>неприспособленность к жизни без крестьян</a:t>
            </a:r>
            <a:endParaRPr lang="ru-RU" sz="4000" dirty="0"/>
          </a:p>
          <a:p>
            <a:r>
              <a:rPr lang="ru-RU" sz="4000" dirty="0"/>
              <a:t>г) вседозволенность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867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10. К какому социальному классу относится Гриша </a:t>
            </a:r>
            <a:r>
              <a:rPr lang="ru-RU" b="1" dirty="0" err="1"/>
              <a:t>Д</a:t>
            </a:r>
            <a:r>
              <a:rPr lang="ru-RU" b="1" dirty="0" err="1" smtClean="0"/>
              <a:t>обросклонов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А)Дворянин</a:t>
            </a:r>
          </a:p>
          <a:p>
            <a:r>
              <a:rPr lang="ru-RU" sz="4400" dirty="0" smtClean="0"/>
              <a:t>Б)Разночинец</a:t>
            </a:r>
          </a:p>
          <a:p>
            <a:r>
              <a:rPr lang="ru-RU" sz="4400" dirty="0" smtClean="0"/>
              <a:t>В)</a:t>
            </a:r>
            <a:r>
              <a:rPr lang="ru-RU" sz="4400" dirty="0" err="1" smtClean="0"/>
              <a:t>Временнообязанный</a:t>
            </a:r>
            <a:r>
              <a:rPr lang="ru-RU" sz="4400" dirty="0" smtClean="0"/>
              <a:t> крестьянин</a:t>
            </a:r>
          </a:p>
          <a:p>
            <a:r>
              <a:rPr lang="ru-RU" sz="4400" dirty="0" smtClean="0"/>
              <a:t>Г)Крепостной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59008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8906" y="871268"/>
            <a:ext cx="10023894" cy="5736566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/>
              <a:t>11. Кто в поэме счастьем считал «покой, богатство, честь</a:t>
            </a:r>
            <a:r>
              <a:rPr lang="ru-RU" sz="3600" dirty="0" smtClean="0"/>
              <a:t>»?</a:t>
            </a:r>
          </a:p>
          <a:p>
            <a:pPr marL="0" indent="0">
              <a:buNone/>
            </a:pPr>
            <a:endParaRPr lang="ru-RU" sz="3600" dirty="0" smtClean="0"/>
          </a:p>
          <a:p>
            <a:r>
              <a:rPr lang="ru-RU" sz="3600" dirty="0" smtClean="0"/>
              <a:t>12</a:t>
            </a:r>
            <a:r>
              <a:rPr lang="ru-RU" sz="3600" dirty="0"/>
              <a:t>. Чья портретная характеристика</a:t>
            </a:r>
            <a:r>
              <a:rPr lang="ru-RU" sz="3600" dirty="0" smtClean="0"/>
              <a:t>?</a:t>
            </a:r>
          </a:p>
          <a:p>
            <a:pPr marL="0" indent="0" algn="ctr">
              <a:buNone/>
            </a:pP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«</a:t>
            </a:r>
            <a:r>
              <a:rPr lang="ru-RU" sz="3600" i="1" dirty="0" smtClean="0"/>
              <a:t>И </a:t>
            </a:r>
            <a:r>
              <a:rPr lang="ru-RU" sz="3600" i="1" dirty="0"/>
              <a:t>сам на землю-матушку</a:t>
            </a:r>
            <a:br>
              <a:rPr lang="ru-RU" sz="3600" i="1" dirty="0"/>
            </a:br>
            <a:r>
              <a:rPr lang="ru-RU" sz="3600" i="1" dirty="0"/>
              <a:t>Похож он: шея бурая,</a:t>
            </a:r>
            <a:br>
              <a:rPr lang="ru-RU" sz="3600" i="1" dirty="0"/>
            </a:br>
            <a:r>
              <a:rPr lang="ru-RU" sz="3600" i="1" dirty="0"/>
              <a:t>Как пласт, сохой отрезанный,</a:t>
            </a:r>
            <a:br>
              <a:rPr lang="ru-RU" sz="3600" i="1" dirty="0"/>
            </a:br>
            <a:r>
              <a:rPr lang="ru-RU" sz="3600" i="1" dirty="0"/>
              <a:t>Кирпичное </a:t>
            </a:r>
            <a:r>
              <a:rPr lang="ru-RU" sz="3600" i="1" dirty="0" smtClean="0"/>
              <a:t>лицо…»</a:t>
            </a:r>
          </a:p>
          <a:p>
            <a:r>
              <a:rPr lang="ru-RU" sz="3600" i="1" dirty="0" smtClean="0"/>
              <a:t>13.</a:t>
            </a:r>
            <a:r>
              <a:rPr lang="ru-RU" sz="3600" dirty="0"/>
              <a:t> О каком персонаже идет </a:t>
            </a:r>
            <a:r>
              <a:rPr lang="ru-RU" sz="3600" dirty="0" smtClean="0"/>
              <a:t>речь?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i="1" dirty="0" smtClean="0"/>
              <a:t>«Заснул </a:t>
            </a:r>
            <a:r>
              <a:rPr lang="ru-RU" sz="3600" i="1" dirty="0"/>
              <a:t>старик на солнышке,</a:t>
            </a:r>
          </a:p>
          <a:p>
            <a:pPr marL="0" indent="0" algn="ctr">
              <a:buNone/>
            </a:pPr>
            <a:r>
              <a:rPr lang="ru-RU" sz="3600" i="1" dirty="0"/>
              <a:t>Скормил свиньям </a:t>
            </a:r>
            <a:r>
              <a:rPr lang="ru-RU" sz="3600" i="1" dirty="0" err="1"/>
              <a:t>Демидушку</a:t>
            </a:r>
            <a:endParaRPr lang="ru-RU" sz="3600" i="1" dirty="0"/>
          </a:p>
          <a:p>
            <a:pPr marL="0" indent="0" algn="ctr">
              <a:buNone/>
            </a:pPr>
            <a:r>
              <a:rPr lang="ru-RU" sz="3600" i="1" dirty="0"/>
              <a:t>Придурковатый дед</a:t>
            </a:r>
            <a:r>
              <a:rPr lang="ru-RU" sz="3600" i="1" dirty="0" smtClean="0"/>
              <a:t>!..»</a:t>
            </a:r>
            <a:endParaRPr lang="ru-RU" sz="3600" i="1" dirty="0"/>
          </a:p>
          <a:p>
            <a:pPr marL="0" indent="0">
              <a:buNone/>
            </a:pPr>
            <a:r>
              <a:rPr lang="ru-RU" sz="3200" i="1" dirty="0"/>
              <a:t/>
            </a:r>
            <a:br>
              <a:rPr lang="ru-RU" sz="3200" i="1" dirty="0"/>
            </a:br>
            <a:endParaRPr lang="ru-RU" sz="3200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71600" y="129396"/>
            <a:ext cx="9601200" cy="741872"/>
          </a:xfrm>
        </p:spPr>
        <p:txBody>
          <a:bodyPr/>
          <a:lstStyle/>
          <a:p>
            <a:pPr algn="ctr"/>
            <a:r>
              <a:rPr lang="ru-RU" dirty="0" smtClean="0"/>
              <a:t>Задания с кратким ответом: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754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4698"/>
            <a:ext cx="9601200" cy="780691"/>
          </a:xfrm>
        </p:spPr>
        <p:txBody>
          <a:bodyPr/>
          <a:lstStyle/>
          <a:p>
            <a:pPr algn="ctr"/>
            <a:r>
              <a:rPr lang="ru-RU" dirty="0"/>
              <a:t>Задания с кратким ответом: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619" y="845389"/>
            <a:ext cx="10248181" cy="573656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 smtClean="0"/>
              <a:t>14. Кто </a:t>
            </a:r>
            <a:r>
              <a:rPr lang="ru-RU" sz="2800" dirty="0"/>
              <a:t>рассказал о себе:</a:t>
            </a:r>
          </a:p>
          <a:p>
            <a:pPr marL="0" indent="0" algn="ctr">
              <a:buNone/>
            </a:pPr>
            <a:r>
              <a:rPr lang="ru-RU" sz="2800" i="1" dirty="0"/>
              <a:t>"Семья была большущая,</a:t>
            </a:r>
          </a:p>
          <a:p>
            <a:pPr marL="0" indent="0" algn="ctr">
              <a:buNone/>
            </a:pPr>
            <a:r>
              <a:rPr lang="ru-RU" sz="2800" i="1" dirty="0"/>
              <a:t>Сварливая... попала я</a:t>
            </a:r>
          </a:p>
          <a:p>
            <a:pPr marL="0" indent="0" algn="ctr">
              <a:buNone/>
            </a:pPr>
            <a:r>
              <a:rPr lang="ru-RU" sz="2800" i="1" dirty="0"/>
              <a:t>С девичьей холи в ад!</a:t>
            </a:r>
          </a:p>
          <a:p>
            <a:pPr marL="0" indent="0" algn="ctr">
              <a:buNone/>
            </a:pPr>
            <a:r>
              <a:rPr lang="ru-RU" sz="2800" i="1" dirty="0"/>
              <a:t>В работу муж отправился,</a:t>
            </a:r>
          </a:p>
          <a:p>
            <a:pPr marL="0" indent="0" algn="ctr">
              <a:buNone/>
            </a:pPr>
            <a:r>
              <a:rPr lang="ru-RU" sz="2800" i="1" dirty="0"/>
              <a:t>Молчать, терпеть советовал</a:t>
            </a:r>
            <a:r>
              <a:rPr lang="ru-RU" sz="2800" i="1" dirty="0" smtClean="0"/>
              <a:t>…»?</a:t>
            </a:r>
          </a:p>
          <a:p>
            <a:pPr marL="0" indent="0">
              <a:buNone/>
            </a:pPr>
            <a:r>
              <a:rPr lang="ru-RU" sz="2800" i="1" dirty="0" smtClean="0"/>
              <a:t>15.Чья это портретная характеристика?</a:t>
            </a:r>
          </a:p>
          <a:p>
            <a:pPr marL="0" indent="0" algn="ctr">
              <a:buNone/>
            </a:pPr>
            <a:r>
              <a:rPr lang="ru-RU" sz="2800" dirty="0"/>
              <a:t>Нос клювом, как у ястреба, </a:t>
            </a:r>
            <a:endParaRPr lang="ru-RU" sz="2800" dirty="0"/>
          </a:p>
          <a:p>
            <a:pPr marL="0" indent="0" algn="ctr">
              <a:buNone/>
            </a:pPr>
            <a:r>
              <a:rPr lang="ru-RU" sz="2800" dirty="0" smtClean="0"/>
              <a:t>Усы </a:t>
            </a:r>
            <a:r>
              <a:rPr lang="ru-RU" sz="2800" dirty="0"/>
              <a:t>седые, длинные,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 </a:t>
            </a:r>
            <a:r>
              <a:rPr lang="ru-RU" sz="2800" dirty="0"/>
              <a:t>И – разные глаза: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 </a:t>
            </a:r>
            <a:r>
              <a:rPr lang="ru-RU" sz="2800" dirty="0"/>
              <a:t>Один здоровый – светится.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 </a:t>
            </a:r>
            <a:r>
              <a:rPr lang="ru-RU" sz="2800" dirty="0"/>
              <a:t>А левый – мутный, пасмурный,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 </a:t>
            </a:r>
            <a:r>
              <a:rPr lang="ru-RU" sz="2800" dirty="0"/>
              <a:t>Как оловянный грош!.."</a:t>
            </a:r>
            <a:r>
              <a:rPr lang="ru-RU" sz="2800" i="1" dirty="0"/>
              <a:t/>
            </a:r>
            <a:br>
              <a:rPr lang="ru-RU" sz="2800" i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343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60385"/>
            <a:ext cx="9601200" cy="62541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Задания с кратким ответом: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257" y="1259457"/>
            <a:ext cx="10869283" cy="5400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400" dirty="0" smtClean="0"/>
              <a:t>16.Какие испытания выпали на долю </a:t>
            </a:r>
            <a:r>
              <a:rPr lang="ru-RU" sz="3400" dirty="0" err="1" smtClean="0"/>
              <a:t>Ермила</a:t>
            </a:r>
            <a:r>
              <a:rPr lang="ru-RU" sz="3400" dirty="0" smtClean="0"/>
              <a:t> </a:t>
            </a:r>
            <a:r>
              <a:rPr lang="ru-RU" sz="3400" dirty="0" err="1" smtClean="0"/>
              <a:t>Гирина</a:t>
            </a:r>
            <a:r>
              <a:rPr lang="ru-RU" sz="3400" dirty="0" smtClean="0"/>
              <a:t>?</a:t>
            </a:r>
          </a:p>
          <a:p>
            <a:pPr marL="0" indent="0">
              <a:buNone/>
            </a:pPr>
            <a:r>
              <a:rPr lang="ru-RU" sz="3400" dirty="0" smtClean="0"/>
              <a:t>17.Почему странники не признали счастливым попа?</a:t>
            </a:r>
          </a:p>
          <a:p>
            <a:pPr marL="0" indent="0">
              <a:buNone/>
            </a:pPr>
            <a:r>
              <a:rPr lang="ru-RU" sz="3400" dirty="0" smtClean="0"/>
              <a:t>18.Почему Матрену Тимофеевну прозвали «губернаторшей»?</a:t>
            </a:r>
          </a:p>
          <a:p>
            <a:pPr marL="0" indent="0">
              <a:buNone/>
            </a:pPr>
            <a:r>
              <a:rPr lang="ru-RU" sz="3400" dirty="0" smtClean="0"/>
              <a:t>19.Почему  </a:t>
            </a:r>
            <a:r>
              <a:rPr lang="ru-RU" sz="3400" dirty="0" err="1" smtClean="0"/>
              <a:t>Яким</a:t>
            </a:r>
            <a:r>
              <a:rPr lang="ru-RU" sz="3400" dirty="0" smtClean="0"/>
              <a:t> Нагой пьет «до полусмерти»?</a:t>
            </a:r>
          </a:p>
          <a:p>
            <a:pPr marL="0" indent="0">
              <a:buNone/>
            </a:pPr>
            <a:r>
              <a:rPr lang="ru-RU" sz="3400" dirty="0" smtClean="0"/>
              <a:t>20. О чем просят наследники князя Утятина крестьян?</a:t>
            </a:r>
          </a:p>
          <a:p>
            <a:pPr marL="0" indent="0">
              <a:buNone/>
            </a:pPr>
            <a:r>
              <a:rPr lang="ru-RU" sz="3400" dirty="0" smtClean="0"/>
              <a:t>21.Какие качества делают Гришу </a:t>
            </a:r>
            <a:r>
              <a:rPr lang="ru-RU" sz="3400" dirty="0" err="1" smtClean="0"/>
              <a:t>Добросклонова</a:t>
            </a:r>
            <a:r>
              <a:rPr lang="ru-RU" sz="3400" dirty="0" smtClean="0"/>
              <a:t> народным заступником?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2135724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125" y="129396"/>
            <a:ext cx="11162581" cy="2042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22.Задание на сопоставление:</a:t>
            </a:r>
            <a:br>
              <a:rPr lang="ru-RU" dirty="0" smtClean="0"/>
            </a:br>
            <a:r>
              <a:rPr lang="ru-RU" dirty="0" smtClean="0"/>
              <a:t>распределите на две группы(народные\песни Гриши) песни из главы «Пир на весь мир».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7147" y="2596550"/>
            <a:ext cx="10817525" cy="3925020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3600" dirty="0" smtClean="0"/>
              <a:t>Веселая             2)Барщинная</a:t>
            </a:r>
            <a:r>
              <a:rPr lang="ru-RU" sz="3600" dirty="0"/>
              <a:t> </a:t>
            </a:r>
            <a:r>
              <a:rPr lang="ru-RU" sz="3600" dirty="0" smtClean="0"/>
              <a:t>       3)Солдатская</a:t>
            </a:r>
            <a:r>
              <a:rPr lang="ru-RU" sz="3600" dirty="0"/>
              <a:t> </a:t>
            </a:r>
            <a:r>
              <a:rPr lang="ru-RU" sz="3600" dirty="0" smtClean="0"/>
              <a:t>    4)О, родина мать!</a:t>
            </a:r>
          </a:p>
          <a:p>
            <a:pPr marL="0" indent="0">
              <a:buNone/>
            </a:pPr>
            <a:r>
              <a:rPr lang="ru-RU" sz="3600" dirty="0"/>
              <a:t>5</a:t>
            </a:r>
            <a:r>
              <a:rPr lang="ru-RU" sz="3600" dirty="0" smtClean="0"/>
              <a:t>)В минуту унынья     6)Соленая      7)Бурлак</a:t>
            </a:r>
            <a:r>
              <a:rPr lang="ru-RU" sz="3600" dirty="0"/>
              <a:t> </a:t>
            </a:r>
            <a:r>
              <a:rPr lang="ru-RU" sz="3600" dirty="0" smtClean="0"/>
              <a:t>     8)Русь</a:t>
            </a:r>
            <a:r>
              <a:rPr lang="ru-RU" sz="3600" dirty="0"/>
              <a:t> </a:t>
            </a:r>
            <a:r>
              <a:rPr lang="ru-RU" sz="3600" dirty="0" smtClean="0"/>
              <a:t>       9)Доля народа</a:t>
            </a:r>
          </a:p>
          <a:p>
            <a:pPr marL="0" indent="0">
              <a:buNone/>
            </a:pPr>
            <a:r>
              <a:rPr lang="ru-RU" sz="3600" dirty="0" smtClean="0"/>
              <a:t>10)Голодная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39283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457" y="0"/>
            <a:ext cx="9601200" cy="694426"/>
          </a:xfrm>
        </p:spPr>
        <p:txBody>
          <a:bodyPr/>
          <a:lstStyle/>
          <a:p>
            <a:pPr algn="ctr"/>
            <a:r>
              <a:rPr lang="ru-RU" dirty="0" smtClean="0"/>
              <a:t>Задание с развернутым ответом: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026543"/>
            <a:ext cx="9601200" cy="4840857"/>
          </a:xfrm>
        </p:spPr>
        <p:txBody>
          <a:bodyPr/>
          <a:lstStyle/>
          <a:p>
            <a:pPr marL="0" indent="0">
              <a:buNone/>
            </a:pPr>
            <a:r>
              <a:rPr lang="ru-RU" sz="5400" dirty="0" smtClean="0"/>
              <a:t>23. Каково </a:t>
            </a:r>
            <a:r>
              <a:rPr lang="ru-RU" sz="5400" dirty="0"/>
              <a:t>высокое понимание счастья, провозглашённое Некрасовым</a:t>
            </a:r>
            <a:r>
              <a:rPr lang="ru-RU" sz="5400" dirty="0" smtClean="0"/>
              <a:t>? Дайте развернутый ответ на вопрос.</a:t>
            </a:r>
            <a:endParaRPr lang="ru-RU" sz="5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61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8931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1.Укажите, какое произведение </a:t>
            </a:r>
            <a:r>
              <a:rPr lang="ru-RU" b="1" u="sng" dirty="0"/>
              <a:t>не принадлежит</a:t>
            </a:r>
            <a:r>
              <a:rPr lang="ru-RU" b="1" dirty="0"/>
              <a:t> перу Н. А. </a:t>
            </a:r>
            <a:r>
              <a:rPr lang="ru-RU" b="1" dirty="0" smtClean="0"/>
              <a:t>Некрасова: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90777"/>
            <a:ext cx="9601200" cy="4176623"/>
          </a:xfrm>
        </p:spPr>
        <p:txBody>
          <a:bodyPr/>
          <a:lstStyle/>
          <a:p>
            <a:endParaRPr lang="ru-RU" b="1" dirty="0" smtClean="0"/>
          </a:p>
          <a:p>
            <a:r>
              <a:rPr lang="ru-RU" sz="4400" dirty="0"/>
              <a:t>а</a:t>
            </a:r>
            <a:r>
              <a:rPr lang="ru-RU" sz="4400" dirty="0" smtClean="0"/>
              <a:t>. </a:t>
            </a:r>
            <a:r>
              <a:rPr lang="ru-RU" sz="4400" dirty="0"/>
              <a:t>«Размышление у парадного подъезда» </a:t>
            </a:r>
            <a:endParaRPr lang="ru-RU" sz="4400" dirty="0" smtClean="0"/>
          </a:p>
          <a:p>
            <a:r>
              <a:rPr lang="ru-RU" sz="4400" dirty="0"/>
              <a:t>б</a:t>
            </a:r>
            <a:r>
              <a:rPr lang="ru-RU" sz="4400" dirty="0" smtClean="0"/>
              <a:t>. </a:t>
            </a:r>
            <a:r>
              <a:rPr lang="ru-RU" sz="4400" dirty="0"/>
              <a:t>«Железная дорога» </a:t>
            </a:r>
            <a:endParaRPr lang="ru-RU" sz="4400" dirty="0" smtClean="0"/>
          </a:p>
          <a:p>
            <a:r>
              <a:rPr lang="ru-RU" sz="4400" dirty="0"/>
              <a:t>в</a:t>
            </a:r>
            <a:r>
              <a:rPr lang="ru-RU" sz="4400" dirty="0" smtClean="0"/>
              <a:t>. </a:t>
            </a:r>
            <a:r>
              <a:rPr lang="ru-RU" sz="4400" dirty="0"/>
              <a:t>«Русские женщины» </a:t>
            </a:r>
            <a:endParaRPr lang="ru-RU" sz="4400" dirty="0" smtClean="0"/>
          </a:p>
          <a:p>
            <a:r>
              <a:rPr lang="ru-RU" sz="4400" dirty="0"/>
              <a:t>г</a:t>
            </a:r>
            <a:r>
              <a:rPr lang="ru-RU" sz="4400" dirty="0" smtClean="0"/>
              <a:t>. </a:t>
            </a:r>
            <a:r>
              <a:rPr lang="ru-RU" sz="4400" dirty="0"/>
              <a:t>«Кавказский пленник» 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35002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2.Произведение</a:t>
            </a:r>
            <a:r>
              <a:rPr lang="ru-RU" b="1" dirty="0"/>
              <a:t> «Кому на Руси жить хорошо</a:t>
            </a:r>
            <a:r>
              <a:rPr lang="ru-RU" b="1" dirty="0" smtClean="0"/>
              <a:t>»: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а) рассказ-эпопея</a:t>
            </a:r>
          </a:p>
          <a:p>
            <a:r>
              <a:rPr lang="ru-RU" sz="4800" dirty="0" smtClean="0"/>
              <a:t>б</a:t>
            </a:r>
            <a:r>
              <a:rPr lang="ru-RU" sz="4800" dirty="0"/>
              <a:t>) поэма-эпопея</a:t>
            </a:r>
          </a:p>
          <a:p>
            <a:r>
              <a:rPr lang="ru-RU" sz="4800" dirty="0"/>
              <a:t>в) роман-эпопея</a:t>
            </a:r>
          </a:p>
          <a:p>
            <a:r>
              <a:rPr lang="ru-RU" sz="4800" dirty="0"/>
              <a:t>г) повесть-эпопея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41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</a:t>
            </a:r>
            <a:r>
              <a:rPr lang="ru-RU" b="1" dirty="0"/>
              <a:t>Сколько мужиков встретились на «столбовой дороженьке» в поэме «Кому на Руси жить хорошо»?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631056"/>
            <a:ext cx="9601200" cy="3236343"/>
          </a:xfrm>
        </p:spPr>
        <p:txBody>
          <a:bodyPr/>
          <a:lstStyle/>
          <a:p>
            <a:r>
              <a:rPr lang="ru-RU" sz="4400" dirty="0" smtClean="0"/>
              <a:t>а</a:t>
            </a:r>
            <a:r>
              <a:rPr lang="ru-RU" sz="4400" dirty="0"/>
              <a:t>) пять</a:t>
            </a:r>
          </a:p>
          <a:p>
            <a:r>
              <a:rPr lang="ru-RU" sz="4400" dirty="0"/>
              <a:t>б) шесть</a:t>
            </a:r>
          </a:p>
          <a:p>
            <a:r>
              <a:rPr lang="ru-RU" sz="4400" dirty="0"/>
              <a:t>в) семь</a:t>
            </a:r>
          </a:p>
          <a:p>
            <a:r>
              <a:rPr lang="ru-RU" sz="4400" dirty="0"/>
              <a:t>г) десять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520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4.Кто </a:t>
            </a:r>
            <a:r>
              <a:rPr lang="ru-RU" sz="4000" b="1" dirty="0"/>
              <a:t>из животного мира помог мужикам в «Прологе» поэмы «Кому на Руси жить хорошо», подарил им скатерть-самобранку?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3105508"/>
            <a:ext cx="9601200" cy="2761891"/>
          </a:xfrm>
        </p:spPr>
        <p:txBody>
          <a:bodyPr>
            <a:noAutofit/>
          </a:bodyPr>
          <a:lstStyle/>
          <a:p>
            <a:r>
              <a:rPr lang="ru-RU" sz="4400" dirty="0" smtClean="0"/>
              <a:t>а</a:t>
            </a:r>
            <a:r>
              <a:rPr lang="ru-RU" sz="4400" dirty="0"/>
              <a:t>) лисица</a:t>
            </a:r>
          </a:p>
          <a:p>
            <a:r>
              <a:rPr lang="ru-RU" sz="4400" dirty="0"/>
              <a:t>б) волк</a:t>
            </a:r>
          </a:p>
          <a:p>
            <a:r>
              <a:rPr lang="ru-RU" sz="4400" dirty="0"/>
              <a:t>в) пеночка</a:t>
            </a:r>
          </a:p>
          <a:p>
            <a:r>
              <a:rPr lang="ru-RU" sz="4400" dirty="0"/>
              <a:t>г) синичка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67038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5.Какую </a:t>
            </a:r>
            <a:r>
              <a:rPr lang="ru-RU" b="1" dirty="0"/>
              <a:t>деревню не упомянули в «Прологе» поэмы «Кому на Руси жить хорошо»?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527540"/>
            <a:ext cx="9601200" cy="3339860"/>
          </a:xfrm>
        </p:spPr>
        <p:txBody>
          <a:bodyPr/>
          <a:lstStyle/>
          <a:p>
            <a:r>
              <a:rPr lang="ru-RU" sz="4800" dirty="0" smtClean="0"/>
              <a:t>а</a:t>
            </a:r>
            <a:r>
              <a:rPr lang="ru-RU" sz="4800" dirty="0"/>
              <a:t>) </a:t>
            </a:r>
            <a:r>
              <a:rPr lang="ru-RU" sz="4800" dirty="0" err="1"/>
              <a:t>Заплатово</a:t>
            </a:r>
            <a:endParaRPr lang="ru-RU" sz="4800" dirty="0"/>
          </a:p>
          <a:p>
            <a:r>
              <a:rPr lang="ru-RU" sz="4800" dirty="0"/>
              <a:t>б) </a:t>
            </a:r>
            <a:r>
              <a:rPr lang="ru-RU" sz="4800" dirty="0" err="1"/>
              <a:t>Дырявино</a:t>
            </a:r>
            <a:endParaRPr lang="ru-RU" sz="4800" dirty="0"/>
          </a:p>
          <a:p>
            <a:r>
              <a:rPr lang="ru-RU" sz="4800" dirty="0"/>
              <a:t>в) </a:t>
            </a:r>
            <a:r>
              <a:rPr lang="ru-RU" sz="4800" dirty="0" err="1"/>
              <a:t>Неурожайка</a:t>
            </a:r>
            <a:endParaRPr lang="ru-RU" sz="4800" dirty="0"/>
          </a:p>
          <a:p>
            <a:r>
              <a:rPr lang="ru-RU" sz="4800" dirty="0"/>
              <a:t>г) </a:t>
            </a:r>
            <a:r>
              <a:rPr lang="ru-RU" sz="4800" dirty="0" err="1"/>
              <a:t>Безруково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173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6.Кого </a:t>
            </a:r>
            <a:r>
              <a:rPr lang="ru-RU" b="1" dirty="0"/>
              <a:t>первого встретили мужики из поэмы «Кому на Руси жить хорошо»?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а</a:t>
            </a:r>
            <a:r>
              <a:rPr lang="ru-RU" sz="4400" dirty="0"/>
              <a:t>) купчину толстопузого</a:t>
            </a:r>
          </a:p>
          <a:p>
            <a:r>
              <a:rPr lang="ru-RU" sz="4400" dirty="0"/>
              <a:t>б) помещика</a:t>
            </a:r>
          </a:p>
          <a:p>
            <a:r>
              <a:rPr lang="ru-RU" sz="4400" dirty="0"/>
              <a:t>в) </a:t>
            </a:r>
            <a:r>
              <a:rPr lang="ru-RU" sz="4400" dirty="0" smtClean="0"/>
              <a:t>крестьянку </a:t>
            </a:r>
            <a:r>
              <a:rPr lang="ru-RU" sz="4400" dirty="0"/>
              <a:t>Матрену Тимофеевну</a:t>
            </a:r>
          </a:p>
          <a:p>
            <a:r>
              <a:rPr lang="ru-RU" sz="4400" dirty="0"/>
              <a:t>г) попа</a:t>
            </a:r>
          </a:p>
        </p:txBody>
      </p:sp>
    </p:spTree>
    <p:extLst>
      <p:ext uri="{BB962C8B-B14F-4D97-AF65-F5344CB8AC3E}">
        <p14:creationId xmlns:p14="http://schemas.microsoft.com/office/powerpoint/2010/main" val="2819180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7.Какую </a:t>
            </a:r>
            <a:r>
              <a:rPr lang="ru-RU" b="1" dirty="0"/>
              <a:t>роль в поэме «Кому на Руси жить хорошо» играет образ </a:t>
            </a:r>
            <a:r>
              <a:rPr lang="ru-RU" b="1" dirty="0" err="1"/>
              <a:t>Якима</a:t>
            </a:r>
            <a:r>
              <a:rPr lang="ru-RU" b="1" dirty="0"/>
              <a:t> Нагого?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/>
              <a:t>а</a:t>
            </a:r>
            <a:r>
              <a:rPr lang="ru-RU" sz="3600" dirty="0"/>
              <a:t>) показывает трудолюбие русского крестьянства</a:t>
            </a:r>
          </a:p>
          <a:p>
            <a:r>
              <a:rPr lang="ru-RU" sz="3600" dirty="0"/>
              <a:t>б) показывает роль красоты в жизни русского крестьянства</a:t>
            </a:r>
          </a:p>
          <a:p>
            <a:r>
              <a:rPr lang="ru-RU" sz="3600" dirty="0"/>
              <a:t>в) показывает роль юродивого в жизни русского крестьянства</a:t>
            </a:r>
          </a:p>
          <a:p>
            <a:r>
              <a:rPr lang="ru-RU" sz="3600" dirty="0"/>
              <a:t>г) показывает протест русского крестьянства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041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8.Кто </a:t>
            </a:r>
            <a:r>
              <a:rPr lang="ru-RU" b="1" dirty="0"/>
              <a:t>из героев поэмы говорит о себе: «"Клейменый, да не раб!"?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5400" dirty="0" smtClean="0"/>
              <a:t>а</a:t>
            </a:r>
            <a:r>
              <a:rPr lang="ru-RU" sz="5400" dirty="0"/>
              <a:t>) </a:t>
            </a:r>
            <a:r>
              <a:rPr lang="ru-RU" sz="5400" dirty="0" err="1"/>
              <a:t>Яким</a:t>
            </a:r>
            <a:r>
              <a:rPr lang="ru-RU" sz="5400" dirty="0"/>
              <a:t> Нагой</a:t>
            </a:r>
          </a:p>
          <a:p>
            <a:r>
              <a:rPr lang="ru-RU" sz="5400" dirty="0"/>
              <a:t>б) Григорий </a:t>
            </a:r>
            <a:r>
              <a:rPr lang="ru-RU" sz="5400" dirty="0" err="1"/>
              <a:t>Добросклонов</a:t>
            </a:r>
            <a:endParaRPr lang="ru-RU" sz="5400" dirty="0"/>
          </a:p>
          <a:p>
            <a:r>
              <a:rPr lang="ru-RU" sz="5400" dirty="0"/>
              <a:t>в) </a:t>
            </a:r>
            <a:r>
              <a:rPr lang="ru-RU" sz="5400" dirty="0" err="1"/>
              <a:t>Ермил</a:t>
            </a:r>
            <a:r>
              <a:rPr lang="ru-RU" sz="5400" dirty="0"/>
              <a:t> </a:t>
            </a:r>
            <a:r>
              <a:rPr lang="ru-RU" sz="5400" dirty="0" err="1"/>
              <a:t>Гирин</a:t>
            </a:r>
            <a:endParaRPr lang="ru-RU" sz="5400" dirty="0"/>
          </a:p>
          <a:p>
            <a:r>
              <a:rPr lang="ru-RU" sz="5400" dirty="0"/>
              <a:t>г) Савелий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30116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92</TotalTime>
  <Words>434</Words>
  <Application>Microsoft Office PowerPoint</Application>
  <PresentationFormat>Широкоэкранный</PresentationFormat>
  <Paragraphs>91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Franklin Gothic Book</vt:lpstr>
      <vt:lpstr>Crop</vt:lpstr>
      <vt:lpstr>Контрольная работа </vt:lpstr>
      <vt:lpstr>1.Укажите, какое произведение не принадлежит перу Н. А. Некрасова:</vt:lpstr>
      <vt:lpstr>2.Произведение «Кому на Руси жить хорошо»: </vt:lpstr>
      <vt:lpstr>3. Сколько мужиков встретились на «столбовой дороженьке» в поэме «Кому на Руси жить хорошо»? </vt:lpstr>
      <vt:lpstr>4.Кто из животного мира помог мужикам в «Прологе» поэмы «Кому на Руси жить хорошо», подарил им скатерть-самобранку? </vt:lpstr>
      <vt:lpstr>5.Какую деревню не упомянули в «Прологе» поэмы «Кому на Руси жить хорошо»? </vt:lpstr>
      <vt:lpstr>6.Кого первого встретили мужики из поэмы «Кому на Руси жить хорошо»? </vt:lpstr>
      <vt:lpstr>7.Какую роль в поэме «Кому на Руси жить хорошо» играет образ Якима Нагого? </vt:lpstr>
      <vt:lpstr>8.Кто из героев поэмы говорит о себе: «"Клейменый, да не раб!"? </vt:lpstr>
      <vt:lpstr>9.Какие черты помещичьего класса не отразились в образе Оболта-Оболдуева? </vt:lpstr>
      <vt:lpstr>10. К какому социальному классу относится Гриша Добросклонов?</vt:lpstr>
      <vt:lpstr>Задания с кратким ответом:</vt:lpstr>
      <vt:lpstr>Задания с кратким ответом:</vt:lpstr>
      <vt:lpstr>Задания с кратким ответом:</vt:lpstr>
      <vt:lpstr>22.Задание на сопоставление: распределите на две группы(народные\песни Гриши) песни из главы «Пир на весь мир».</vt:lpstr>
      <vt:lpstr>Задание с развернутым ответом: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Контрольная работа</dc:title>
  <dc:creator>Учетная запись Майкрософт</dc:creator>
  <cp:lastModifiedBy>Учетная запись Майкрософт</cp:lastModifiedBy>
  <cp:revision>8</cp:revision>
  <dcterms:created xsi:type="dcterms:W3CDTF">2022-02-14T16:44:12Z</dcterms:created>
  <dcterms:modified xsi:type="dcterms:W3CDTF">2022-02-14T18:16:35Z</dcterms:modified>
</cp:coreProperties>
</file>