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62" r:id="rId5"/>
    <p:sldId id="264" r:id="rId6"/>
    <p:sldId id="265" r:id="rId7"/>
    <p:sldId id="266" r:id="rId8"/>
    <p:sldId id="268" r:id="rId9"/>
    <p:sldId id="269" r:id="rId10"/>
    <p:sldId id="270" r:id="rId11"/>
    <p:sldId id="271" r:id="rId12"/>
    <p:sldId id="273" r:id="rId13"/>
    <p:sldId id="274" r:id="rId14"/>
    <p:sldId id="281" r:id="rId15"/>
    <p:sldId id="288" r:id="rId16"/>
    <p:sldId id="290" r:id="rId17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230" y="-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4/13/2022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4/13/2022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4/13/2022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89330" y="698500"/>
            <a:ext cx="7165339" cy="124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56589" y="2674620"/>
            <a:ext cx="7830820" cy="30111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77950" y="840740"/>
            <a:ext cx="6279515" cy="1090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8260" algn="ctr">
              <a:lnSpc>
                <a:spcPts val="1675"/>
              </a:lnSpc>
              <a:spcBef>
                <a:spcPts val="100"/>
              </a:spcBef>
            </a:pPr>
            <a:r>
              <a:rPr sz="1400" b="1" spc="-5" dirty="0">
                <a:latin typeface="Times New Roman"/>
                <a:cs typeface="Times New Roman"/>
              </a:rPr>
              <a:t>Департамент</a:t>
            </a:r>
            <a:r>
              <a:rPr sz="1400" b="1" spc="20" dirty="0">
                <a:latin typeface="Times New Roman"/>
                <a:cs typeface="Times New Roman"/>
              </a:rPr>
              <a:t> </a:t>
            </a:r>
            <a:r>
              <a:rPr sz="1400" b="1" spc="-5" dirty="0">
                <a:latin typeface="Times New Roman"/>
                <a:cs typeface="Times New Roman"/>
              </a:rPr>
              <a:t>образования</a:t>
            </a:r>
            <a:r>
              <a:rPr sz="1400" b="1" spc="10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и науки </a:t>
            </a:r>
            <a:r>
              <a:rPr sz="1400" b="1" spc="-5" dirty="0">
                <a:latin typeface="Times New Roman"/>
                <a:cs typeface="Times New Roman"/>
              </a:rPr>
              <a:t>Кемеровской</a:t>
            </a:r>
            <a:r>
              <a:rPr sz="1400" b="1" spc="15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области</a:t>
            </a:r>
            <a:endParaRPr sz="1400" dirty="0">
              <a:latin typeface="Times New Roman"/>
              <a:cs typeface="Times New Roman"/>
            </a:endParaRPr>
          </a:p>
          <a:p>
            <a:pPr marL="48260" algn="ctr">
              <a:lnSpc>
                <a:spcPts val="1675"/>
              </a:lnSpc>
            </a:pPr>
            <a:r>
              <a:rPr sz="1400" spc="-5" dirty="0">
                <a:latin typeface="Times New Roman"/>
                <a:cs typeface="Times New Roman"/>
              </a:rPr>
              <a:t>Государственная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организация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образования</a:t>
            </a:r>
          </a:p>
          <a:p>
            <a:pPr marL="388620" marR="289560" indent="1270" algn="ctr">
              <a:lnSpc>
                <a:spcPct val="100000"/>
              </a:lnSpc>
            </a:pPr>
            <a:r>
              <a:rPr sz="1400" b="1" dirty="0">
                <a:latin typeface="Times New Roman"/>
                <a:cs typeface="Times New Roman"/>
              </a:rPr>
              <a:t>«Кузбасский </a:t>
            </a:r>
            <a:r>
              <a:rPr sz="1400" b="1" spc="-5" dirty="0">
                <a:latin typeface="Times New Roman"/>
                <a:cs typeface="Times New Roman"/>
              </a:rPr>
              <a:t>региональный центр психолого-педагогической, </a:t>
            </a:r>
            <a:r>
              <a:rPr sz="1400" b="1" dirty="0">
                <a:latin typeface="Times New Roman"/>
                <a:cs typeface="Times New Roman"/>
              </a:rPr>
              <a:t> </a:t>
            </a:r>
            <a:r>
              <a:rPr sz="1400" b="1" spc="-5" dirty="0">
                <a:latin typeface="Times New Roman"/>
                <a:cs typeface="Times New Roman"/>
              </a:rPr>
              <a:t>медицинской</a:t>
            </a:r>
            <a:r>
              <a:rPr sz="1400" b="1" spc="-15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и</a:t>
            </a:r>
            <a:r>
              <a:rPr sz="1400" b="1" spc="-10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социальной</a:t>
            </a:r>
            <a:r>
              <a:rPr sz="1400" b="1" spc="-10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помощи</a:t>
            </a:r>
            <a:r>
              <a:rPr sz="1400" b="1" spc="-10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«Здоровье</a:t>
            </a:r>
            <a:r>
              <a:rPr sz="1400" b="1" spc="-5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и</a:t>
            </a:r>
            <a:r>
              <a:rPr sz="1400" b="1" spc="-10" dirty="0">
                <a:latin typeface="Times New Roman"/>
                <a:cs typeface="Times New Roman"/>
              </a:rPr>
              <a:t> </a:t>
            </a:r>
            <a:r>
              <a:rPr sz="1400" b="1" spc="-5" dirty="0">
                <a:latin typeface="Times New Roman"/>
                <a:cs typeface="Times New Roman"/>
              </a:rPr>
              <a:t>развитие</a:t>
            </a:r>
            <a:r>
              <a:rPr sz="1400" b="1" spc="5" dirty="0">
                <a:latin typeface="Times New Roman"/>
                <a:cs typeface="Times New Roman"/>
              </a:rPr>
              <a:t> </a:t>
            </a:r>
            <a:r>
              <a:rPr sz="1400" b="1" spc="-5" dirty="0">
                <a:latin typeface="Times New Roman"/>
                <a:cs typeface="Times New Roman"/>
              </a:rPr>
              <a:t>личности»</a:t>
            </a:r>
            <a:endParaRPr sz="14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400" b="1" dirty="0">
                <a:latin typeface="Times New Roman"/>
                <a:cs typeface="Times New Roman"/>
              </a:rPr>
              <a:t>Отделение</a:t>
            </a:r>
            <a:r>
              <a:rPr sz="1400" b="1" spc="365" dirty="0">
                <a:latin typeface="Times New Roman"/>
                <a:cs typeface="Times New Roman"/>
              </a:rPr>
              <a:t> </a:t>
            </a:r>
            <a:r>
              <a:rPr sz="1400" b="1" spc="-5" dirty="0">
                <a:latin typeface="Times New Roman"/>
                <a:cs typeface="Times New Roman"/>
              </a:rPr>
              <a:t>Новокузнецкого</a:t>
            </a:r>
            <a:r>
              <a:rPr sz="1400" b="1" spc="5" dirty="0">
                <a:latin typeface="Times New Roman"/>
                <a:cs typeface="Times New Roman"/>
              </a:rPr>
              <a:t> </a:t>
            </a:r>
            <a:r>
              <a:rPr sz="1400" b="1" spc="-5" dirty="0">
                <a:latin typeface="Times New Roman"/>
                <a:cs typeface="Times New Roman"/>
              </a:rPr>
              <a:t>городского</a:t>
            </a:r>
            <a:r>
              <a:rPr sz="1400" b="1" spc="15" dirty="0">
                <a:latin typeface="Times New Roman"/>
                <a:cs typeface="Times New Roman"/>
              </a:rPr>
              <a:t> </a:t>
            </a:r>
            <a:r>
              <a:rPr sz="1400" b="1" spc="-5" dirty="0">
                <a:latin typeface="Times New Roman"/>
                <a:cs typeface="Times New Roman"/>
              </a:rPr>
              <a:t>округа</a:t>
            </a:r>
            <a:r>
              <a:rPr sz="1400" b="1" spc="10" dirty="0">
                <a:latin typeface="Times New Roman"/>
                <a:cs typeface="Times New Roman"/>
              </a:rPr>
              <a:t> </a:t>
            </a:r>
            <a:r>
              <a:rPr sz="1400" b="1" spc="-5" dirty="0">
                <a:latin typeface="Times New Roman"/>
                <a:cs typeface="Times New Roman"/>
              </a:rPr>
              <a:t>ГОО</a:t>
            </a:r>
            <a:r>
              <a:rPr sz="1400" b="1" spc="10" dirty="0">
                <a:latin typeface="Times New Roman"/>
                <a:cs typeface="Times New Roman"/>
              </a:rPr>
              <a:t> </a:t>
            </a:r>
            <a:r>
              <a:rPr sz="1400" b="1" spc="-5" dirty="0">
                <a:latin typeface="Times New Roman"/>
                <a:cs typeface="Times New Roman"/>
              </a:rPr>
              <a:t>«Кузбасский</a:t>
            </a:r>
            <a:r>
              <a:rPr sz="1400" b="1" spc="10" dirty="0">
                <a:latin typeface="Times New Roman"/>
                <a:cs typeface="Times New Roman"/>
              </a:rPr>
              <a:t> </a:t>
            </a:r>
            <a:r>
              <a:rPr sz="1400" b="1" spc="-5" dirty="0">
                <a:latin typeface="Times New Roman"/>
                <a:cs typeface="Times New Roman"/>
              </a:rPr>
              <a:t>РЦППМС»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94130" y="2650490"/>
            <a:ext cx="6757034" cy="1000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92530" marR="5080" indent="-1179830">
              <a:lnSpc>
                <a:spcPct val="100000"/>
              </a:lnSpc>
              <a:spcBef>
                <a:spcPts val="100"/>
              </a:spcBef>
            </a:pPr>
            <a:r>
              <a:rPr sz="3200" b="1" spc="-5" dirty="0">
                <a:latin typeface="Times New Roman"/>
                <a:cs typeface="Times New Roman"/>
              </a:rPr>
              <a:t>Оказание </a:t>
            </a:r>
            <a:r>
              <a:rPr sz="3200" b="1" dirty="0">
                <a:latin typeface="Times New Roman"/>
                <a:cs typeface="Times New Roman"/>
              </a:rPr>
              <a:t>логопедической </a:t>
            </a:r>
            <a:r>
              <a:rPr sz="3200" b="1" spc="-5" dirty="0">
                <a:latin typeface="Times New Roman"/>
                <a:cs typeface="Times New Roman"/>
              </a:rPr>
              <a:t>помощи </a:t>
            </a:r>
            <a:r>
              <a:rPr sz="3200" b="1" dirty="0">
                <a:latin typeface="Times New Roman"/>
                <a:cs typeface="Times New Roman"/>
              </a:rPr>
              <a:t>в </a:t>
            </a:r>
            <a:r>
              <a:rPr sz="3200" b="1" spc="-785" dirty="0">
                <a:latin typeface="Times New Roman"/>
                <a:cs typeface="Times New Roman"/>
              </a:rPr>
              <a:t> </a:t>
            </a:r>
            <a:r>
              <a:rPr sz="3200" b="1" spc="-5" dirty="0">
                <a:latin typeface="Times New Roman"/>
                <a:cs typeface="Times New Roman"/>
              </a:rPr>
              <a:t>дистанционном</a:t>
            </a:r>
            <a:r>
              <a:rPr sz="3200" b="1" dirty="0">
                <a:latin typeface="Times New Roman"/>
                <a:cs typeface="Times New Roman"/>
              </a:rPr>
              <a:t> </a:t>
            </a:r>
            <a:r>
              <a:rPr sz="3200" b="1" spc="-5" dirty="0">
                <a:latin typeface="Times New Roman"/>
                <a:cs typeface="Times New Roman"/>
              </a:rPr>
              <a:t>режиме</a:t>
            </a:r>
            <a:endParaRPr sz="3200" dirty="0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367269" y="4796790"/>
            <a:ext cx="1776729" cy="1776730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3963670" y="6242050"/>
            <a:ext cx="150558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latin typeface="Times New Roman"/>
                <a:cs typeface="Times New Roman"/>
              </a:rPr>
              <a:t>2</a:t>
            </a:r>
            <a:r>
              <a:rPr sz="1600" spc="360" dirty="0">
                <a:latin typeface="Times New Roman"/>
                <a:cs typeface="Times New Roman"/>
              </a:rPr>
              <a:t> </a:t>
            </a:r>
            <a:r>
              <a:rPr sz="1600" spc="-5" dirty="0">
                <a:latin typeface="Times New Roman"/>
                <a:cs typeface="Times New Roman"/>
              </a:rPr>
              <a:t>апреля</a:t>
            </a:r>
            <a:r>
              <a:rPr sz="1600" spc="35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2020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г.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4517707" y="4423409"/>
            <a:ext cx="3885882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 smtClean="0">
                <a:solidFill>
                  <a:srgbClr val="0C0C0C"/>
                </a:solidFill>
                <a:latin typeface="Times New Roman"/>
                <a:cs typeface="Times New Roman"/>
              </a:rPr>
              <a:t>Купко </a:t>
            </a:r>
            <a:r>
              <a:rPr sz="1800" b="1" spc="-5" dirty="0">
                <a:solidFill>
                  <a:srgbClr val="0C0C0C"/>
                </a:solidFill>
                <a:latin typeface="Times New Roman"/>
                <a:cs typeface="Times New Roman"/>
              </a:rPr>
              <a:t>Н. </a:t>
            </a:r>
            <a:r>
              <a:rPr sz="1800" b="1" dirty="0">
                <a:solidFill>
                  <a:srgbClr val="0C0C0C"/>
                </a:solidFill>
                <a:latin typeface="Times New Roman"/>
                <a:cs typeface="Times New Roman"/>
              </a:rPr>
              <a:t>П</a:t>
            </a:r>
            <a:r>
              <a:rPr sz="1800" b="1" dirty="0" smtClean="0">
                <a:solidFill>
                  <a:srgbClr val="0C0C0C"/>
                </a:solidFill>
                <a:latin typeface="Times New Roman"/>
                <a:cs typeface="Times New Roman"/>
              </a:rPr>
              <a:t>.,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sz="1800" spc="-5" dirty="0" smtClean="0">
                <a:solidFill>
                  <a:srgbClr val="0C0C0C"/>
                </a:solidFill>
                <a:latin typeface="Times New Roman"/>
                <a:cs typeface="Times New Roman"/>
              </a:rPr>
              <a:t>учител</a:t>
            </a:r>
            <a:r>
              <a:rPr lang="ru-RU" spc="-5" dirty="0" smtClean="0">
                <a:solidFill>
                  <a:srgbClr val="0C0C0C"/>
                </a:solidFill>
                <a:latin typeface="Times New Roman"/>
                <a:cs typeface="Times New Roman"/>
              </a:rPr>
              <a:t>ь </a:t>
            </a:r>
            <a:r>
              <a:rPr lang="ru-RU" sz="1800" spc="-5" dirty="0" smtClean="0">
                <a:solidFill>
                  <a:srgbClr val="0C0C0C"/>
                </a:solidFill>
                <a:latin typeface="Times New Roman"/>
                <a:cs typeface="Times New Roman"/>
              </a:rPr>
              <a:t>- логопед</a:t>
            </a:r>
            <a:endParaRPr lang="ru-RU" sz="1800" dirty="0" smtClean="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lang="ru-RU" sz="1800" spc="-5" dirty="0" smtClean="0">
                <a:solidFill>
                  <a:srgbClr val="0C0C0C"/>
                </a:solidFill>
                <a:latin typeface="Times New Roman"/>
                <a:cs typeface="Times New Roman"/>
              </a:rPr>
              <a:t>отделения</a:t>
            </a:r>
            <a:r>
              <a:rPr lang="ru-RU" sz="1800" dirty="0" smtClean="0">
                <a:solidFill>
                  <a:srgbClr val="0C0C0C"/>
                </a:solidFill>
                <a:latin typeface="Times New Roman"/>
                <a:cs typeface="Times New Roman"/>
              </a:rPr>
              <a:t> </a:t>
            </a:r>
            <a:r>
              <a:rPr lang="ru-RU" sz="1800" spc="-5" dirty="0" smtClean="0">
                <a:solidFill>
                  <a:srgbClr val="0C0C0C"/>
                </a:solidFill>
                <a:latin typeface="Times New Roman"/>
                <a:cs typeface="Times New Roman"/>
              </a:rPr>
              <a:t>Новокузнецкого</a:t>
            </a:r>
            <a:r>
              <a:rPr lang="ru-RU" sz="1800" spc="5" dirty="0" smtClean="0">
                <a:solidFill>
                  <a:srgbClr val="0C0C0C"/>
                </a:solidFill>
                <a:latin typeface="Times New Roman"/>
                <a:cs typeface="Times New Roman"/>
              </a:rPr>
              <a:t> </a:t>
            </a:r>
            <a:r>
              <a:rPr lang="ru-RU" sz="1800" spc="-5" dirty="0" smtClean="0">
                <a:solidFill>
                  <a:srgbClr val="0C0C0C"/>
                </a:solidFill>
                <a:latin typeface="Times New Roman"/>
                <a:cs typeface="Times New Roman"/>
              </a:rPr>
              <a:t>городского </a:t>
            </a:r>
            <a:r>
              <a:rPr lang="ru-RU" sz="1800" spc="-434" dirty="0" smtClean="0">
                <a:solidFill>
                  <a:srgbClr val="0C0C0C"/>
                </a:solidFill>
                <a:latin typeface="Times New Roman"/>
                <a:cs typeface="Times New Roman"/>
              </a:rPr>
              <a:t> </a:t>
            </a:r>
            <a:r>
              <a:rPr lang="ru-RU" sz="1800" dirty="0" smtClean="0">
                <a:solidFill>
                  <a:srgbClr val="0C0C0C"/>
                </a:solidFill>
                <a:latin typeface="Times New Roman"/>
                <a:cs typeface="Times New Roman"/>
              </a:rPr>
              <a:t>округа</a:t>
            </a:r>
            <a:r>
              <a:rPr lang="ru-RU" sz="1800" spc="5" dirty="0" smtClean="0">
                <a:solidFill>
                  <a:srgbClr val="0C0C0C"/>
                </a:solidFill>
                <a:latin typeface="Times New Roman"/>
                <a:cs typeface="Times New Roman"/>
              </a:rPr>
              <a:t> </a:t>
            </a:r>
            <a:r>
              <a:rPr lang="ru-RU" sz="1800" spc="-5" dirty="0" smtClean="0">
                <a:solidFill>
                  <a:srgbClr val="0C0C0C"/>
                </a:solidFill>
                <a:latin typeface="Times New Roman"/>
                <a:cs typeface="Times New Roman"/>
              </a:rPr>
              <a:t>ГОО</a:t>
            </a:r>
            <a:r>
              <a:rPr lang="ru-RU" sz="1800" dirty="0" smtClean="0">
                <a:solidFill>
                  <a:srgbClr val="0C0C0C"/>
                </a:solidFill>
                <a:latin typeface="Times New Roman"/>
                <a:cs typeface="Times New Roman"/>
              </a:rPr>
              <a:t> </a:t>
            </a:r>
            <a:r>
              <a:rPr lang="ru-RU" sz="1800" spc="-5" dirty="0" smtClean="0">
                <a:solidFill>
                  <a:srgbClr val="0C0C0C"/>
                </a:solidFill>
                <a:latin typeface="Times New Roman"/>
                <a:cs typeface="Times New Roman"/>
              </a:rPr>
              <a:t>«Кузбасский</a:t>
            </a:r>
            <a:r>
              <a:rPr lang="ru-RU" sz="1800" spc="-10" dirty="0" smtClean="0">
                <a:solidFill>
                  <a:srgbClr val="0C0C0C"/>
                </a:solidFill>
                <a:latin typeface="Times New Roman"/>
                <a:cs typeface="Times New Roman"/>
              </a:rPr>
              <a:t> РЦППМС»</a:t>
            </a:r>
            <a:endParaRPr lang="ru-RU" sz="1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357630" y="1440179"/>
            <a:ext cx="7125970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15" algn="ctr">
              <a:lnSpc>
                <a:spcPct val="100000"/>
              </a:lnSpc>
              <a:spcBef>
                <a:spcPts val="100"/>
              </a:spcBef>
            </a:pPr>
            <a:r>
              <a:rPr sz="2700" spc="-5" dirty="0"/>
              <a:t>Двигательный</a:t>
            </a:r>
            <a:r>
              <a:rPr sz="2700" spc="-60" dirty="0"/>
              <a:t> </a:t>
            </a:r>
            <a:r>
              <a:rPr sz="2700" spc="-5" dirty="0"/>
              <a:t>режим</a:t>
            </a:r>
            <a:endParaRPr sz="2700" dirty="0"/>
          </a:p>
          <a:p>
            <a:pPr algn="ctr">
              <a:lnSpc>
                <a:spcPct val="100000"/>
              </a:lnSpc>
            </a:pPr>
            <a:r>
              <a:rPr sz="2700" dirty="0"/>
              <a:t>на</a:t>
            </a:r>
            <a:r>
              <a:rPr sz="2700" spc="-15" dirty="0"/>
              <a:t> </a:t>
            </a:r>
            <a:r>
              <a:rPr sz="2700" dirty="0"/>
              <a:t>дистанционных</a:t>
            </a:r>
            <a:r>
              <a:rPr sz="2700" spc="-25" dirty="0"/>
              <a:t> </a:t>
            </a:r>
            <a:r>
              <a:rPr sz="2700" spc="-5" dirty="0"/>
              <a:t>логопедических</a:t>
            </a:r>
            <a:r>
              <a:rPr sz="2700" spc="-10" dirty="0"/>
              <a:t> </a:t>
            </a:r>
            <a:r>
              <a:rPr sz="2700" dirty="0"/>
              <a:t>занятиях: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xfrm>
            <a:off x="656589" y="2674620"/>
            <a:ext cx="7830820" cy="34958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0640" marR="5080" indent="457200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749300" algn="l"/>
              </a:tabLst>
            </a:pPr>
            <a:r>
              <a:rPr lang="ru-RU" sz="2800" b="1" spc="-10" dirty="0" smtClean="0">
                <a:solidFill>
                  <a:schemeClr val="accent2">
                    <a:lumMod val="75000"/>
                  </a:schemeClr>
                </a:solidFill>
              </a:rPr>
              <a:t>фиксация </a:t>
            </a:r>
            <a:r>
              <a:rPr lang="ru-RU" sz="2800" b="1" spc="-5" dirty="0" smtClean="0">
                <a:solidFill>
                  <a:schemeClr val="accent2">
                    <a:lumMod val="75000"/>
                  </a:schemeClr>
                </a:solidFill>
              </a:rPr>
              <a:t>обучающегося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в </a:t>
            </a:r>
            <a:r>
              <a:rPr lang="ru-RU" sz="2800" b="1" spc="-10" dirty="0" smtClean="0">
                <a:solidFill>
                  <a:schemeClr val="accent2">
                    <a:lumMod val="75000"/>
                  </a:schemeClr>
                </a:solidFill>
              </a:rPr>
              <a:t>специальном </a:t>
            </a:r>
            <a:r>
              <a:rPr lang="ru-RU" sz="2800" b="1" spc="-5" dirty="0" smtClean="0">
                <a:solidFill>
                  <a:schemeClr val="accent2">
                    <a:lumMod val="75000"/>
                  </a:schemeClr>
                </a:solidFill>
              </a:rPr>
              <a:t>стуле, </a:t>
            </a:r>
            <a:r>
              <a:rPr lang="ru-RU" sz="2800" b="1" spc="-685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800" b="1" spc="-5" dirty="0" smtClean="0">
                <a:solidFill>
                  <a:schemeClr val="accent2">
                    <a:lumMod val="75000"/>
                  </a:schemeClr>
                </a:solidFill>
              </a:rPr>
              <a:t>удерживающем </a:t>
            </a:r>
            <a:r>
              <a:rPr lang="ru-RU" sz="2800" b="1" spc="-10" dirty="0" smtClean="0">
                <a:solidFill>
                  <a:schemeClr val="accent2">
                    <a:lumMod val="75000"/>
                  </a:schemeClr>
                </a:solidFill>
              </a:rPr>
              <a:t>вертикальное</a:t>
            </a:r>
            <a:r>
              <a:rPr lang="ru-RU" sz="2800" b="1" spc="-2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800" b="1" spc="-5" dirty="0" smtClean="0">
                <a:solidFill>
                  <a:schemeClr val="accent2">
                    <a:lumMod val="75000"/>
                  </a:schemeClr>
                </a:solidFill>
              </a:rPr>
              <a:t>положение</a:t>
            </a:r>
            <a:r>
              <a:rPr lang="ru-RU" sz="2800" b="1" spc="-2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800" b="1" spc="-10" dirty="0" smtClean="0">
                <a:solidFill>
                  <a:schemeClr val="accent2">
                    <a:lumMod val="75000"/>
                  </a:schemeClr>
                </a:solidFill>
              </a:rPr>
              <a:t>ребёнка</a:t>
            </a:r>
            <a:r>
              <a:rPr lang="ru-RU" sz="2800" spc="-1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800" spc="-10" dirty="0" smtClean="0"/>
              <a:t>(при НОДА);</a:t>
            </a:r>
            <a:endParaRPr lang="ru-RU" dirty="0" smtClean="0"/>
          </a:p>
          <a:p>
            <a:pPr marL="40640" marR="5080" indent="457200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749300" algn="l"/>
              </a:tabLst>
            </a:pPr>
            <a:r>
              <a:rPr lang="ru-RU" sz="2800" spc="-5" dirty="0" smtClean="0"/>
              <a:t>перерыв</a:t>
            </a:r>
            <a:r>
              <a:rPr lang="ru-RU" sz="2800" spc="-40" dirty="0" smtClean="0"/>
              <a:t> </a:t>
            </a:r>
            <a:r>
              <a:rPr lang="ru-RU" sz="2800" spc="-5" dirty="0" smtClean="0"/>
              <a:t>на</a:t>
            </a:r>
            <a:r>
              <a:rPr lang="ru-RU" sz="2800" spc="-40" dirty="0" smtClean="0"/>
              <a:t> </a:t>
            </a:r>
            <a:r>
              <a:rPr lang="ru-RU" sz="2800" spc="-5" dirty="0" smtClean="0"/>
              <a:t>физминутку;</a:t>
            </a:r>
            <a:endParaRPr lang="ru-RU" sz="2800" dirty="0" smtClean="0"/>
          </a:p>
          <a:p>
            <a:pPr marL="40640" marR="541655" indent="457200">
              <a:lnSpc>
                <a:spcPct val="100000"/>
              </a:lnSpc>
              <a:buFont typeface="Wingdings"/>
              <a:buChar char=""/>
              <a:tabLst>
                <a:tab pos="749300" algn="l"/>
              </a:tabLst>
            </a:pPr>
            <a:r>
              <a:rPr lang="ru-RU" sz="2800" spc="-10" dirty="0" smtClean="0"/>
              <a:t>релаксационные </a:t>
            </a:r>
            <a:r>
              <a:rPr lang="ru-RU" sz="2800" spc="-5" dirty="0" smtClean="0"/>
              <a:t>упражнения </a:t>
            </a:r>
            <a:r>
              <a:rPr lang="ru-RU" sz="2800" dirty="0" smtClean="0"/>
              <a:t>с </a:t>
            </a:r>
            <a:r>
              <a:rPr lang="ru-RU" sz="2800" spc="-10" dirty="0" smtClean="0"/>
              <a:t>элементами </a:t>
            </a:r>
            <a:r>
              <a:rPr lang="ru-RU" sz="2800" spc="-685" dirty="0" smtClean="0"/>
              <a:t> </a:t>
            </a:r>
            <a:r>
              <a:rPr lang="ru-RU" sz="2800" spc="-10" dirty="0" smtClean="0"/>
              <a:t>музыкотерапии;</a:t>
            </a:r>
            <a:endParaRPr lang="ru-RU" sz="2800" dirty="0" smtClean="0"/>
          </a:p>
          <a:p>
            <a:pPr marL="40640" marR="1368425" indent="457200">
              <a:lnSpc>
                <a:spcPts val="3360"/>
              </a:lnSpc>
              <a:spcBef>
                <a:spcPts val="90"/>
              </a:spcBef>
              <a:buFont typeface="Wingdings"/>
              <a:buChar char=""/>
              <a:tabLst>
                <a:tab pos="749300" algn="l"/>
              </a:tabLst>
            </a:pPr>
            <a:r>
              <a:rPr lang="ru-RU" sz="2800" spc="-5" dirty="0" smtClean="0"/>
              <a:t>упражнения,</a:t>
            </a:r>
            <a:r>
              <a:rPr lang="ru-RU" sz="2800" spc="-40" dirty="0" smtClean="0"/>
              <a:t> </a:t>
            </a:r>
            <a:r>
              <a:rPr lang="ru-RU" sz="2800" spc="-5" dirty="0" smtClean="0"/>
              <a:t>направленные</a:t>
            </a:r>
            <a:r>
              <a:rPr lang="ru-RU" sz="2800" spc="-40" dirty="0" smtClean="0"/>
              <a:t> </a:t>
            </a:r>
            <a:r>
              <a:rPr lang="ru-RU" sz="2800" spc="-5" dirty="0" smtClean="0"/>
              <a:t>на</a:t>
            </a:r>
            <a:r>
              <a:rPr lang="ru-RU" sz="2800" spc="-40" dirty="0" smtClean="0"/>
              <a:t> </a:t>
            </a:r>
            <a:r>
              <a:rPr lang="ru-RU" sz="2800" spc="-5" dirty="0" smtClean="0"/>
              <a:t>снятие </a:t>
            </a:r>
            <a:r>
              <a:rPr lang="ru-RU" sz="2800" spc="-685" dirty="0" smtClean="0"/>
              <a:t> </a:t>
            </a:r>
            <a:r>
              <a:rPr lang="ru-RU" sz="2800" spc="-10" dirty="0" smtClean="0"/>
              <a:t>зрительного </a:t>
            </a:r>
            <a:r>
              <a:rPr lang="ru-RU" sz="2800" spc="-5" dirty="0" smtClean="0"/>
              <a:t>напряжения.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8490" y="1206500"/>
            <a:ext cx="7938770" cy="476797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53440">
              <a:lnSpc>
                <a:spcPct val="100000"/>
              </a:lnSpc>
              <a:spcBef>
                <a:spcPts val="100"/>
              </a:spcBef>
            </a:pPr>
            <a:r>
              <a:rPr sz="2800" b="1" spc="-5" dirty="0">
                <a:latin typeface="Times New Roman"/>
                <a:cs typeface="Times New Roman"/>
              </a:rPr>
              <a:t>Требования</a:t>
            </a:r>
            <a:r>
              <a:rPr sz="2800" b="1" spc="-30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к</a:t>
            </a:r>
            <a:r>
              <a:rPr sz="2800" b="1" spc="-2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материалам</a:t>
            </a:r>
            <a:r>
              <a:rPr sz="2800" b="1" spc="-20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для</a:t>
            </a:r>
            <a:r>
              <a:rPr sz="2800" b="1" spc="-25" dirty="0">
                <a:latin typeface="Times New Roman"/>
                <a:cs typeface="Times New Roman"/>
              </a:rPr>
              <a:t> </a:t>
            </a:r>
            <a:r>
              <a:rPr sz="2800" b="1" spc="-5" dirty="0">
                <a:latin typeface="Times New Roman"/>
                <a:cs typeface="Times New Roman"/>
              </a:rPr>
              <a:t>рассылки:</a:t>
            </a:r>
            <a:endParaRPr sz="2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900" dirty="0">
              <a:latin typeface="Times New Roman"/>
              <a:cs typeface="Times New Roman"/>
            </a:endParaRPr>
          </a:p>
          <a:p>
            <a:pPr marL="720090" indent="-250190">
              <a:lnSpc>
                <a:spcPct val="100000"/>
              </a:lnSpc>
              <a:buFont typeface="Wingdings"/>
              <a:buChar char=""/>
              <a:tabLst>
                <a:tab pos="720090" algn="l"/>
              </a:tabLst>
            </a:pPr>
            <a:r>
              <a:rPr lang="ru-RU" sz="2800" spc="-5" dirty="0" smtClean="0">
                <a:latin typeface="Times New Roman"/>
                <a:cs typeface="Times New Roman"/>
              </a:rPr>
              <a:t>оптимальный</a:t>
            </a:r>
            <a:r>
              <a:rPr lang="ru-RU" sz="2800" spc="-35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объём</a:t>
            </a:r>
            <a:r>
              <a:rPr lang="ru-RU" sz="2800" spc="-50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заданий;</a:t>
            </a:r>
            <a:endParaRPr lang="ru-RU" sz="2800" dirty="0" smtClean="0">
              <a:latin typeface="Times New Roman"/>
              <a:cs typeface="Times New Roman"/>
            </a:endParaRPr>
          </a:p>
          <a:p>
            <a:pPr marL="720090" indent="-250190">
              <a:lnSpc>
                <a:spcPct val="100000"/>
              </a:lnSpc>
              <a:buFont typeface="Wingdings"/>
              <a:buChar char=""/>
              <a:tabLst>
                <a:tab pos="720090" algn="l"/>
              </a:tabLst>
            </a:pPr>
            <a:r>
              <a:rPr lang="ru-RU" sz="2800" spc="-10" dirty="0" smtClean="0">
                <a:latin typeface="Times New Roman"/>
                <a:cs typeface="Times New Roman"/>
              </a:rPr>
              <a:t>разделение материала </a:t>
            </a:r>
            <a:r>
              <a:rPr lang="ru-RU" sz="2800" spc="-5" dirty="0" smtClean="0">
                <a:latin typeface="Times New Roman"/>
                <a:cs typeface="Times New Roman"/>
              </a:rPr>
              <a:t>на отдельные </a:t>
            </a:r>
            <a:r>
              <a:rPr lang="ru-RU" sz="2800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упражнения</a:t>
            </a:r>
            <a:r>
              <a:rPr lang="ru-RU" sz="2800" spc="-30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в</a:t>
            </a:r>
            <a:r>
              <a:rPr lang="ru-RU" sz="2800" spc="-20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строгой</a:t>
            </a:r>
            <a:r>
              <a:rPr lang="ru-RU" sz="2800" spc="-30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последовательности;</a:t>
            </a:r>
            <a:endParaRPr lang="ru-RU" sz="2800" dirty="0" smtClean="0">
              <a:latin typeface="Times New Roman"/>
              <a:cs typeface="Times New Roman"/>
            </a:endParaRPr>
          </a:p>
          <a:p>
            <a:pPr marL="720090" indent="-250190">
              <a:lnSpc>
                <a:spcPct val="100000"/>
              </a:lnSpc>
              <a:buFont typeface="Wingdings"/>
              <a:buChar char=""/>
              <a:tabLst>
                <a:tab pos="720090" algn="l"/>
              </a:tabLst>
            </a:pPr>
            <a:r>
              <a:rPr lang="ru-RU" sz="2800" spc="-5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соответствие требованиям оформления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наглядности</a:t>
            </a:r>
            <a:r>
              <a:rPr lang="ru-RU" sz="2800" spc="-10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ru-RU" sz="2800" u="sng" spc="-5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для</a:t>
            </a:r>
            <a:r>
              <a:rPr lang="ru-RU" sz="2800" u="sng" spc="-15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ru-RU" sz="2800" u="sng" spc="-10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детей </a:t>
            </a:r>
            <a:r>
              <a:rPr lang="ru-RU" sz="2800" u="sng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с</a:t>
            </a:r>
            <a:r>
              <a:rPr lang="ru-RU" sz="2800" u="sng" spc="-20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ru-RU" sz="2800" u="sng" spc="-10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нарушениями</a:t>
            </a:r>
            <a:r>
              <a:rPr lang="ru-RU" sz="2800" u="sng" spc="-25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ru-RU" sz="2800" u="sng" spc="-5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зрения</a:t>
            </a:r>
            <a:r>
              <a:rPr lang="ru-RU" sz="28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:</a:t>
            </a:r>
            <a:endParaRPr lang="ru-RU" sz="2800" dirty="0" smtClean="0">
              <a:latin typeface="Times New Roman"/>
              <a:cs typeface="Times New Roman"/>
            </a:endParaRPr>
          </a:p>
          <a:p>
            <a:pPr marL="927100" indent="-457200">
              <a:lnSpc>
                <a:spcPct val="100000"/>
              </a:lnSpc>
              <a:buFontTx/>
              <a:buChar char="-"/>
              <a:tabLst>
                <a:tab pos="720090" algn="l"/>
              </a:tabLst>
            </a:pPr>
            <a:r>
              <a:rPr lang="ru-RU" sz="2800" spc="-5" dirty="0" smtClean="0">
                <a:latin typeface="Times New Roman"/>
                <a:cs typeface="Times New Roman"/>
              </a:rPr>
              <a:t>кон</a:t>
            </a:r>
            <a:r>
              <a:rPr lang="ru-RU" sz="2800" dirty="0" smtClean="0">
                <a:latin typeface="Times New Roman"/>
                <a:cs typeface="Times New Roman"/>
              </a:rPr>
              <a:t>тра</a:t>
            </a:r>
            <a:r>
              <a:rPr lang="ru-RU" sz="2800" spc="-15" dirty="0" smtClean="0">
                <a:latin typeface="Times New Roman"/>
                <a:cs typeface="Times New Roman"/>
              </a:rPr>
              <a:t>с</a:t>
            </a:r>
            <a:r>
              <a:rPr lang="ru-RU" sz="2800" dirty="0" smtClean="0">
                <a:latin typeface="Times New Roman"/>
                <a:cs typeface="Times New Roman"/>
              </a:rPr>
              <a:t>т</a:t>
            </a:r>
            <a:r>
              <a:rPr lang="ru-RU" sz="2800" spc="-5" dirty="0" smtClean="0">
                <a:latin typeface="Times New Roman"/>
                <a:cs typeface="Times New Roman"/>
              </a:rPr>
              <a:t>ны</a:t>
            </a:r>
            <a:r>
              <a:rPr lang="ru-RU" sz="2800" dirty="0" smtClean="0">
                <a:latin typeface="Times New Roman"/>
                <a:cs typeface="Times New Roman"/>
              </a:rPr>
              <a:t>й	т</a:t>
            </a:r>
            <a:r>
              <a:rPr lang="ru-RU" sz="2800" spc="-15" dirty="0" smtClean="0">
                <a:latin typeface="Times New Roman"/>
                <a:cs typeface="Times New Roman"/>
              </a:rPr>
              <a:t>е</a:t>
            </a:r>
            <a:r>
              <a:rPr lang="ru-RU" sz="2800" spc="-5" dirty="0" smtClean="0">
                <a:latin typeface="Times New Roman"/>
                <a:cs typeface="Times New Roman"/>
              </a:rPr>
              <a:t>к</a:t>
            </a:r>
            <a:r>
              <a:rPr lang="ru-RU" sz="2800" spc="-15" dirty="0" smtClean="0">
                <a:latin typeface="Times New Roman"/>
                <a:cs typeface="Times New Roman"/>
              </a:rPr>
              <a:t>с</a:t>
            </a:r>
            <a:r>
              <a:rPr lang="ru-RU" sz="2800" dirty="0" smtClean="0">
                <a:latin typeface="Times New Roman"/>
                <a:cs typeface="Times New Roman"/>
              </a:rPr>
              <a:t>т	</a:t>
            </a:r>
            <a:r>
              <a:rPr lang="ru-RU" sz="2800" spc="-5" dirty="0" smtClean="0">
                <a:latin typeface="Times New Roman"/>
                <a:cs typeface="Times New Roman"/>
              </a:rPr>
              <a:t>крупн</a:t>
            </a:r>
            <a:r>
              <a:rPr lang="ru-RU" sz="2800" spc="5" dirty="0" smtClean="0">
                <a:latin typeface="Times New Roman"/>
                <a:cs typeface="Times New Roman"/>
              </a:rPr>
              <a:t>о</a:t>
            </a:r>
            <a:r>
              <a:rPr lang="ru-RU" sz="2800" spc="-5" dirty="0" smtClean="0">
                <a:latin typeface="Times New Roman"/>
                <a:cs typeface="Times New Roman"/>
              </a:rPr>
              <a:t>г</a:t>
            </a:r>
            <a:r>
              <a:rPr lang="ru-RU" sz="2800" dirty="0" smtClean="0">
                <a:latin typeface="Times New Roman"/>
                <a:cs typeface="Times New Roman"/>
              </a:rPr>
              <a:t>о	</a:t>
            </a:r>
            <a:r>
              <a:rPr lang="ru-RU" sz="2800" spc="-10" dirty="0" smtClean="0">
                <a:latin typeface="Times New Roman"/>
                <a:cs typeface="Times New Roman"/>
              </a:rPr>
              <a:t>ш</a:t>
            </a:r>
            <a:r>
              <a:rPr lang="ru-RU" sz="2800" spc="5" dirty="0" smtClean="0">
                <a:latin typeface="Times New Roman"/>
                <a:cs typeface="Times New Roman"/>
              </a:rPr>
              <a:t>р</a:t>
            </a:r>
            <a:r>
              <a:rPr lang="ru-RU" sz="2800" spc="-10" dirty="0" smtClean="0">
                <a:latin typeface="Times New Roman"/>
                <a:cs typeface="Times New Roman"/>
              </a:rPr>
              <a:t>и</a:t>
            </a:r>
            <a:r>
              <a:rPr lang="ru-RU" sz="2800" dirty="0" smtClean="0">
                <a:latin typeface="Times New Roman"/>
                <a:cs typeface="Times New Roman"/>
              </a:rPr>
              <a:t>ф</a:t>
            </a:r>
            <a:r>
              <a:rPr lang="ru-RU" sz="2800" spc="-5" dirty="0" smtClean="0">
                <a:latin typeface="Times New Roman"/>
                <a:cs typeface="Times New Roman"/>
              </a:rPr>
              <a:t>т</a:t>
            </a:r>
            <a:r>
              <a:rPr lang="ru-RU" sz="2800" dirty="0" smtClean="0">
                <a:latin typeface="Times New Roman"/>
                <a:cs typeface="Times New Roman"/>
              </a:rPr>
              <a:t>а </a:t>
            </a:r>
            <a:r>
              <a:rPr lang="ru-RU" sz="2800" spc="-5" dirty="0" smtClean="0">
                <a:latin typeface="Times New Roman"/>
                <a:cs typeface="Times New Roman"/>
              </a:rPr>
              <a:t>на  тёмном</a:t>
            </a:r>
            <a:r>
              <a:rPr lang="ru-RU" sz="2800" spc="-30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фоне</a:t>
            </a:r>
            <a:r>
              <a:rPr lang="ru-RU" sz="2800" dirty="0">
                <a:latin typeface="Times New Roman"/>
                <a:cs typeface="Times New Roman"/>
              </a:rPr>
              <a:t>;</a:t>
            </a:r>
            <a:endParaRPr lang="ru-RU" sz="2800" dirty="0" smtClean="0">
              <a:latin typeface="Times New Roman"/>
              <a:cs typeface="Times New Roman"/>
            </a:endParaRPr>
          </a:p>
          <a:p>
            <a:pPr marL="927100" indent="-457200">
              <a:lnSpc>
                <a:spcPct val="100000"/>
              </a:lnSpc>
              <a:buFontTx/>
              <a:buChar char="-"/>
              <a:tabLst>
                <a:tab pos="720090" algn="l"/>
              </a:tabLst>
            </a:pPr>
            <a:r>
              <a:rPr lang="ru-RU" sz="2800" dirty="0" smtClean="0">
                <a:latin typeface="Times New Roman"/>
                <a:cs typeface="Times New Roman"/>
              </a:rPr>
              <a:t>о</a:t>
            </a:r>
            <a:r>
              <a:rPr lang="ru-RU" sz="2800" spc="-5" dirty="0" smtClean="0">
                <a:latin typeface="Times New Roman"/>
                <a:cs typeface="Times New Roman"/>
              </a:rPr>
              <a:t>тсу</a:t>
            </a:r>
            <a:r>
              <a:rPr lang="ru-RU" sz="2800" dirty="0" smtClean="0">
                <a:latin typeface="Times New Roman"/>
                <a:cs typeface="Times New Roman"/>
              </a:rPr>
              <a:t>т</a:t>
            </a:r>
            <a:r>
              <a:rPr lang="ru-RU" sz="2800" spc="-15" dirty="0" smtClean="0">
                <a:latin typeface="Times New Roman"/>
                <a:cs typeface="Times New Roman"/>
              </a:rPr>
              <a:t>с</a:t>
            </a:r>
            <a:r>
              <a:rPr lang="ru-RU" sz="2800" dirty="0" smtClean="0">
                <a:latin typeface="Times New Roman"/>
                <a:cs typeface="Times New Roman"/>
              </a:rPr>
              <a:t>т</a:t>
            </a:r>
            <a:r>
              <a:rPr lang="ru-RU" sz="2800" spc="-5" dirty="0" smtClean="0">
                <a:latin typeface="Times New Roman"/>
                <a:cs typeface="Times New Roman"/>
              </a:rPr>
              <a:t>ви</a:t>
            </a:r>
            <a:r>
              <a:rPr lang="ru-RU" sz="2800" dirty="0" smtClean="0">
                <a:latin typeface="Times New Roman"/>
                <a:cs typeface="Times New Roman"/>
              </a:rPr>
              <a:t>е	</a:t>
            </a:r>
            <a:r>
              <a:rPr lang="ru-RU" sz="2800" spc="-10" dirty="0" smtClean="0">
                <a:latin typeface="Times New Roman"/>
                <a:cs typeface="Times New Roman"/>
              </a:rPr>
              <a:t>л</a:t>
            </a:r>
            <a:r>
              <a:rPr lang="ru-RU" sz="2800" spc="-5" dirty="0" smtClean="0">
                <a:latin typeface="Times New Roman"/>
                <a:cs typeface="Times New Roman"/>
              </a:rPr>
              <a:t>и</a:t>
            </a:r>
            <a:r>
              <a:rPr lang="ru-RU" sz="2800" spc="-10" dirty="0" smtClean="0">
                <a:latin typeface="Times New Roman"/>
                <a:cs typeface="Times New Roman"/>
              </a:rPr>
              <a:t>ш</a:t>
            </a:r>
            <a:r>
              <a:rPr lang="ru-RU" sz="2800" spc="-5" dirty="0" smtClean="0">
                <a:latin typeface="Times New Roman"/>
                <a:cs typeface="Times New Roman"/>
              </a:rPr>
              <a:t>ни</a:t>
            </a:r>
            <a:r>
              <a:rPr lang="ru-RU" sz="2800" dirty="0" smtClean="0">
                <a:latin typeface="Times New Roman"/>
                <a:cs typeface="Times New Roman"/>
              </a:rPr>
              <a:t>х	</a:t>
            </a:r>
            <a:r>
              <a:rPr lang="ru-RU" sz="2800" spc="5" dirty="0" smtClean="0">
                <a:latin typeface="Times New Roman"/>
                <a:cs typeface="Times New Roman"/>
              </a:rPr>
              <a:t>и</a:t>
            </a:r>
            <a:r>
              <a:rPr lang="ru-RU" sz="2800" spc="-10" dirty="0" smtClean="0">
                <a:latin typeface="Times New Roman"/>
                <a:cs typeface="Times New Roman"/>
              </a:rPr>
              <a:t>з</a:t>
            </a:r>
            <a:r>
              <a:rPr lang="ru-RU" sz="2800" dirty="0" smtClean="0">
                <a:latin typeface="Times New Roman"/>
                <a:cs typeface="Times New Roman"/>
              </a:rPr>
              <a:t>о</a:t>
            </a:r>
            <a:r>
              <a:rPr lang="ru-RU" sz="2800" spc="5" dirty="0" smtClean="0">
                <a:latin typeface="Times New Roman"/>
                <a:cs typeface="Times New Roman"/>
              </a:rPr>
              <a:t>б</a:t>
            </a:r>
            <a:r>
              <a:rPr lang="ru-RU" sz="2800" dirty="0" smtClean="0">
                <a:latin typeface="Times New Roman"/>
                <a:cs typeface="Times New Roman"/>
              </a:rPr>
              <a:t>ра</a:t>
            </a:r>
            <a:r>
              <a:rPr lang="ru-RU" sz="2800" spc="-5" dirty="0" smtClean="0">
                <a:latin typeface="Times New Roman"/>
                <a:cs typeface="Times New Roman"/>
              </a:rPr>
              <a:t>жени</a:t>
            </a:r>
            <a:r>
              <a:rPr lang="ru-RU" sz="2800" dirty="0" smtClean="0">
                <a:latin typeface="Times New Roman"/>
                <a:cs typeface="Times New Roman"/>
              </a:rPr>
              <a:t>й	и  </a:t>
            </a:r>
            <a:r>
              <a:rPr lang="ru-RU" sz="2800" spc="-5" dirty="0" smtClean="0">
                <a:latin typeface="Times New Roman"/>
                <a:cs typeface="Times New Roman"/>
              </a:rPr>
              <a:t>многочисленных</a:t>
            </a:r>
            <a:r>
              <a:rPr lang="ru-RU" sz="2800" spc="-15" dirty="0" smtClean="0">
                <a:latin typeface="Times New Roman"/>
                <a:cs typeface="Times New Roman"/>
              </a:rPr>
              <a:t> </a:t>
            </a:r>
            <a:r>
              <a:rPr lang="ru-RU" sz="2800" spc="-10" dirty="0" smtClean="0">
                <a:latin typeface="Times New Roman"/>
                <a:cs typeface="Times New Roman"/>
              </a:rPr>
              <a:t>спецэффектов.</a:t>
            </a:r>
            <a:endParaRPr lang="ru-RU" sz="2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 rotWithShape="1">
          <a:blip r:embed="rId2" cstate="print"/>
          <a:srcRect l="3837" t="1523" r="5142" b="-1523"/>
          <a:stretch/>
        </p:blipFill>
        <p:spPr>
          <a:xfrm>
            <a:off x="990600" y="1860852"/>
            <a:ext cx="7086600" cy="4687399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86130" y="916940"/>
            <a:ext cx="75565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2400" spc="-5" dirty="0" smtClean="0"/>
              <a:t>Сайты,</a:t>
            </a:r>
            <a:r>
              <a:rPr lang="ru-RU" sz="2400" spc="-10" dirty="0" smtClean="0"/>
              <a:t> </a:t>
            </a:r>
            <a:r>
              <a:rPr lang="ru-RU" sz="2400" spc="-5" dirty="0" smtClean="0"/>
              <a:t>используемые</a:t>
            </a:r>
            <a:r>
              <a:rPr lang="ru-RU" sz="2400" spc="-30" dirty="0" smtClean="0"/>
              <a:t> </a:t>
            </a:r>
            <a:r>
              <a:rPr lang="ru-RU" sz="2400" spc="-5" dirty="0" smtClean="0"/>
              <a:t>при</a:t>
            </a:r>
            <a:r>
              <a:rPr lang="ru-RU" sz="2400" spc="-25" dirty="0" smtClean="0"/>
              <a:t> </a:t>
            </a:r>
            <a:r>
              <a:rPr lang="ru-RU" sz="2400" spc="-5" dirty="0" smtClean="0"/>
              <a:t>подготовке</a:t>
            </a:r>
            <a:br>
              <a:rPr lang="ru-RU" sz="2400" spc="-5" dirty="0" smtClean="0"/>
            </a:br>
            <a:r>
              <a:rPr lang="ru-RU" sz="2400" spc="-5" dirty="0" smtClean="0"/>
              <a:t>к  дистанционным логопедическим</a:t>
            </a:r>
            <a:r>
              <a:rPr lang="ru-RU" sz="2400" spc="-25" dirty="0" smtClean="0"/>
              <a:t> </a:t>
            </a:r>
            <a:r>
              <a:rPr lang="ru-RU" sz="2400" spc="-5" dirty="0" smtClean="0"/>
              <a:t>занятиям</a:t>
            </a:r>
            <a:endParaRPr lang="ru-RU" spc="-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691737" y="1676400"/>
            <a:ext cx="8074659" cy="48526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831215" algn="just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https://learningapps.org</a:t>
            </a:r>
            <a:r>
              <a:rPr sz="2400" b="1" spc="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-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lang="ru-RU" sz="2400" spc="-5" dirty="0" smtClean="0">
                <a:latin typeface="Times New Roman"/>
                <a:cs typeface="Times New Roman"/>
              </a:rPr>
              <a:t>готовые</a:t>
            </a:r>
            <a:r>
              <a:rPr lang="ru-RU" sz="2400" dirty="0" smtClean="0">
                <a:latin typeface="Times New Roman"/>
                <a:cs typeface="Times New Roman"/>
              </a:rPr>
              <a:t> </a:t>
            </a:r>
            <a:r>
              <a:rPr lang="ru-RU" sz="2400" spc="-5" dirty="0" smtClean="0">
                <a:latin typeface="Times New Roman"/>
                <a:cs typeface="Times New Roman"/>
              </a:rPr>
              <a:t>задания </a:t>
            </a:r>
            <a:r>
              <a:rPr lang="ru-RU" sz="2400" dirty="0" smtClean="0">
                <a:latin typeface="Times New Roman"/>
                <a:cs typeface="Times New Roman"/>
              </a:rPr>
              <a:t>и</a:t>
            </a:r>
            <a:r>
              <a:rPr lang="ru-RU" sz="2400" spc="-10" dirty="0" smtClean="0">
                <a:latin typeface="Times New Roman"/>
                <a:cs typeface="Times New Roman"/>
              </a:rPr>
              <a:t> к</a:t>
            </a:r>
            <a:r>
              <a:rPr lang="ru-RU" sz="2400" spc="-5" dirty="0" smtClean="0">
                <a:latin typeface="Times New Roman"/>
                <a:cs typeface="Times New Roman"/>
              </a:rPr>
              <a:t>онструктор заданий</a:t>
            </a:r>
          </a:p>
          <a:p>
            <a:pPr marL="12700" marR="831215" algn="just">
              <a:lnSpc>
                <a:spcPct val="100000"/>
              </a:lnSpc>
              <a:spcBef>
                <a:spcPts val="100"/>
              </a:spcBef>
            </a:pPr>
            <a:endParaRPr lang="ru-RU" sz="2400" spc="-585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12700" marR="831215" algn="just">
              <a:lnSpc>
                <a:spcPct val="100000"/>
              </a:lnSpc>
              <a:spcBef>
                <a:spcPts val="100"/>
              </a:spcBef>
            </a:pPr>
            <a:r>
              <a:rPr sz="2400" b="1" spc="-5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https</a:t>
            </a:r>
            <a:r>
              <a:rPr sz="2400" b="1" spc="-5" dirty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://mersibo.ru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-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lang="ru-RU" sz="2400" spc="-5" dirty="0" smtClean="0">
                <a:latin typeface="Times New Roman"/>
                <a:cs typeface="Times New Roman"/>
              </a:rPr>
              <a:t>онлайн-игры</a:t>
            </a:r>
          </a:p>
          <a:p>
            <a:pPr marL="12700" marR="831215" algn="just">
              <a:lnSpc>
                <a:spcPct val="100000"/>
              </a:lnSpc>
              <a:spcBef>
                <a:spcPts val="100"/>
              </a:spcBef>
            </a:pPr>
            <a:endParaRPr sz="2400" dirty="0">
              <a:latin typeface="Times New Roman"/>
              <a:cs typeface="Times New Roman"/>
            </a:endParaRPr>
          </a:p>
          <a:p>
            <a:pPr marL="12700" marR="2144395" algn="just">
              <a:lnSpc>
                <a:spcPct val="100000"/>
              </a:lnSpc>
            </a:pPr>
            <a:r>
              <a:rPr sz="2400" b="1" dirty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https://viki.rdf.ru</a:t>
            </a:r>
            <a:r>
              <a:rPr sz="2400" b="1" spc="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-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lang="ru-RU" sz="2400" spc="-5" dirty="0" smtClean="0">
                <a:latin typeface="Times New Roman"/>
                <a:cs typeface="Times New Roman"/>
              </a:rPr>
              <a:t>презентации</a:t>
            </a:r>
            <a:endParaRPr lang="ru-RU" sz="2400" dirty="0" smtClean="0">
              <a:latin typeface="Times New Roman"/>
              <a:cs typeface="Times New Roman"/>
            </a:endParaRPr>
          </a:p>
          <a:p>
            <a:pPr marL="12700" marR="2144395" algn="just">
              <a:lnSpc>
                <a:spcPct val="100000"/>
              </a:lnSpc>
            </a:pPr>
            <a:endParaRPr lang="ru-RU" sz="2400" spc="-5" dirty="0">
              <a:latin typeface="Times New Roman"/>
              <a:cs typeface="Times New Roman"/>
            </a:endParaRPr>
          </a:p>
          <a:p>
            <a:pPr marL="12700" marR="2144395" algn="just">
              <a:lnSpc>
                <a:spcPct val="100000"/>
              </a:lnSpc>
            </a:pPr>
            <a:r>
              <a:rPr sz="2400" b="1" spc="-5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http</a:t>
            </a:r>
            <a:r>
              <a:rPr sz="2400" b="1" spc="-5" dirty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://www.logozavr.ru</a:t>
            </a:r>
            <a:r>
              <a:rPr sz="2400" b="1" spc="25" dirty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-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lang="ru-RU" sz="2400" spc="-5" dirty="0" smtClean="0">
                <a:latin typeface="Times New Roman"/>
                <a:cs typeface="Times New Roman"/>
              </a:rPr>
              <a:t>игры</a:t>
            </a:r>
            <a:r>
              <a:rPr lang="ru-RU" sz="2400" dirty="0" smtClean="0">
                <a:latin typeface="Times New Roman"/>
                <a:cs typeface="Times New Roman"/>
              </a:rPr>
              <a:t> для</a:t>
            </a:r>
            <a:r>
              <a:rPr lang="ru-RU" sz="2400" spc="10" dirty="0" smtClean="0">
                <a:latin typeface="Times New Roman"/>
                <a:cs typeface="Times New Roman"/>
              </a:rPr>
              <a:t> </a:t>
            </a:r>
            <a:r>
              <a:rPr lang="ru-RU" sz="2400" spc="-5" dirty="0" smtClean="0">
                <a:latin typeface="Times New Roman"/>
                <a:cs typeface="Times New Roman"/>
              </a:rPr>
              <a:t>детей</a:t>
            </a:r>
          </a:p>
          <a:p>
            <a:pPr marL="12700" marR="2144395" algn="just"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2400" b="1" spc="-5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http</a:t>
            </a:r>
            <a:r>
              <a:rPr sz="2400" b="1" spc="-5" dirty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://</a:t>
            </a:r>
            <a:r>
              <a:rPr sz="2400" b="1" spc="-5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www.razvitierebenka.com</a:t>
            </a:r>
            <a:r>
              <a:rPr lang="ru-RU" sz="2400" spc="-5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2400" spc="-5" dirty="0" smtClean="0">
                <a:latin typeface="Times New Roman"/>
                <a:cs typeface="Times New Roman"/>
              </a:rPr>
              <a:t>-</a:t>
            </a:r>
            <a:r>
              <a:rPr lang="ru-RU" sz="2400" spc="-5" dirty="0" smtClean="0">
                <a:latin typeface="Times New Roman"/>
                <a:cs typeface="Times New Roman"/>
              </a:rPr>
              <a:t> сайт </a:t>
            </a:r>
            <a:r>
              <a:rPr lang="ru-RU" sz="2400" dirty="0" smtClean="0">
                <a:latin typeface="Times New Roman"/>
                <a:cs typeface="Times New Roman"/>
              </a:rPr>
              <a:t>с </a:t>
            </a:r>
            <a:r>
              <a:rPr lang="ru-RU" sz="2400" spc="-5" dirty="0" smtClean="0">
                <a:latin typeface="Times New Roman"/>
                <a:cs typeface="Times New Roman"/>
              </a:rPr>
              <a:t>раздаточным </a:t>
            </a:r>
            <a:r>
              <a:rPr lang="ru-RU" sz="2400" dirty="0" smtClean="0">
                <a:latin typeface="Times New Roman"/>
                <a:cs typeface="Times New Roman"/>
              </a:rPr>
              <a:t> </a:t>
            </a:r>
            <a:r>
              <a:rPr lang="ru-RU" sz="2400" spc="-5" dirty="0" smtClean="0">
                <a:latin typeface="Times New Roman"/>
                <a:cs typeface="Times New Roman"/>
              </a:rPr>
              <a:t>материалом</a:t>
            </a:r>
          </a:p>
          <a:p>
            <a:pPr marL="12700" algn="just"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2400" b="1" dirty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https://www.liveinternet.ru</a:t>
            </a:r>
            <a:r>
              <a:rPr sz="2400" b="1" spc="20" dirty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2400" spc="-5" dirty="0" smtClean="0">
                <a:latin typeface="Times New Roman"/>
                <a:cs typeface="Times New Roman"/>
              </a:rPr>
              <a:t>-</a:t>
            </a:r>
            <a:r>
              <a:rPr lang="ru-RU" sz="2400" spc="-5" dirty="0" smtClean="0">
                <a:latin typeface="Times New Roman"/>
                <a:cs typeface="Times New Roman"/>
              </a:rPr>
              <a:t> сайт </a:t>
            </a:r>
            <a:r>
              <a:rPr lang="ru-RU" sz="2400" dirty="0" smtClean="0">
                <a:latin typeface="Times New Roman"/>
                <a:cs typeface="Times New Roman"/>
              </a:rPr>
              <a:t>с</a:t>
            </a:r>
            <a:r>
              <a:rPr lang="ru-RU" sz="2400" spc="-15" dirty="0" smtClean="0">
                <a:latin typeface="Times New Roman"/>
                <a:cs typeface="Times New Roman"/>
              </a:rPr>
              <a:t> </a:t>
            </a:r>
            <a:r>
              <a:rPr lang="ru-RU" sz="2400" spc="-5" dirty="0" smtClean="0">
                <a:latin typeface="Times New Roman"/>
                <a:cs typeface="Times New Roman"/>
              </a:rPr>
              <a:t>книгами</a:t>
            </a:r>
            <a:r>
              <a:rPr lang="ru-RU" sz="2400" spc="-10" dirty="0" smtClean="0">
                <a:latin typeface="Times New Roman"/>
                <a:cs typeface="Times New Roman"/>
              </a:rPr>
              <a:t> </a:t>
            </a:r>
            <a:r>
              <a:rPr lang="ru-RU" sz="2400" dirty="0" smtClean="0">
                <a:latin typeface="Times New Roman"/>
                <a:cs typeface="Times New Roman"/>
              </a:rPr>
              <a:t>и</a:t>
            </a:r>
            <a:r>
              <a:rPr lang="ru-RU" sz="2400" spc="-15" dirty="0" smtClean="0">
                <a:latin typeface="Times New Roman"/>
                <a:cs typeface="Times New Roman"/>
              </a:rPr>
              <a:t> </a:t>
            </a:r>
            <a:r>
              <a:rPr lang="ru-RU" sz="2400" spc="-5" dirty="0" smtClean="0">
                <a:latin typeface="Times New Roman"/>
                <a:cs typeface="Times New Roman"/>
              </a:rPr>
              <a:t>пособиями</a:t>
            </a:r>
            <a:endParaRPr lang="ru-RU" sz="2400" dirty="0">
              <a:latin typeface="Times New Roman"/>
              <a:cs typeface="Times New Roman"/>
            </a:endParaRPr>
          </a:p>
        </p:txBody>
      </p:sp>
      <p:sp>
        <p:nvSpPr>
          <p:cNvPr id="4" name="object 3"/>
          <p:cNvSpPr txBox="1">
            <a:spLocks/>
          </p:cNvSpPr>
          <p:nvPr/>
        </p:nvSpPr>
        <p:spPr>
          <a:xfrm>
            <a:off x="719133" y="685800"/>
            <a:ext cx="75565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2800" b="1" i="0">
                <a:solidFill>
                  <a:schemeClr val="tx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marL="12700" algn="ctr">
              <a:spcBef>
                <a:spcPts val="100"/>
              </a:spcBef>
            </a:pPr>
            <a:r>
              <a:rPr lang="ru-RU" sz="2400" kern="0" spc="-5" dirty="0" smtClean="0"/>
              <a:t>Сайты,</a:t>
            </a:r>
            <a:r>
              <a:rPr lang="ru-RU" sz="2400" kern="0" spc="-10" dirty="0" smtClean="0"/>
              <a:t> </a:t>
            </a:r>
            <a:r>
              <a:rPr lang="ru-RU" sz="2400" kern="0" spc="-5" dirty="0" smtClean="0"/>
              <a:t>используемые</a:t>
            </a:r>
            <a:r>
              <a:rPr lang="ru-RU" sz="2400" kern="0" spc="-30" dirty="0" smtClean="0"/>
              <a:t> </a:t>
            </a:r>
            <a:r>
              <a:rPr lang="ru-RU" sz="2400" kern="0" spc="-5" dirty="0" smtClean="0"/>
              <a:t>при</a:t>
            </a:r>
            <a:r>
              <a:rPr lang="ru-RU" sz="2400" kern="0" spc="-25" dirty="0" smtClean="0"/>
              <a:t> </a:t>
            </a:r>
            <a:r>
              <a:rPr lang="ru-RU" sz="2400" kern="0" spc="-5" dirty="0" smtClean="0"/>
              <a:t>подготовке</a:t>
            </a:r>
            <a:br>
              <a:rPr lang="ru-RU" sz="2400" kern="0" spc="-5" dirty="0" smtClean="0"/>
            </a:br>
            <a:r>
              <a:rPr lang="ru-RU" sz="2400" kern="0" spc="-5" dirty="0" smtClean="0"/>
              <a:t>к  дистанционным логопедическим</a:t>
            </a:r>
            <a:r>
              <a:rPr lang="ru-RU" sz="2400" kern="0" spc="-25" dirty="0" smtClean="0"/>
              <a:t> </a:t>
            </a:r>
            <a:r>
              <a:rPr lang="ru-RU" sz="2400" kern="0" spc="-5" dirty="0" smtClean="0"/>
              <a:t>занятиям</a:t>
            </a:r>
            <a:endParaRPr lang="ru-RU" kern="0" spc="-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79729" y="1905000"/>
            <a:ext cx="8837930" cy="306750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spcBef>
                <a:spcPts val="100"/>
              </a:spcBef>
            </a:pPr>
            <a:r>
              <a:rPr lang="ru-RU" sz="2800" spc="-10" dirty="0" smtClean="0">
                <a:latin typeface="Times New Roman"/>
                <a:cs typeface="Times New Roman"/>
              </a:rPr>
              <a:t>К</a:t>
            </a:r>
            <a:r>
              <a:rPr lang="ru-RU" sz="2800" dirty="0" smtClean="0">
                <a:latin typeface="Times New Roman"/>
                <a:cs typeface="Times New Roman"/>
              </a:rPr>
              <a:t>о</a:t>
            </a:r>
            <a:r>
              <a:rPr lang="ru-RU" sz="2800" spc="5" dirty="0" smtClean="0">
                <a:latin typeface="Times New Roman"/>
                <a:cs typeface="Times New Roman"/>
              </a:rPr>
              <a:t>р</a:t>
            </a:r>
            <a:r>
              <a:rPr lang="ru-RU" sz="2800" dirty="0" smtClean="0">
                <a:latin typeface="Times New Roman"/>
                <a:cs typeface="Times New Roman"/>
              </a:rPr>
              <a:t>р</a:t>
            </a:r>
            <a:r>
              <a:rPr lang="ru-RU" sz="2800" spc="-15" dirty="0" smtClean="0">
                <a:latin typeface="Times New Roman"/>
                <a:cs typeface="Times New Roman"/>
              </a:rPr>
              <a:t>е</a:t>
            </a:r>
            <a:r>
              <a:rPr lang="ru-RU" sz="2800" spc="-5" dirty="0" smtClean="0">
                <a:latin typeface="Times New Roman"/>
                <a:cs typeface="Times New Roman"/>
              </a:rPr>
              <a:t>кционн</a:t>
            </a:r>
            <a:r>
              <a:rPr lang="ru-RU" sz="2800" spc="5" dirty="0" smtClean="0">
                <a:latin typeface="Times New Roman"/>
                <a:cs typeface="Times New Roman"/>
              </a:rPr>
              <a:t>о-</a:t>
            </a:r>
            <a:r>
              <a:rPr lang="ru-RU" sz="2800" dirty="0" smtClean="0">
                <a:latin typeface="Times New Roman"/>
                <a:cs typeface="Times New Roman"/>
              </a:rPr>
              <a:t>р</a:t>
            </a:r>
            <a:r>
              <a:rPr lang="ru-RU" sz="2800" spc="-15" dirty="0" smtClean="0">
                <a:latin typeface="Times New Roman"/>
                <a:cs typeface="Times New Roman"/>
              </a:rPr>
              <a:t>а</a:t>
            </a:r>
            <a:r>
              <a:rPr lang="ru-RU" sz="2800" spc="-5" dirty="0" smtClean="0">
                <a:latin typeface="Times New Roman"/>
                <a:cs typeface="Times New Roman"/>
              </a:rPr>
              <a:t>звив</a:t>
            </a:r>
            <a:r>
              <a:rPr lang="ru-RU" sz="2800" spc="-15" dirty="0" smtClean="0">
                <a:latin typeface="Times New Roman"/>
                <a:cs typeface="Times New Roman"/>
              </a:rPr>
              <a:t>а</a:t>
            </a:r>
            <a:r>
              <a:rPr lang="ru-RU" sz="2800" spc="-5" dirty="0" smtClean="0">
                <a:latin typeface="Times New Roman"/>
                <a:cs typeface="Times New Roman"/>
              </a:rPr>
              <a:t>ю</a:t>
            </a:r>
            <a:r>
              <a:rPr lang="ru-RU" sz="2800" spc="-10" dirty="0" smtClean="0">
                <a:latin typeface="Times New Roman"/>
                <a:cs typeface="Times New Roman"/>
              </a:rPr>
              <a:t>щ</a:t>
            </a:r>
            <a:r>
              <a:rPr lang="ru-RU" sz="2800" spc="-5" dirty="0" smtClean="0">
                <a:latin typeface="Times New Roman"/>
                <a:cs typeface="Times New Roman"/>
              </a:rPr>
              <a:t>а</a:t>
            </a:r>
            <a:r>
              <a:rPr lang="ru-RU" sz="2800" dirty="0" smtClean="0">
                <a:latin typeface="Times New Roman"/>
                <a:cs typeface="Times New Roman"/>
              </a:rPr>
              <a:t>я	ра</a:t>
            </a:r>
            <a:r>
              <a:rPr lang="ru-RU" sz="2800" spc="5" dirty="0" smtClean="0">
                <a:latin typeface="Times New Roman"/>
                <a:cs typeface="Times New Roman"/>
              </a:rPr>
              <a:t>б</a:t>
            </a:r>
            <a:r>
              <a:rPr lang="ru-RU" sz="2800" dirty="0" smtClean="0">
                <a:latin typeface="Times New Roman"/>
                <a:cs typeface="Times New Roman"/>
              </a:rPr>
              <a:t>ота</a:t>
            </a:r>
          </a:p>
          <a:p>
            <a:pPr marL="12700" marR="5080" algn="ctr">
              <a:spcBef>
                <a:spcPts val="100"/>
              </a:spcBef>
            </a:pPr>
            <a:r>
              <a:rPr lang="ru-RU" sz="2800" spc="-5" dirty="0" smtClean="0">
                <a:latin typeface="Times New Roman"/>
                <a:cs typeface="Times New Roman"/>
              </a:rPr>
              <a:t>на д</a:t>
            </a:r>
            <a:r>
              <a:rPr lang="ru-RU" sz="2800" spc="5" dirty="0" smtClean="0">
                <a:latin typeface="Times New Roman"/>
                <a:cs typeface="Times New Roman"/>
              </a:rPr>
              <a:t>и</a:t>
            </a:r>
            <a:r>
              <a:rPr lang="ru-RU" sz="2800" spc="-15" dirty="0" smtClean="0">
                <a:latin typeface="Times New Roman"/>
                <a:cs typeface="Times New Roman"/>
              </a:rPr>
              <a:t>с</a:t>
            </a:r>
            <a:r>
              <a:rPr lang="ru-RU" sz="2800" spc="-5" dirty="0" smtClean="0">
                <a:latin typeface="Times New Roman"/>
                <a:cs typeface="Times New Roman"/>
              </a:rPr>
              <a:t>танцион</a:t>
            </a:r>
            <a:r>
              <a:rPr lang="ru-RU" sz="2800" spc="5" dirty="0" smtClean="0">
                <a:latin typeface="Times New Roman"/>
                <a:cs typeface="Times New Roman"/>
              </a:rPr>
              <a:t>н</a:t>
            </a:r>
            <a:r>
              <a:rPr lang="ru-RU" sz="2800" spc="-5" dirty="0" smtClean="0">
                <a:latin typeface="Times New Roman"/>
                <a:cs typeface="Times New Roman"/>
              </a:rPr>
              <a:t>ых </a:t>
            </a:r>
            <a:r>
              <a:rPr lang="ru-RU" sz="2800" spc="-10" dirty="0" smtClean="0">
                <a:latin typeface="Times New Roman"/>
                <a:cs typeface="Times New Roman"/>
              </a:rPr>
              <a:t>з</a:t>
            </a:r>
            <a:r>
              <a:rPr lang="ru-RU" sz="2800" spc="-5" dirty="0" smtClean="0">
                <a:latin typeface="Times New Roman"/>
                <a:cs typeface="Times New Roman"/>
              </a:rPr>
              <a:t>ан</a:t>
            </a:r>
            <a:r>
              <a:rPr lang="ru-RU" sz="2800" spc="-10" dirty="0" smtClean="0">
                <a:latin typeface="Times New Roman"/>
                <a:cs typeface="Times New Roman"/>
              </a:rPr>
              <a:t>я</a:t>
            </a:r>
            <a:r>
              <a:rPr lang="ru-RU" sz="2800" spc="-5" dirty="0" smtClean="0">
                <a:latin typeface="Times New Roman"/>
                <a:cs typeface="Times New Roman"/>
              </a:rPr>
              <a:t>т</a:t>
            </a:r>
            <a:r>
              <a:rPr lang="ru-RU" sz="2800" spc="5" dirty="0" smtClean="0">
                <a:latin typeface="Times New Roman"/>
                <a:cs typeface="Times New Roman"/>
              </a:rPr>
              <a:t>и</a:t>
            </a:r>
            <a:r>
              <a:rPr lang="ru-RU" sz="2800" spc="-10" dirty="0" smtClean="0">
                <a:latin typeface="Times New Roman"/>
                <a:cs typeface="Times New Roman"/>
              </a:rPr>
              <a:t>я</a:t>
            </a:r>
            <a:r>
              <a:rPr lang="ru-RU" sz="2800" dirty="0" smtClean="0">
                <a:latin typeface="Times New Roman"/>
                <a:cs typeface="Times New Roman"/>
              </a:rPr>
              <a:t>х</a:t>
            </a:r>
          </a:p>
          <a:p>
            <a:pPr marL="12700" marR="5080" algn="ctr">
              <a:spcBef>
                <a:spcPts val="100"/>
              </a:spcBef>
            </a:pPr>
            <a:r>
              <a:rPr lang="ru-RU" sz="2800" spc="-5" dirty="0" smtClean="0">
                <a:latin typeface="Times New Roman"/>
                <a:cs typeface="Times New Roman"/>
              </a:rPr>
              <a:t>вк</a:t>
            </a:r>
            <a:r>
              <a:rPr lang="ru-RU" sz="2800" spc="-15" dirty="0" smtClean="0">
                <a:latin typeface="Times New Roman"/>
                <a:cs typeface="Times New Roman"/>
              </a:rPr>
              <a:t>л</a:t>
            </a:r>
            <a:r>
              <a:rPr lang="ru-RU" sz="2800" spc="-5" dirty="0" smtClean="0">
                <a:latin typeface="Times New Roman"/>
                <a:cs typeface="Times New Roman"/>
              </a:rPr>
              <a:t>ю</a:t>
            </a:r>
            <a:r>
              <a:rPr lang="ru-RU" sz="2800" spc="-10" dirty="0" smtClean="0">
                <a:latin typeface="Times New Roman"/>
                <a:cs typeface="Times New Roman"/>
              </a:rPr>
              <a:t>ч</a:t>
            </a:r>
            <a:r>
              <a:rPr lang="ru-RU" sz="2800" spc="-5" dirty="0" smtClean="0">
                <a:latin typeface="Times New Roman"/>
                <a:cs typeface="Times New Roman"/>
              </a:rPr>
              <a:t>ае</a:t>
            </a:r>
            <a:r>
              <a:rPr lang="ru-RU" sz="2800" dirty="0" smtClean="0">
                <a:latin typeface="Times New Roman"/>
                <a:cs typeface="Times New Roman"/>
              </a:rPr>
              <a:t>т </a:t>
            </a:r>
            <a:r>
              <a:rPr lang="ru-RU" sz="2800" spc="5" dirty="0" smtClean="0">
                <a:latin typeface="Times New Roman"/>
                <a:cs typeface="Times New Roman"/>
              </a:rPr>
              <a:t>р</a:t>
            </a:r>
            <a:r>
              <a:rPr lang="ru-RU" sz="2800" spc="-15" dirty="0" smtClean="0">
                <a:latin typeface="Times New Roman"/>
                <a:cs typeface="Times New Roman"/>
              </a:rPr>
              <a:t>а</a:t>
            </a:r>
            <a:r>
              <a:rPr lang="ru-RU" sz="2800" spc="-5" dirty="0" smtClean="0">
                <a:latin typeface="Times New Roman"/>
                <a:cs typeface="Times New Roman"/>
              </a:rPr>
              <a:t>з</a:t>
            </a:r>
            <a:r>
              <a:rPr lang="ru-RU" sz="2800" spc="-10" dirty="0" smtClean="0">
                <a:latin typeface="Times New Roman"/>
                <a:cs typeface="Times New Roman"/>
              </a:rPr>
              <a:t>л</a:t>
            </a:r>
            <a:r>
              <a:rPr lang="ru-RU" sz="2800" spc="-5" dirty="0" smtClean="0">
                <a:latin typeface="Times New Roman"/>
                <a:cs typeface="Times New Roman"/>
              </a:rPr>
              <a:t>и</a:t>
            </a:r>
            <a:r>
              <a:rPr lang="ru-RU" sz="2800" spc="-10" dirty="0" smtClean="0">
                <a:latin typeface="Times New Roman"/>
                <a:cs typeface="Times New Roman"/>
              </a:rPr>
              <a:t>ч</a:t>
            </a:r>
            <a:r>
              <a:rPr lang="ru-RU" sz="2800" spc="-5" dirty="0" smtClean="0">
                <a:latin typeface="Times New Roman"/>
                <a:cs typeface="Times New Roman"/>
              </a:rPr>
              <a:t>н</a:t>
            </a:r>
            <a:r>
              <a:rPr lang="ru-RU" sz="2800" spc="5" dirty="0" smtClean="0">
                <a:latin typeface="Times New Roman"/>
                <a:cs typeface="Times New Roman"/>
              </a:rPr>
              <a:t>ы</a:t>
            </a:r>
            <a:r>
              <a:rPr lang="ru-RU" sz="2800" dirty="0" smtClean="0">
                <a:latin typeface="Times New Roman"/>
                <a:cs typeface="Times New Roman"/>
              </a:rPr>
              <a:t>е </a:t>
            </a:r>
            <a:r>
              <a:rPr lang="ru-RU" sz="2800" spc="-15" dirty="0" smtClean="0">
                <a:latin typeface="Times New Roman"/>
                <a:cs typeface="Times New Roman"/>
              </a:rPr>
              <a:t>в</a:t>
            </a:r>
            <a:r>
              <a:rPr lang="ru-RU" sz="2800" spc="-5" dirty="0" smtClean="0">
                <a:latin typeface="Times New Roman"/>
                <a:cs typeface="Times New Roman"/>
              </a:rPr>
              <a:t>и</a:t>
            </a:r>
            <a:r>
              <a:rPr lang="ru-RU" sz="2800" spc="5" dirty="0" smtClean="0">
                <a:latin typeface="Times New Roman"/>
                <a:cs typeface="Times New Roman"/>
              </a:rPr>
              <a:t>д</a:t>
            </a:r>
            <a:r>
              <a:rPr lang="ru-RU" sz="2800" dirty="0" smtClean="0">
                <a:latin typeface="Times New Roman"/>
                <a:cs typeface="Times New Roman"/>
              </a:rPr>
              <a:t>ы </a:t>
            </a:r>
            <a:r>
              <a:rPr lang="ru-RU" sz="2800" spc="-10" dirty="0" smtClean="0">
                <a:latin typeface="Times New Roman"/>
                <a:cs typeface="Times New Roman"/>
              </a:rPr>
              <a:t>л</a:t>
            </a:r>
            <a:r>
              <a:rPr lang="ru-RU" sz="2800" dirty="0" smtClean="0">
                <a:latin typeface="Times New Roman"/>
                <a:cs typeface="Times New Roman"/>
              </a:rPr>
              <a:t>о</a:t>
            </a:r>
            <a:r>
              <a:rPr lang="ru-RU" sz="2800" spc="5" dirty="0" smtClean="0">
                <a:latin typeface="Times New Roman"/>
                <a:cs typeface="Times New Roman"/>
              </a:rPr>
              <a:t>г</a:t>
            </a:r>
            <a:r>
              <a:rPr lang="ru-RU" sz="2800" dirty="0" smtClean="0">
                <a:latin typeface="Times New Roman"/>
                <a:cs typeface="Times New Roman"/>
              </a:rPr>
              <a:t>опе</a:t>
            </a:r>
            <a:r>
              <a:rPr lang="ru-RU" sz="2800" spc="-5" dirty="0" smtClean="0">
                <a:latin typeface="Times New Roman"/>
                <a:cs typeface="Times New Roman"/>
              </a:rPr>
              <a:t>ди</a:t>
            </a:r>
            <a:r>
              <a:rPr lang="ru-RU" sz="2800" dirty="0" smtClean="0">
                <a:latin typeface="Times New Roman"/>
                <a:cs typeface="Times New Roman"/>
              </a:rPr>
              <a:t>ч</a:t>
            </a:r>
            <a:r>
              <a:rPr lang="ru-RU" sz="2800" spc="-15" dirty="0" smtClean="0">
                <a:latin typeface="Times New Roman"/>
                <a:cs typeface="Times New Roman"/>
              </a:rPr>
              <a:t>е</a:t>
            </a:r>
            <a:r>
              <a:rPr lang="ru-RU" sz="2800" spc="-5" dirty="0" smtClean="0">
                <a:latin typeface="Times New Roman"/>
                <a:cs typeface="Times New Roman"/>
              </a:rPr>
              <a:t>с</a:t>
            </a:r>
            <a:r>
              <a:rPr lang="ru-RU" sz="2800" spc="-15" dirty="0" smtClean="0">
                <a:latin typeface="Times New Roman"/>
                <a:cs typeface="Times New Roman"/>
              </a:rPr>
              <a:t>к</a:t>
            </a:r>
            <a:r>
              <a:rPr lang="ru-RU" sz="2800" spc="5" dirty="0" smtClean="0">
                <a:latin typeface="Times New Roman"/>
                <a:cs typeface="Times New Roman"/>
              </a:rPr>
              <a:t>о</a:t>
            </a:r>
            <a:r>
              <a:rPr lang="ru-RU" sz="2800" spc="-5" dirty="0" smtClean="0">
                <a:latin typeface="Times New Roman"/>
                <a:cs typeface="Times New Roman"/>
              </a:rPr>
              <a:t>го воздействия,</a:t>
            </a:r>
            <a:r>
              <a:rPr lang="ru-RU" sz="2800" dirty="0" smtClean="0">
                <a:latin typeface="Times New Roman"/>
                <a:cs typeface="Times New Roman"/>
              </a:rPr>
              <a:t> </a:t>
            </a:r>
            <a:r>
              <a:rPr lang="ru-RU" sz="2800" spc="-10" dirty="0" smtClean="0">
                <a:latin typeface="Times New Roman"/>
                <a:cs typeface="Times New Roman"/>
              </a:rPr>
              <a:t>направленного</a:t>
            </a:r>
            <a:r>
              <a:rPr lang="ru-RU" sz="2800" spc="-5" dirty="0" smtClean="0">
                <a:latin typeface="Times New Roman"/>
                <a:cs typeface="Times New Roman"/>
              </a:rPr>
              <a:t> на</a:t>
            </a:r>
            <a:r>
              <a:rPr lang="ru-RU" sz="2800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развитие</a:t>
            </a:r>
            <a:r>
              <a:rPr lang="ru-RU" sz="2800" dirty="0" smtClean="0">
                <a:latin typeface="Times New Roman"/>
                <a:cs typeface="Times New Roman"/>
              </a:rPr>
              <a:t> и</a:t>
            </a:r>
            <a:r>
              <a:rPr lang="ru-RU" sz="2800" spc="5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коррекцию </a:t>
            </a:r>
            <a:endParaRPr lang="ru-RU" sz="2800" dirty="0">
              <a:latin typeface="Times New Roman"/>
              <a:cs typeface="Times New Roman"/>
            </a:endParaRPr>
          </a:p>
          <a:p>
            <a:pPr marL="12700" marR="5080" algn="ctr">
              <a:spcBef>
                <a:spcPts val="100"/>
              </a:spcBef>
            </a:pPr>
            <a:r>
              <a:rPr lang="ru-RU" sz="2800" spc="-5" dirty="0" smtClean="0">
                <a:latin typeface="Times New Roman"/>
                <a:cs typeface="Times New Roman"/>
              </a:rPr>
              <a:t>речевых</a:t>
            </a:r>
            <a:r>
              <a:rPr lang="ru-RU" sz="2800" dirty="0" smtClean="0">
                <a:latin typeface="Times New Roman"/>
                <a:cs typeface="Times New Roman"/>
              </a:rPr>
              <a:t> и</a:t>
            </a:r>
            <a:r>
              <a:rPr lang="ru-RU" sz="2800" spc="5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неречевых</a:t>
            </a:r>
            <a:r>
              <a:rPr lang="ru-RU" sz="2800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функций,</a:t>
            </a:r>
            <a:endParaRPr lang="ru-RU" sz="2800" dirty="0">
              <a:latin typeface="Times New Roman"/>
              <a:cs typeface="Times New Roman"/>
            </a:endParaRPr>
          </a:p>
          <a:p>
            <a:pPr marL="12700" marR="5080" algn="ctr">
              <a:spcBef>
                <a:spcPts val="100"/>
              </a:spcBef>
            </a:pPr>
            <a:r>
              <a:rPr lang="ru-RU" sz="2800" spc="-5" dirty="0" smtClean="0">
                <a:latin typeface="Times New Roman"/>
                <a:cs typeface="Times New Roman"/>
              </a:rPr>
              <a:t>что</a:t>
            </a:r>
            <a:r>
              <a:rPr lang="ru-RU" sz="2800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способствует </a:t>
            </a:r>
            <a:r>
              <a:rPr lang="ru-RU" sz="2800" spc="-685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развитию устной речи ребёнка</a:t>
            </a:r>
          </a:p>
          <a:p>
            <a:pPr marL="12700" marR="5080" algn="ctr">
              <a:spcBef>
                <a:spcPts val="100"/>
              </a:spcBef>
            </a:pPr>
            <a:r>
              <a:rPr lang="ru-RU" sz="2800" dirty="0" smtClean="0">
                <a:latin typeface="Times New Roman"/>
                <a:cs typeface="Times New Roman"/>
              </a:rPr>
              <a:t>и </a:t>
            </a:r>
            <a:r>
              <a:rPr lang="ru-RU" sz="2800" spc="-5" dirty="0" smtClean="0">
                <a:latin typeface="Times New Roman"/>
                <a:cs typeface="Times New Roman"/>
              </a:rPr>
              <a:t>созданию базы для </a:t>
            </a:r>
            <a:r>
              <a:rPr lang="ru-RU" sz="2800" spc="-10" dirty="0" smtClean="0">
                <a:latin typeface="Times New Roman"/>
                <a:cs typeface="Times New Roman"/>
              </a:rPr>
              <a:t>овладения </a:t>
            </a:r>
            <a:r>
              <a:rPr lang="ru-RU" sz="2800" spc="-5" dirty="0" smtClean="0">
                <a:latin typeface="Times New Roman"/>
                <a:cs typeface="Times New Roman"/>
              </a:rPr>
              <a:t> </a:t>
            </a:r>
            <a:r>
              <a:rPr lang="ru-RU" sz="2800" spc="-10" dirty="0" smtClean="0">
                <a:latin typeface="Times New Roman"/>
                <a:cs typeface="Times New Roman"/>
              </a:rPr>
              <a:t>письмом</a:t>
            </a:r>
            <a:r>
              <a:rPr lang="ru-RU" sz="2800" spc="-2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и</a:t>
            </a:r>
            <a:r>
              <a:rPr lang="ru-RU" sz="2800" spc="-5" dirty="0" smtClean="0">
                <a:latin typeface="Times New Roman"/>
                <a:cs typeface="Times New Roman"/>
              </a:rPr>
              <a:t> </a:t>
            </a:r>
            <a:r>
              <a:rPr lang="ru-RU" sz="2800" spc="-10" dirty="0" smtClean="0">
                <a:latin typeface="Times New Roman"/>
                <a:cs typeface="Times New Roman"/>
              </a:rPr>
              <a:t>чтением.</a:t>
            </a:r>
            <a:endParaRPr lang="ru-RU" sz="2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304800"/>
            <a:ext cx="9144000" cy="6833870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457200" y="2057400"/>
            <a:ext cx="8001000" cy="263661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lang="ru-RU" sz="2800" spc="-5" dirty="0" smtClean="0">
                <a:latin typeface="Times New Roman"/>
                <a:cs typeface="Times New Roman"/>
              </a:rPr>
              <a:t>Дистан</a:t>
            </a:r>
            <a:r>
              <a:rPr lang="ru-RU" sz="2800" spc="-15" dirty="0" smtClean="0">
                <a:latin typeface="Times New Roman"/>
                <a:cs typeface="Times New Roman"/>
              </a:rPr>
              <a:t>ц</a:t>
            </a:r>
            <a:r>
              <a:rPr lang="ru-RU" sz="2800" spc="5" dirty="0" smtClean="0">
                <a:latin typeface="Times New Roman"/>
                <a:cs typeface="Times New Roman"/>
              </a:rPr>
              <a:t>и</a:t>
            </a:r>
            <a:r>
              <a:rPr lang="ru-RU" sz="2800" dirty="0" smtClean="0">
                <a:latin typeface="Times New Roman"/>
                <a:cs typeface="Times New Roman"/>
              </a:rPr>
              <a:t>онная форма работы</a:t>
            </a:r>
          </a:p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lang="ru-RU" sz="2800" dirty="0" smtClean="0">
                <a:latin typeface="Times New Roman"/>
                <a:cs typeface="Times New Roman"/>
              </a:rPr>
              <a:t>не является препятствием в работе логопеда,</a:t>
            </a:r>
          </a:p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lang="ru-RU" sz="2800" dirty="0" smtClean="0">
                <a:latin typeface="Times New Roman"/>
                <a:cs typeface="Times New Roman"/>
              </a:rPr>
              <a:t>а, наоборот, предоставляет больше возможностей для территориального охвата,</a:t>
            </a:r>
          </a:p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lang="ru-RU" sz="2800" dirty="0" smtClean="0">
                <a:latin typeface="Times New Roman"/>
                <a:cs typeface="Times New Roman"/>
              </a:rPr>
              <a:t>использования методических приёмов</a:t>
            </a:r>
          </a:p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lang="ru-RU" sz="2800" dirty="0" smtClean="0">
                <a:latin typeface="Times New Roman"/>
                <a:cs typeface="Times New Roman"/>
              </a:rPr>
              <a:t>и технических средств.</a:t>
            </a:r>
            <a:endParaRPr lang="ru-RU" sz="2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24129"/>
            <a:ext cx="9144000" cy="683387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443479" y="2881629"/>
            <a:ext cx="410654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dirty="0"/>
              <a:t>Спасибо</a:t>
            </a:r>
            <a:r>
              <a:rPr sz="3200" spc="-40" dirty="0"/>
              <a:t> </a:t>
            </a:r>
            <a:r>
              <a:rPr sz="3200" dirty="0"/>
              <a:t>за</a:t>
            </a:r>
            <a:r>
              <a:rPr sz="3200" spc="-35" dirty="0"/>
              <a:t> </a:t>
            </a:r>
            <a:r>
              <a:rPr sz="3200" dirty="0"/>
              <a:t>внимание!</a:t>
            </a:r>
            <a:endParaRPr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989070" y="1240790"/>
            <a:ext cx="102108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u="sng" spc="-5" dirty="0"/>
              <a:t>Шаг</a:t>
            </a:r>
            <a:r>
              <a:rPr u="sng" spc="-105" dirty="0"/>
              <a:t> </a:t>
            </a:r>
            <a:r>
              <a:rPr u="sng" dirty="0"/>
              <a:t>1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11629" y="2133600"/>
            <a:ext cx="8305800" cy="38908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0160" algn="ctr">
              <a:lnSpc>
                <a:spcPct val="100000"/>
              </a:lnSpc>
              <a:spcBef>
                <a:spcPts val="100"/>
              </a:spcBef>
              <a:tabLst>
                <a:tab pos="1385570" algn="l"/>
                <a:tab pos="2611120" algn="l"/>
                <a:tab pos="4427855" algn="l"/>
                <a:tab pos="5275580" algn="l"/>
                <a:tab pos="6718300" algn="l"/>
                <a:tab pos="8643620" algn="l"/>
              </a:tabLst>
            </a:pPr>
            <a:r>
              <a:rPr lang="ru-RU" sz="2800" spc="-10" dirty="0" smtClean="0">
                <a:latin typeface="Times New Roman"/>
                <a:cs typeface="Times New Roman"/>
              </a:rPr>
              <a:t>С</a:t>
            </a:r>
            <a:r>
              <a:rPr lang="ru-RU" sz="2800" dirty="0" smtClean="0">
                <a:latin typeface="Times New Roman"/>
                <a:cs typeface="Times New Roman"/>
              </a:rPr>
              <a:t>оз</a:t>
            </a:r>
            <a:r>
              <a:rPr lang="ru-RU" sz="2800" spc="-5" dirty="0" smtClean="0">
                <a:latin typeface="Times New Roman"/>
                <a:cs typeface="Times New Roman"/>
              </a:rPr>
              <a:t>да</a:t>
            </a:r>
            <a:r>
              <a:rPr lang="ru-RU" sz="2800" spc="-10" dirty="0" smtClean="0">
                <a:latin typeface="Times New Roman"/>
                <a:cs typeface="Times New Roman"/>
              </a:rPr>
              <a:t>т</a:t>
            </a:r>
            <a:r>
              <a:rPr lang="ru-RU" sz="2800" dirty="0" smtClean="0">
                <a:latin typeface="Times New Roman"/>
                <a:cs typeface="Times New Roman"/>
              </a:rPr>
              <a:t>ь	</a:t>
            </a:r>
            <a:r>
              <a:rPr lang="ru-RU" sz="2800" spc="-5" dirty="0" smtClean="0">
                <a:latin typeface="Times New Roman"/>
                <a:cs typeface="Times New Roman"/>
              </a:rPr>
              <a:t>г</a:t>
            </a:r>
            <a:r>
              <a:rPr lang="ru-RU" sz="2800" spc="5" dirty="0" smtClean="0">
                <a:latin typeface="Times New Roman"/>
                <a:cs typeface="Times New Roman"/>
              </a:rPr>
              <a:t>р</a:t>
            </a:r>
            <a:r>
              <a:rPr lang="ru-RU" sz="2800" dirty="0" smtClean="0">
                <a:latin typeface="Times New Roman"/>
                <a:cs typeface="Times New Roman"/>
              </a:rPr>
              <a:t>уппу	</a:t>
            </a:r>
            <a:r>
              <a:rPr lang="ru-RU" sz="2800" spc="5" dirty="0" smtClean="0">
                <a:latin typeface="Times New Roman"/>
                <a:cs typeface="Times New Roman"/>
              </a:rPr>
              <a:t>р</a:t>
            </a:r>
            <a:r>
              <a:rPr lang="ru-RU" sz="2800" dirty="0" smtClean="0">
                <a:latin typeface="Times New Roman"/>
                <a:cs typeface="Times New Roman"/>
              </a:rPr>
              <a:t>о</a:t>
            </a:r>
            <a:r>
              <a:rPr lang="ru-RU" sz="2800" spc="5" dirty="0" smtClean="0">
                <a:latin typeface="Times New Roman"/>
                <a:cs typeface="Times New Roman"/>
              </a:rPr>
              <a:t>д</a:t>
            </a:r>
            <a:r>
              <a:rPr lang="ru-RU" sz="2800" spc="-5" dirty="0" smtClean="0">
                <a:latin typeface="Times New Roman"/>
                <a:cs typeface="Times New Roman"/>
              </a:rPr>
              <a:t>ите</a:t>
            </a:r>
            <a:r>
              <a:rPr lang="ru-RU" sz="2800" spc="-15" dirty="0" smtClean="0">
                <a:latin typeface="Times New Roman"/>
                <a:cs typeface="Times New Roman"/>
              </a:rPr>
              <a:t>л</a:t>
            </a:r>
            <a:r>
              <a:rPr lang="ru-RU" sz="2800" spc="-5" dirty="0" smtClean="0">
                <a:latin typeface="Times New Roman"/>
                <a:cs typeface="Times New Roman"/>
              </a:rPr>
              <a:t>ей</a:t>
            </a:r>
            <a:r>
              <a:rPr lang="ru-RU" sz="2800" dirty="0" smtClean="0">
                <a:latin typeface="Times New Roman"/>
                <a:cs typeface="Times New Roman"/>
              </a:rPr>
              <a:t>,</a:t>
            </a:r>
          </a:p>
          <a:p>
            <a:pPr marL="12700" marR="10160" algn="ctr">
              <a:lnSpc>
                <a:spcPct val="100000"/>
              </a:lnSpc>
              <a:spcBef>
                <a:spcPts val="100"/>
              </a:spcBef>
              <a:tabLst>
                <a:tab pos="1385570" algn="l"/>
                <a:tab pos="2611120" algn="l"/>
                <a:tab pos="4427855" algn="l"/>
                <a:tab pos="5275580" algn="l"/>
                <a:tab pos="6718300" algn="l"/>
                <a:tab pos="8643620" algn="l"/>
              </a:tabLst>
            </a:pPr>
            <a:r>
              <a:rPr lang="ru-RU" sz="2800" dirty="0" smtClean="0">
                <a:latin typeface="Times New Roman"/>
                <a:cs typeface="Times New Roman"/>
              </a:rPr>
              <a:t>д</a:t>
            </a:r>
            <a:r>
              <a:rPr lang="ru-RU" sz="2800" spc="-15" dirty="0" smtClean="0">
                <a:latin typeface="Times New Roman"/>
                <a:cs typeface="Times New Roman"/>
              </a:rPr>
              <a:t>е</a:t>
            </a:r>
            <a:r>
              <a:rPr lang="ru-RU" sz="2800" dirty="0" smtClean="0">
                <a:latin typeface="Times New Roman"/>
                <a:cs typeface="Times New Roman"/>
              </a:rPr>
              <a:t>ти </a:t>
            </a:r>
            <a:r>
              <a:rPr lang="ru-RU" sz="2800" spc="-15" dirty="0" smtClean="0">
                <a:latin typeface="Times New Roman"/>
                <a:cs typeface="Times New Roman"/>
              </a:rPr>
              <a:t>к</a:t>
            </a:r>
            <a:r>
              <a:rPr lang="ru-RU" sz="2800" spc="5" dirty="0" smtClean="0">
                <a:latin typeface="Times New Roman"/>
                <a:cs typeface="Times New Roman"/>
              </a:rPr>
              <a:t>о</a:t>
            </a:r>
            <a:r>
              <a:rPr lang="ru-RU" sz="2800" spc="-5" dirty="0" smtClean="0">
                <a:latin typeface="Times New Roman"/>
                <a:cs typeface="Times New Roman"/>
              </a:rPr>
              <a:t>т</a:t>
            </a:r>
            <a:r>
              <a:rPr lang="ru-RU" sz="2800" dirty="0" smtClean="0">
                <a:latin typeface="Times New Roman"/>
                <a:cs typeface="Times New Roman"/>
              </a:rPr>
              <a:t>о</a:t>
            </a:r>
            <a:r>
              <a:rPr lang="ru-RU" sz="2800" spc="5" dirty="0" smtClean="0">
                <a:latin typeface="Times New Roman"/>
                <a:cs typeface="Times New Roman"/>
              </a:rPr>
              <a:t>р</a:t>
            </a:r>
            <a:r>
              <a:rPr lang="ru-RU" sz="2800" spc="-5" dirty="0" smtClean="0">
                <a:latin typeface="Times New Roman"/>
                <a:cs typeface="Times New Roman"/>
              </a:rPr>
              <a:t>ы</a:t>
            </a:r>
            <a:r>
              <a:rPr lang="ru-RU" sz="2800" dirty="0" smtClean="0">
                <a:latin typeface="Times New Roman"/>
                <a:cs typeface="Times New Roman"/>
              </a:rPr>
              <a:t>х </a:t>
            </a:r>
            <a:r>
              <a:rPr lang="ru-RU" sz="2800" spc="-5" dirty="0" smtClean="0">
                <a:latin typeface="Times New Roman"/>
                <a:cs typeface="Times New Roman"/>
              </a:rPr>
              <a:t>нах</a:t>
            </a:r>
            <a:r>
              <a:rPr lang="ru-RU" sz="2800" spc="5" dirty="0" smtClean="0">
                <a:latin typeface="Times New Roman"/>
                <a:cs typeface="Times New Roman"/>
              </a:rPr>
              <a:t>о</a:t>
            </a:r>
            <a:r>
              <a:rPr lang="ru-RU" sz="2800" spc="-5" dirty="0" smtClean="0">
                <a:latin typeface="Times New Roman"/>
                <a:cs typeface="Times New Roman"/>
              </a:rPr>
              <a:t>дил</a:t>
            </a:r>
            <a:r>
              <a:rPr lang="ru-RU" sz="2800" spc="-10" dirty="0" smtClean="0">
                <a:latin typeface="Times New Roman"/>
                <a:cs typeface="Times New Roman"/>
              </a:rPr>
              <a:t>и</a:t>
            </a:r>
            <a:r>
              <a:rPr lang="ru-RU" sz="2800" spc="-5" dirty="0" smtClean="0">
                <a:latin typeface="Times New Roman"/>
                <a:cs typeface="Times New Roman"/>
              </a:rPr>
              <a:t>с</a:t>
            </a:r>
            <a:r>
              <a:rPr lang="ru-RU" sz="2800" dirty="0" smtClean="0">
                <a:latin typeface="Times New Roman"/>
                <a:cs typeface="Times New Roman"/>
              </a:rPr>
              <a:t>ь у </a:t>
            </a:r>
            <a:r>
              <a:rPr lang="ru-RU" sz="2800" spc="-10" dirty="0" smtClean="0">
                <a:latin typeface="Times New Roman"/>
                <a:cs typeface="Times New Roman"/>
              </a:rPr>
              <a:t>Вас</a:t>
            </a:r>
            <a:r>
              <a:rPr lang="ru-RU" sz="2800" spc="-25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на сопровождении</a:t>
            </a:r>
            <a:endParaRPr lang="ru-RU" sz="2800" spc="-15" dirty="0">
              <a:latin typeface="Times New Roman"/>
              <a:cs typeface="Times New Roman"/>
            </a:endParaRPr>
          </a:p>
          <a:p>
            <a:pPr marL="12700" marR="10160" algn="ctr">
              <a:lnSpc>
                <a:spcPct val="100000"/>
              </a:lnSpc>
              <a:spcBef>
                <a:spcPts val="100"/>
              </a:spcBef>
              <a:tabLst>
                <a:tab pos="1385570" algn="l"/>
                <a:tab pos="2611120" algn="l"/>
                <a:tab pos="4427855" algn="l"/>
                <a:tab pos="5275580" algn="l"/>
                <a:tab pos="6718300" algn="l"/>
                <a:tab pos="8643620" algn="l"/>
              </a:tabLst>
            </a:pPr>
            <a:r>
              <a:rPr lang="ru-RU" sz="2800" dirty="0" smtClean="0">
                <a:latin typeface="Times New Roman"/>
                <a:cs typeface="Times New Roman"/>
              </a:rPr>
              <a:t>до </a:t>
            </a:r>
            <a:r>
              <a:rPr lang="ru-RU" sz="2800" spc="-5" dirty="0" smtClean="0">
                <a:latin typeface="Times New Roman"/>
                <a:cs typeface="Times New Roman"/>
              </a:rPr>
              <a:t>введённого</a:t>
            </a:r>
            <a:r>
              <a:rPr lang="ru-RU" sz="2800" spc="-10" dirty="0" smtClean="0">
                <a:latin typeface="Times New Roman"/>
                <a:cs typeface="Times New Roman"/>
              </a:rPr>
              <a:t> карантина.</a:t>
            </a:r>
            <a:endParaRPr lang="ru-RU" sz="2800" dirty="0" smtClean="0">
              <a:latin typeface="Times New Roman"/>
              <a:cs typeface="Times New Roman"/>
            </a:endParaRPr>
          </a:p>
          <a:p>
            <a:pPr marL="12700" marR="5080" algn="ctr">
              <a:tabLst>
                <a:tab pos="1232535" algn="l"/>
                <a:tab pos="2679700" algn="l"/>
                <a:tab pos="4333240" algn="l"/>
                <a:tab pos="6985000" algn="l"/>
              </a:tabLst>
            </a:pPr>
            <a:r>
              <a:rPr lang="ru-RU" sz="2800" spc="-10" dirty="0" smtClean="0">
                <a:latin typeface="Times New Roman"/>
                <a:cs typeface="Times New Roman"/>
              </a:rPr>
              <a:t>Д</a:t>
            </a:r>
            <a:r>
              <a:rPr lang="ru-RU" sz="2800" spc="-5" dirty="0" smtClean="0">
                <a:latin typeface="Times New Roman"/>
                <a:cs typeface="Times New Roman"/>
              </a:rPr>
              <a:t>л</a:t>
            </a:r>
            <a:r>
              <a:rPr lang="ru-RU" sz="2800" dirty="0" smtClean="0">
                <a:latin typeface="Times New Roman"/>
                <a:cs typeface="Times New Roman"/>
              </a:rPr>
              <a:t>я </a:t>
            </a:r>
            <a:r>
              <a:rPr lang="ru-RU" sz="2800" spc="-5" dirty="0" smtClean="0">
                <a:latin typeface="Times New Roman"/>
                <a:cs typeface="Times New Roman"/>
              </a:rPr>
              <a:t>эт</a:t>
            </a:r>
            <a:r>
              <a:rPr lang="ru-RU" sz="2800" dirty="0" smtClean="0">
                <a:latin typeface="Times New Roman"/>
                <a:cs typeface="Times New Roman"/>
              </a:rPr>
              <a:t>о</a:t>
            </a:r>
            <a:r>
              <a:rPr lang="ru-RU" sz="2800" spc="5" dirty="0" smtClean="0">
                <a:latin typeface="Times New Roman"/>
                <a:cs typeface="Times New Roman"/>
              </a:rPr>
              <a:t>г</a:t>
            </a:r>
            <a:r>
              <a:rPr lang="ru-RU" sz="2800" dirty="0" smtClean="0">
                <a:latin typeface="Times New Roman"/>
                <a:cs typeface="Times New Roman"/>
              </a:rPr>
              <a:t>о </a:t>
            </a:r>
            <a:r>
              <a:rPr lang="ru-RU" sz="2800" spc="-5" dirty="0" smtClean="0">
                <a:latin typeface="Times New Roman"/>
                <a:cs typeface="Times New Roman"/>
              </a:rPr>
              <a:t>мо</a:t>
            </a:r>
            <a:r>
              <a:rPr lang="ru-RU" sz="2800" dirty="0" smtClean="0">
                <a:latin typeface="Times New Roman"/>
                <a:cs typeface="Times New Roman"/>
              </a:rPr>
              <a:t>ж</a:t>
            </a:r>
            <a:r>
              <a:rPr lang="ru-RU" sz="2800" spc="-5" dirty="0" smtClean="0">
                <a:latin typeface="Times New Roman"/>
                <a:cs typeface="Times New Roman"/>
              </a:rPr>
              <a:t>н</a:t>
            </a:r>
            <a:r>
              <a:rPr lang="ru-RU" sz="2800" dirty="0" smtClean="0">
                <a:latin typeface="Times New Roman"/>
                <a:cs typeface="Times New Roman"/>
              </a:rPr>
              <a:t>о </a:t>
            </a:r>
            <a:r>
              <a:rPr lang="ru-RU" sz="2800" spc="-5" dirty="0" smtClean="0">
                <a:latin typeface="Times New Roman"/>
                <a:cs typeface="Times New Roman"/>
              </a:rPr>
              <a:t>испо</a:t>
            </a:r>
            <a:r>
              <a:rPr lang="ru-RU" sz="2800" spc="-10" dirty="0" smtClean="0">
                <a:latin typeface="Times New Roman"/>
                <a:cs typeface="Times New Roman"/>
              </a:rPr>
              <a:t>ль</a:t>
            </a:r>
            <a:r>
              <a:rPr lang="ru-RU" sz="2800" spc="-5" dirty="0" smtClean="0">
                <a:latin typeface="Times New Roman"/>
                <a:cs typeface="Times New Roman"/>
              </a:rPr>
              <a:t>зова</a:t>
            </a:r>
            <a:r>
              <a:rPr lang="ru-RU" sz="2800" spc="-10" dirty="0" smtClean="0">
                <a:latin typeface="Times New Roman"/>
                <a:cs typeface="Times New Roman"/>
              </a:rPr>
              <a:t>т</a:t>
            </a:r>
            <a:r>
              <a:rPr lang="ru-RU" sz="2800" dirty="0" smtClean="0">
                <a:latin typeface="Times New Roman"/>
                <a:cs typeface="Times New Roman"/>
              </a:rPr>
              <a:t>ь </a:t>
            </a:r>
            <a:r>
              <a:rPr lang="ru-RU" sz="2800" spc="-5" dirty="0" smtClean="0">
                <a:latin typeface="Times New Roman"/>
                <a:cs typeface="Times New Roman"/>
              </a:rPr>
              <a:t>попул</a:t>
            </a:r>
            <a:r>
              <a:rPr lang="ru-RU" sz="2800" spc="-10" dirty="0" smtClean="0">
                <a:latin typeface="Times New Roman"/>
                <a:cs typeface="Times New Roman"/>
              </a:rPr>
              <a:t>я</a:t>
            </a:r>
            <a:r>
              <a:rPr lang="ru-RU" sz="2800" dirty="0" smtClean="0">
                <a:latin typeface="Times New Roman"/>
                <a:cs typeface="Times New Roman"/>
              </a:rPr>
              <a:t>рн</a:t>
            </a:r>
            <a:r>
              <a:rPr lang="ru-RU" sz="2800" spc="5" dirty="0" smtClean="0">
                <a:latin typeface="Times New Roman"/>
                <a:cs typeface="Times New Roman"/>
              </a:rPr>
              <a:t>ы</a:t>
            </a:r>
            <a:r>
              <a:rPr lang="ru-RU" sz="2800" dirty="0" smtClean="0">
                <a:latin typeface="Times New Roman"/>
                <a:cs typeface="Times New Roman"/>
              </a:rPr>
              <a:t>е  </a:t>
            </a:r>
            <a:r>
              <a:rPr lang="ru-RU" sz="2800" spc="-10" dirty="0" smtClean="0">
                <a:latin typeface="Times New Roman"/>
                <a:cs typeface="Times New Roman"/>
              </a:rPr>
              <a:t>мессенджеры -</a:t>
            </a:r>
            <a:r>
              <a:rPr lang="ru-RU" sz="2800" spc="-5" dirty="0" smtClean="0">
                <a:latin typeface="Times New Roman"/>
                <a:cs typeface="Times New Roman"/>
              </a:rPr>
              <a:t> Viber  или</a:t>
            </a:r>
            <a:r>
              <a:rPr lang="ru-RU" sz="2800" spc="5" dirty="0" smtClean="0">
                <a:latin typeface="Times New Roman"/>
                <a:cs typeface="Times New Roman"/>
              </a:rPr>
              <a:t>  </a:t>
            </a:r>
            <a:r>
              <a:rPr lang="ru-RU" sz="2800" spc="-5" dirty="0" smtClean="0">
                <a:latin typeface="Times New Roman"/>
                <a:cs typeface="Times New Roman"/>
              </a:rPr>
              <a:t>WhatsApp.</a:t>
            </a:r>
          </a:p>
          <a:p>
            <a:pPr marL="12700" marR="5080" algn="ctr">
              <a:tabLst>
                <a:tab pos="1232535" algn="l"/>
                <a:tab pos="2679700" algn="l"/>
                <a:tab pos="4333240" algn="l"/>
                <a:tab pos="6985000" algn="l"/>
              </a:tabLst>
            </a:pPr>
            <a:endParaRPr lang="ru-RU" sz="2800" spc="-5" dirty="0" smtClean="0">
              <a:latin typeface="Times New Roman"/>
              <a:cs typeface="Times New Roman"/>
            </a:endParaRPr>
          </a:p>
          <a:p>
            <a:pPr marL="12700" marR="5080" algn="ctr">
              <a:tabLst>
                <a:tab pos="1232535" algn="l"/>
                <a:tab pos="2679700" algn="l"/>
                <a:tab pos="4333240" algn="l"/>
                <a:tab pos="6985000" algn="l"/>
              </a:tabLst>
            </a:pPr>
            <a:r>
              <a:rPr lang="ru-RU" sz="2800" spc="-5" dirty="0" smtClean="0">
                <a:latin typeface="Times New Roman"/>
                <a:cs typeface="Times New Roman"/>
              </a:rPr>
              <a:t>Данная группа будет использоваться</a:t>
            </a:r>
          </a:p>
          <a:p>
            <a:pPr marL="12700" marR="5080" algn="ctr">
              <a:tabLst>
                <a:tab pos="1232535" algn="l"/>
                <a:tab pos="2679700" algn="l"/>
                <a:tab pos="4333240" algn="l"/>
                <a:tab pos="6985000" algn="l"/>
              </a:tabLst>
            </a:pPr>
            <a:r>
              <a:rPr lang="ru-RU" sz="2800" spc="-5" dirty="0" smtClean="0">
                <a:latin typeface="Times New Roman"/>
                <a:cs typeface="Times New Roman"/>
              </a:rPr>
              <a:t>для информационных сообщений,</a:t>
            </a:r>
          </a:p>
          <a:p>
            <a:pPr marL="12700" marR="5080" algn="ctr">
              <a:tabLst>
                <a:tab pos="1232535" algn="l"/>
                <a:tab pos="2679700" algn="l"/>
                <a:tab pos="4333240" algn="l"/>
                <a:tab pos="6985000" algn="l"/>
              </a:tabLst>
            </a:pPr>
            <a:r>
              <a:rPr lang="ru-RU" sz="2800" spc="-5" dirty="0" smtClean="0">
                <a:latin typeface="Times New Roman"/>
                <a:cs typeface="Times New Roman"/>
              </a:rPr>
              <a:t>решения организационных вопросов.</a:t>
            </a:r>
            <a:endParaRPr sz="2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989070" y="1454150"/>
            <a:ext cx="102108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u="sng" spc="-5" dirty="0"/>
              <a:t>Шаг</a:t>
            </a:r>
            <a:r>
              <a:rPr u="sng" spc="-105" dirty="0"/>
              <a:t> </a:t>
            </a:r>
            <a:r>
              <a:rPr u="sng" dirty="0"/>
              <a:t>2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09600" y="2362200"/>
            <a:ext cx="8229600" cy="30803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ctr">
              <a:lnSpc>
                <a:spcPct val="100000"/>
              </a:lnSpc>
              <a:spcBef>
                <a:spcPts val="100"/>
              </a:spcBef>
              <a:tabLst>
                <a:tab pos="1330325" algn="l"/>
                <a:tab pos="3602990" algn="l"/>
                <a:tab pos="5666740" algn="l"/>
                <a:tab pos="7399020" algn="l"/>
              </a:tabLst>
            </a:pPr>
            <a:r>
              <a:rPr lang="ru-RU" sz="2800" spc="-5" dirty="0" smtClean="0">
                <a:latin typeface="Times New Roman"/>
                <a:cs typeface="Times New Roman"/>
              </a:rPr>
              <a:t>П</a:t>
            </a:r>
            <a:r>
              <a:rPr lang="ru-RU" sz="2800" spc="5" dirty="0" smtClean="0">
                <a:latin typeface="Times New Roman"/>
                <a:cs typeface="Times New Roman"/>
              </a:rPr>
              <a:t>р</a:t>
            </a:r>
            <a:r>
              <a:rPr lang="ru-RU" sz="2800" spc="-15" dirty="0" smtClean="0">
                <a:latin typeface="Times New Roman"/>
                <a:cs typeface="Times New Roman"/>
              </a:rPr>
              <a:t>е</a:t>
            </a:r>
            <a:r>
              <a:rPr lang="ru-RU" sz="2800" dirty="0" smtClean="0">
                <a:latin typeface="Times New Roman"/>
                <a:cs typeface="Times New Roman"/>
              </a:rPr>
              <a:t>д</a:t>
            </a:r>
            <a:r>
              <a:rPr lang="ru-RU" sz="2800" spc="-10" dirty="0" smtClean="0">
                <a:latin typeface="Times New Roman"/>
                <a:cs typeface="Times New Roman"/>
              </a:rPr>
              <a:t>л</a:t>
            </a:r>
            <a:r>
              <a:rPr lang="ru-RU" sz="2800" spc="5" dirty="0" smtClean="0">
                <a:latin typeface="Times New Roman"/>
                <a:cs typeface="Times New Roman"/>
              </a:rPr>
              <a:t>о</a:t>
            </a:r>
            <a:r>
              <a:rPr lang="ru-RU" sz="2800" spc="-10" dirty="0" smtClean="0">
                <a:latin typeface="Times New Roman"/>
                <a:cs typeface="Times New Roman"/>
              </a:rPr>
              <a:t>ж</a:t>
            </a:r>
            <a:r>
              <a:rPr lang="ru-RU" sz="2800" spc="-5" dirty="0" smtClean="0">
                <a:latin typeface="Times New Roman"/>
                <a:cs typeface="Times New Roman"/>
              </a:rPr>
              <a:t>ит</a:t>
            </a:r>
            <a:r>
              <a:rPr lang="ru-RU" sz="2800" dirty="0" smtClean="0">
                <a:latin typeface="Times New Roman"/>
                <a:cs typeface="Times New Roman"/>
              </a:rPr>
              <a:t>ь </a:t>
            </a:r>
            <a:r>
              <a:rPr lang="ru-RU" sz="2800" spc="5" dirty="0" smtClean="0">
                <a:latin typeface="Times New Roman"/>
                <a:cs typeface="Times New Roman"/>
              </a:rPr>
              <a:t>р</a:t>
            </a:r>
            <a:r>
              <a:rPr lang="ru-RU" sz="2800" dirty="0" smtClean="0">
                <a:latin typeface="Times New Roman"/>
                <a:cs typeface="Times New Roman"/>
              </a:rPr>
              <a:t>о</a:t>
            </a:r>
            <a:r>
              <a:rPr lang="ru-RU" sz="2800" spc="5" dirty="0" smtClean="0">
                <a:latin typeface="Times New Roman"/>
                <a:cs typeface="Times New Roman"/>
              </a:rPr>
              <a:t>д</a:t>
            </a:r>
            <a:r>
              <a:rPr lang="ru-RU" sz="2800" spc="-5" dirty="0" smtClean="0">
                <a:latin typeface="Times New Roman"/>
                <a:cs typeface="Times New Roman"/>
              </a:rPr>
              <a:t>ите</a:t>
            </a:r>
            <a:r>
              <a:rPr lang="ru-RU" sz="2800" spc="-15" dirty="0" smtClean="0">
                <a:latin typeface="Times New Roman"/>
                <a:cs typeface="Times New Roman"/>
              </a:rPr>
              <a:t>л</a:t>
            </a:r>
            <a:r>
              <a:rPr lang="ru-RU" sz="2800" dirty="0" smtClean="0">
                <a:latin typeface="Times New Roman"/>
                <a:cs typeface="Times New Roman"/>
              </a:rPr>
              <a:t>ям	обучающихся</a:t>
            </a:r>
          </a:p>
          <a:p>
            <a:pPr marR="5080" algn="ctr">
              <a:lnSpc>
                <a:spcPct val="100000"/>
              </a:lnSpc>
              <a:spcBef>
                <a:spcPts val="100"/>
              </a:spcBef>
              <a:tabLst>
                <a:tab pos="1330325" algn="l"/>
                <a:tab pos="3602990" algn="l"/>
                <a:tab pos="5666740" algn="l"/>
                <a:tab pos="7399020" algn="l"/>
              </a:tabLst>
            </a:pPr>
            <a:r>
              <a:rPr lang="ru-RU" sz="2800" dirty="0" smtClean="0">
                <a:latin typeface="Times New Roman"/>
                <a:cs typeface="Times New Roman"/>
              </a:rPr>
              <a:t>ра</a:t>
            </a:r>
            <a:r>
              <a:rPr lang="ru-RU" sz="2800" spc="-15" dirty="0" smtClean="0">
                <a:latin typeface="Times New Roman"/>
                <a:cs typeface="Times New Roman"/>
              </a:rPr>
              <a:t>с</a:t>
            </a:r>
            <a:r>
              <a:rPr lang="ru-RU" sz="2800" spc="-10" dirty="0" smtClean="0">
                <a:latin typeface="Times New Roman"/>
                <a:cs typeface="Times New Roman"/>
              </a:rPr>
              <a:t>ш</a:t>
            </a:r>
            <a:r>
              <a:rPr lang="ru-RU" sz="2800" spc="-5" dirty="0" smtClean="0">
                <a:latin typeface="Times New Roman"/>
                <a:cs typeface="Times New Roman"/>
              </a:rPr>
              <a:t>ири</a:t>
            </a:r>
            <a:r>
              <a:rPr lang="ru-RU" sz="2800" dirty="0" smtClean="0">
                <a:latin typeface="Times New Roman"/>
                <a:cs typeface="Times New Roman"/>
              </a:rPr>
              <a:t>ть о</a:t>
            </a:r>
            <a:r>
              <a:rPr lang="ru-RU" sz="2800" spc="5" dirty="0" smtClean="0">
                <a:latin typeface="Times New Roman"/>
                <a:cs typeface="Times New Roman"/>
              </a:rPr>
              <a:t>б</a:t>
            </a:r>
            <a:r>
              <a:rPr lang="ru-RU" sz="2800" spc="-10" dirty="0" smtClean="0">
                <a:latin typeface="Times New Roman"/>
                <a:cs typeface="Times New Roman"/>
              </a:rPr>
              <a:t>щ</a:t>
            </a:r>
            <a:r>
              <a:rPr lang="ru-RU" sz="2800" spc="-15" dirty="0" smtClean="0">
                <a:latin typeface="Times New Roman"/>
                <a:cs typeface="Times New Roman"/>
              </a:rPr>
              <a:t>е</a:t>
            </a:r>
            <a:r>
              <a:rPr lang="ru-RU" sz="2800" spc="-5" dirty="0" smtClean="0">
                <a:latin typeface="Times New Roman"/>
                <a:cs typeface="Times New Roman"/>
              </a:rPr>
              <a:t>ние,</a:t>
            </a:r>
          </a:p>
          <a:p>
            <a:pPr marR="5080" algn="ctr">
              <a:lnSpc>
                <a:spcPct val="100000"/>
              </a:lnSpc>
              <a:spcBef>
                <a:spcPts val="100"/>
              </a:spcBef>
              <a:tabLst>
                <a:tab pos="1330325" algn="l"/>
                <a:tab pos="3602990" algn="l"/>
                <a:tab pos="5666740" algn="l"/>
                <a:tab pos="7399020" algn="l"/>
              </a:tabLst>
            </a:pPr>
            <a:r>
              <a:rPr lang="ru-RU" sz="2800" spc="-5" dirty="0" smtClean="0">
                <a:latin typeface="Times New Roman"/>
                <a:cs typeface="Times New Roman"/>
              </a:rPr>
              <a:t>подключив и</a:t>
            </a:r>
            <a:r>
              <a:rPr lang="en-US" sz="2800" spc="-5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другие ресурсы:</a:t>
            </a:r>
          </a:p>
          <a:p>
            <a:pPr marR="5080" algn="ctr">
              <a:lnSpc>
                <a:spcPct val="100000"/>
              </a:lnSpc>
              <a:spcBef>
                <a:spcPts val="100"/>
              </a:spcBef>
              <a:tabLst>
                <a:tab pos="1330325" algn="l"/>
                <a:tab pos="3602990" algn="l"/>
                <a:tab pos="5666740" algn="l"/>
                <a:tab pos="7399020" algn="l"/>
              </a:tabLst>
            </a:pPr>
            <a:r>
              <a:rPr lang="ru-RU" sz="2800" b="1" spc="-5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электронную почту</a:t>
            </a:r>
            <a:r>
              <a:rPr lang="ru-RU" sz="2800" spc="-5" dirty="0" smtClean="0">
                <a:latin typeface="Times New Roman"/>
                <a:cs typeface="Times New Roman"/>
              </a:rPr>
              <a:t>, </a:t>
            </a:r>
            <a:r>
              <a:rPr lang="ru-RU" sz="2800" b="1" spc="-5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резервные мессенджеры</a:t>
            </a:r>
            <a:r>
              <a:rPr lang="ru-RU" sz="2800" spc="-5" dirty="0" smtClean="0">
                <a:latin typeface="Times New Roman"/>
                <a:cs typeface="Times New Roman"/>
              </a:rPr>
              <a:t>,</a:t>
            </a:r>
          </a:p>
          <a:p>
            <a:pPr marR="5080" algn="ctr">
              <a:lnSpc>
                <a:spcPct val="100000"/>
              </a:lnSpc>
              <a:spcBef>
                <a:spcPts val="100"/>
              </a:spcBef>
              <a:tabLst>
                <a:tab pos="1330325" algn="l"/>
                <a:tab pos="3602990" algn="l"/>
                <a:tab pos="5666740" algn="l"/>
                <a:tab pos="7399020" algn="l"/>
              </a:tabLst>
            </a:pPr>
            <a:r>
              <a:rPr lang="ru-RU" sz="2800" spc="-5" dirty="0" smtClean="0">
                <a:latin typeface="Times New Roman"/>
                <a:cs typeface="Times New Roman"/>
              </a:rPr>
              <a:t>чтобы ни в коем случае не прервать</a:t>
            </a:r>
          </a:p>
          <a:p>
            <a:pPr marR="5080" algn="ctr">
              <a:lnSpc>
                <a:spcPct val="100000"/>
              </a:lnSpc>
              <a:spcBef>
                <a:spcPts val="100"/>
              </a:spcBef>
              <a:tabLst>
                <a:tab pos="1330325" algn="l"/>
                <a:tab pos="3602990" algn="l"/>
                <a:tab pos="5666740" algn="l"/>
                <a:tab pos="7399020" algn="l"/>
              </a:tabLst>
            </a:pPr>
            <a:r>
              <a:rPr lang="ru-RU" sz="2800" spc="-5" dirty="0" smtClean="0">
                <a:latin typeface="Times New Roman"/>
                <a:cs typeface="Times New Roman"/>
              </a:rPr>
              <a:t>выстроенный контакт.</a:t>
            </a:r>
          </a:p>
          <a:p>
            <a:pPr marR="9525" algn="just">
              <a:lnSpc>
                <a:spcPct val="100000"/>
              </a:lnSpc>
              <a:tabLst>
                <a:tab pos="1658620" algn="l"/>
                <a:tab pos="3969385" algn="l"/>
              </a:tabLst>
            </a:pPr>
            <a:endParaRPr lang="ru-RU" sz="2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989070" y="2094229"/>
            <a:ext cx="102108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u="sng" spc="-5" dirty="0"/>
              <a:t>Шаг</a:t>
            </a:r>
            <a:r>
              <a:rPr u="sng" spc="-105" dirty="0"/>
              <a:t> </a:t>
            </a:r>
            <a:r>
              <a:rPr u="sng" dirty="0"/>
              <a:t>3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90600" y="3297199"/>
            <a:ext cx="6629400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2800" b="1" spc="-5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Переход</a:t>
            </a:r>
            <a:r>
              <a:rPr lang="ru-RU" sz="2800" b="1" spc="-25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в</a:t>
            </a:r>
            <a:r>
              <a:rPr lang="ru-RU" sz="2800" b="1" spc="-20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ru-RU" sz="2800" b="1" spc="-5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режим</a:t>
            </a:r>
            <a:r>
              <a:rPr lang="ru-RU" sz="2800" b="1" spc="-20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онлайн-</a:t>
            </a:r>
            <a:r>
              <a:rPr lang="ru-RU" sz="2800" b="1" spc="-5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общения.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5950" y="1421129"/>
            <a:ext cx="8126730" cy="391389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108200" marR="1877695" indent="-223520">
              <a:lnSpc>
                <a:spcPct val="100000"/>
              </a:lnSpc>
              <a:spcBef>
                <a:spcPts val="100"/>
              </a:spcBef>
            </a:pPr>
            <a:r>
              <a:rPr lang="ru-RU" sz="2800" b="1" spc="-5" dirty="0" smtClean="0">
                <a:latin typeface="Times New Roman"/>
                <a:cs typeface="Times New Roman"/>
              </a:rPr>
              <a:t>Требования</a:t>
            </a:r>
            <a:r>
              <a:rPr lang="ru-RU" sz="2800" b="1" spc="-45" dirty="0" smtClean="0">
                <a:latin typeface="Times New Roman"/>
                <a:cs typeface="Times New Roman"/>
              </a:rPr>
              <a:t> </a:t>
            </a:r>
            <a:r>
              <a:rPr lang="ru-RU" sz="2800" b="1" dirty="0" smtClean="0">
                <a:latin typeface="Times New Roman"/>
                <a:cs typeface="Times New Roman"/>
              </a:rPr>
              <a:t>к</a:t>
            </a:r>
            <a:r>
              <a:rPr lang="ru-RU" sz="2800" b="1" spc="-50" dirty="0" smtClean="0">
                <a:latin typeface="Times New Roman"/>
                <a:cs typeface="Times New Roman"/>
              </a:rPr>
              <a:t> </a:t>
            </a:r>
            <a:r>
              <a:rPr lang="ru-RU" sz="2800" b="1" spc="-5" dirty="0" smtClean="0">
                <a:latin typeface="Times New Roman"/>
                <a:cs typeface="Times New Roman"/>
              </a:rPr>
              <a:t>организации </a:t>
            </a:r>
            <a:r>
              <a:rPr lang="ru-RU" sz="2800" b="1" spc="-685" dirty="0" smtClean="0">
                <a:latin typeface="Times New Roman"/>
                <a:cs typeface="Times New Roman"/>
              </a:rPr>
              <a:t> </a:t>
            </a:r>
            <a:r>
              <a:rPr lang="ru-RU" sz="2800" b="1" spc="-5" dirty="0" smtClean="0">
                <a:latin typeface="Times New Roman"/>
                <a:cs typeface="Times New Roman"/>
              </a:rPr>
              <a:t>рабочего</a:t>
            </a:r>
            <a:r>
              <a:rPr lang="ru-RU" sz="2800" b="1" spc="-25" dirty="0" smtClean="0">
                <a:latin typeface="Times New Roman"/>
                <a:cs typeface="Times New Roman"/>
              </a:rPr>
              <a:t> </a:t>
            </a:r>
            <a:r>
              <a:rPr lang="ru-RU" sz="2800" b="1" spc="-10" dirty="0" smtClean="0">
                <a:latin typeface="Times New Roman"/>
                <a:cs typeface="Times New Roman"/>
              </a:rPr>
              <a:t>места</a:t>
            </a:r>
            <a:r>
              <a:rPr lang="ru-RU" sz="2800" b="1" spc="-20" dirty="0" smtClean="0">
                <a:latin typeface="Times New Roman"/>
                <a:cs typeface="Times New Roman"/>
              </a:rPr>
              <a:t> </a:t>
            </a:r>
            <a:r>
              <a:rPr lang="ru-RU" sz="2800" b="1" spc="-5" dirty="0" smtClean="0">
                <a:latin typeface="Times New Roman"/>
                <a:cs typeface="Times New Roman"/>
              </a:rPr>
              <a:t>ребёнка</a:t>
            </a:r>
          </a:p>
          <a:p>
            <a:pPr marL="2108200" marR="1877695" indent="-223520">
              <a:lnSpc>
                <a:spcPct val="100000"/>
              </a:lnSpc>
              <a:spcBef>
                <a:spcPts val="100"/>
              </a:spcBef>
            </a:pPr>
            <a:endParaRPr lang="ru-RU" sz="2800" dirty="0" smtClean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lang="ru-RU" sz="2800" spc="-10" dirty="0" smtClean="0">
                <a:latin typeface="Times New Roman"/>
                <a:cs typeface="Times New Roman"/>
              </a:rPr>
              <a:t>Необходимо наличие:</a:t>
            </a:r>
            <a:endParaRPr lang="ru-RU" sz="2800" dirty="0" smtClean="0">
              <a:latin typeface="Times New Roman"/>
              <a:cs typeface="Times New Roman"/>
            </a:endParaRPr>
          </a:p>
          <a:p>
            <a:pPr marL="12065">
              <a:lnSpc>
                <a:spcPct val="100000"/>
              </a:lnSpc>
              <a:tabLst>
                <a:tab pos="368300" algn="l"/>
              </a:tabLst>
            </a:pPr>
            <a:r>
              <a:rPr lang="ru-RU" sz="2800" spc="-5" dirty="0" smtClean="0">
                <a:latin typeface="Times New Roman"/>
                <a:cs typeface="Times New Roman"/>
              </a:rPr>
              <a:t>1) ПК</a:t>
            </a:r>
            <a:r>
              <a:rPr lang="ru-RU" sz="2800" spc="-25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или</a:t>
            </a:r>
            <a:r>
              <a:rPr lang="ru-RU" sz="2800" spc="-20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ноутбука</a:t>
            </a:r>
            <a:r>
              <a:rPr lang="ru-RU" sz="2800" spc="-20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с</a:t>
            </a:r>
            <a:r>
              <a:rPr lang="ru-RU" sz="2800" spc="-25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доступом</a:t>
            </a:r>
            <a:r>
              <a:rPr lang="ru-RU" sz="2800" dirty="0" smtClean="0">
                <a:latin typeface="Times New Roman"/>
                <a:cs typeface="Times New Roman"/>
              </a:rPr>
              <a:t> к</a:t>
            </a:r>
            <a:r>
              <a:rPr lang="ru-RU" sz="2800" spc="-20" dirty="0" smtClean="0">
                <a:latin typeface="Times New Roman"/>
                <a:cs typeface="Times New Roman"/>
              </a:rPr>
              <a:t> </a:t>
            </a:r>
            <a:r>
              <a:rPr lang="ru-RU" sz="2800" spc="-10" dirty="0" smtClean="0">
                <a:latin typeface="Times New Roman"/>
                <a:cs typeface="Times New Roman"/>
              </a:rPr>
              <a:t>сети </a:t>
            </a:r>
            <a:r>
              <a:rPr lang="ru-RU" sz="2800" spc="-5" dirty="0" smtClean="0">
                <a:latin typeface="Times New Roman"/>
                <a:cs typeface="Times New Roman"/>
              </a:rPr>
              <a:t>Интернет;</a:t>
            </a:r>
            <a:endParaRPr lang="ru-RU" sz="2800" dirty="0" smtClean="0">
              <a:latin typeface="Times New Roman"/>
              <a:cs typeface="Times New Roman"/>
            </a:endParaRPr>
          </a:p>
          <a:p>
            <a:pPr marL="12065">
              <a:lnSpc>
                <a:spcPct val="100000"/>
              </a:lnSpc>
              <a:tabLst>
                <a:tab pos="368300" algn="l"/>
              </a:tabLst>
            </a:pPr>
            <a:r>
              <a:rPr lang="ru-RU" sz="2800" spc="-10" dirty="0" smtClean="0">
                <a:latin typeface="Times New Roman"/>
                <a:cs typeface="Times New Roman"/>
              </a:rPr>
              <a:t>2) веб-камеры</a:t>
            </a:r>
            <a:r>
              <a:rPr lang="ru-RU" sz="2800" spc="-30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и</a:t>
            </a:r>
            <a:r>
              <a:rPr lang="ru-RU" sz="2800" spc="-15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микрофона;</a:t>
            </a:r>
            <a:endParaRPr lang="ru-RU" sz="2800" dirty="0" smtClean="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  <a:tabLst>
                <a:tab pos="389890" algn="l"/>
              </a:tabLst>
            </a:pPr>
            <a:r>
              <a:rPr lang="ru-RU" sz="2800" spc="-5" dirty="0" smtClean="0">
                <a:latin typeface="Times New Roman"/>
                <a:cs typeface="Times New Roman"/>
              </a:rPr>
              <a:t>3) платформы</a:t>
            </a:r>
            <a:r>
              <a:rPr lang="ru-RU" sz="2800" spc="150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для</a:t>
            </a:r>
            <a:r>
              <a:rPr lang="ru-RU" sz="2800" spc="160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обучения</a:t>
            </a:r>
            <a:r>
              <a:rPr lang="ru-RU" sz="2800" spc="15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(</a:t>
            </a:r>
            <a:r>
              <a:rPr lang="en-US" sz="2800" dirty="0" smtClean="0">
                <a:latin typeface="Times New Roman"/>
                <a:cs typeface="Times New Roman"/>
              </a:rPr>
              <a:t>Skype, </a:t>
            </a:r>
            <a:r>
              <a:rPr lang="en-US" sz="2800" spc="-5" dirty="0" smtClean="0">
                <a:latin typeface="Times New Roman"/>
                <a:cs typeface="Times New Roman"/>
              </a:rPr>
              <a:t>Zoom</a:t>
            </a:r>
            <a:r>
              <a:rPr lang="ru-RU" sz="2800" spc="-5" dirty="0" smtClean="0">
                <a:latin typeface="Times New Roman"/>
                <a:cs typeface="Times New Roman"/>
              </a:rPr>
              <a:t>);</a:t>
            </a:r>
            <a:endParaRPr lang="ru-RU" sz="2800" dirty="0" smtClean="0">
              <a:latin typeface="Times New Roman"/>
              <a:cs typeface="Times New Roman"/>
            </a:endParaRPr>
          </a:p>
          <a:p>
            <a:pPr marL="12065">
              <a:lnSpc>
                <a:spcPts val="3350"/>
              </a:lnSpc>
              <a:tabLst>
                <a:tab pos="368300" algn="l"/>
              </a:tabLst>
            </a:pPr>
            <a:r>
              <a:rPr lang="ru-RU" sz="2800" spc="-10" dirty="0" smtClean="0">
                <a:latin typeface="Times New Roman"/>
                <a:cs typeface="Times New Roman"/>
              </a:rPr>
              <a:t>4) МФУ </a:t>
            </a:r>
            <a:r>
              <a:rPr lang="ru-RU" sz="2800" spc="-5" dirty="0" smtClean="0">
                <a:latin typeface="Times New Roman"/>
                <a:cs typeface="Times New Roman"/>
              </a:rPr>
              <a:t>или принтер</a:t>
            </a:r>
            <a:r>
              <a:rPr lang="ru-RU" sz="2800" spc="-15" dirty="0">
                <a:latin typeface="Times New Roman"/>
                <a:cs typeface="Times New Roman"/>
              </a:rPr>
              <a:t>,</a:t>
            </a:r>
            <a:r>
              <a:rPr lang="ru-RU" sz="2800" spc="-5" dirty="0" smtClean="0">
                <a:latin typeface="Times New Roman"/>
                <a:cs typeface="Times New Roman"/>
              </a:rPr>
              <a:t> </a:t>
            </a:r>
            <a:r>
              <a:rPr lang="ru-RU" sz="2800" spc="-10" dirty="0" smtClean="0">
                <a:latin typeface="Times New Roman"/>
                <a:cs typeface="Times New Roman"/>
              </a:rPr>
              <a:t>сканер (желательно).</a:t>
            </a:r>
          </a:p>
          <a:p>
            <a:pPr marL="12065">
              <a:lnSpc>
                <a:spcPts val="3350"/>
              </a:lnSpc>
              <a:tabLst>
                <a:tab pos="368300" algn="l"/>
              </a:tabLst>
            </a:pPr>
            <a:endParaRPr lang="ru-RU" sz="2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533400" y="1282700"/>
            <a:ext cx="8153400" cy="46371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75055" algn="ctr">
              <a:lnSpc>
                <a:spcPct val="100000"/>
              </a:lnSpc>
              <a:spcBef>
                <a:spcPts val="100"/>
              </a:spcBef>
            </a:pPr>
            <a:r>
              <a:rPr lang="ru-RU" sz="3000" b="1" u="sng" dirty="0" smtClean="0">
                <a:latin typeface="Times New Roman"/>
                <a:cs typeface="Times New Roman"/>
              </a:rPr>
              <a:t>Этапы</a:t>
            </a:r>
            <a:r>
              <a:rPr lang="ru-RU" sz="3000" b="1" u="sng" spc="-25" dirty="0" smtClean="0">
                <a:latin typeface="Times New Roman"/>
                <a:cs typeface="Times New Roman"/>
              </a:rPr>
              <a:t> </a:t>
            </a:r>
            <a:r>
              <a:rPr lang="ru-RU" sz="3000" b="1" u="sng" spc="-5" dirty="0" smtClean="0">
                <a:latin typeface="Times New Roman"/>
                <a:cs typeface="Times New Roman"/>
              </a:rPr>
              <a:t>проведения</a:t>
            </a:r>
            <a:r>
              <a:rPr lang="ru-RU" sz="3000" b="1" u="sng" spc="-25" dirty="0" smtClean="0">
                <a:latin typeface="Times New Roman"/>
                <a:cs typeface="Times New Roman"/>
              </a:rPr>
              <a:t> </a:t>
            </a:r>
            <a:r>
              <a:rPr lang="ru-RU" sz="3000" b="1" u="sng" spc="-5" dirty="0" smtClean="0">
                <a:latin typeface="Times New Roman"/>
                <a:cs typeface="Times New Roman"/>
              </a:rPr>
              <a:t>онлайн</a:t>
            </a:r>
            <a:r>
              <a:rPr lang="ru-RU" sz="3000" b="1" u="sng" spc="-20" dirty="0" smtClean="0">
                <a:latin typeface="Times New Roman"/>
                <a:cs typeface="Times New Roman"/>
              </a:rPr>
              <a:t>-</a:t>
            </a:r>
            <a:r>
              <a:rPr lang="ru-RU" sz="3000" b="1" u="sng" spc="-5" dirty="0" smtClean="0">
                <a:latin typeface="Times New Roman"/>
                <a:cs typeface="Times New Roman"/>
              </a:rPr>
              <a:t>занятия</a:t>
            </a:r>
            <a:endParaRPr lang="ru-RU" sz="3000" u="sng" dirty="0" smtClean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800" dirty="0">
              <a:latin typeface="Times New Roman"/>
              <a:cs typeface="Times New Roman"/>
            </a:endParaRPr>
          </a:p>
          <a:p>
            <a:pPr marL="12700" marR="430530" indent="457200" algn="just">
              <a:lnSpc>
                <a:spcPct val="100000"/>
              </a:lnSpc>
              <a:buAutoNum type="arabicPeriod"/>
              <a:tabLst>
                <a:tab pos="852805" algn="l"/>
              </a:tabLst>
            </a:pPr>
            <a:r>
              <a:rPr lang="ru-RU" sz="3000" spc="-5" dirty="0" smtClean="0">
                <a:latin typeface="Times New Roman"/>
                <a:cs typeface="Times New Roman"/>
              </a:rPr>
              <a:t>Планирование времени </a:t>
            </a:r>
            <a:r>
              <a:rPr lang="ru-RU" sz="3000" dirty="0" smtClean="0">
                <a:latin typeface="Times New Roman"/>
                <a:cs typeface="Times New Roman"/>
              </a:rPr>
              <a:t>и </a:t>
            </a:r>
            <a:r>
              <a:rPr lang="ru-RU" sz="3000" spc="-5" dirty="0" smtClean="0">
                <a:latin typeface="Times New Roman"/>
                <a:cs typeface="Times New Roman"/>
              </a:rPr>
              <a:t>содержания </a:t>
            </a:r>
            <a:r>
              <a:rPr lang="ru-RU" sz="3000" spc="-735" dirty="0" smtClean="0">
                <a:latin typeface="Times New Roman"/>
                <a:cs typeface="Times New Roman"/>
              </a:rPr>
              <a:t> </a:t>
            </a:r>
            <a:r>
              <a:rPr lang="ru-RU" sz="3000" spc="-5" dirty="0" smtClean="0">
                <a:latin typeface="Times New Roman"/>
                <a:cs typeface="Times New Roman"/>
              </a:rPr>
              <a:t>занятия</a:t>
            </a:r>
            <a:r>
              <a:rPr lang="ru-RU" sz="3000" spc="-15" dirty="0" smtClean="0">
                <a:latin typeface="Times New Roman"/>
                <a:cs typeface="Times New Roman"/>
              </a:rPr>
              <a:t> </a:t>
            </a:r>
            <a:r>
              <a:rPr lang="ru-RU" sz="3000" dirty="0" smtClean="0">
                <a:latin typeface="Times New Roman"/>
                <a:cs typeface="Times New Roman"/>
              </a:rPr>
              <a:t>в </a:t>
            </a:r>
            <a:r>
              <a:rPr lang="ru-RU" sz="3000" spc="-5" dirty="0" smtClean="0">
                <a:latin typeface="Times New Roman"/>
                <a:cs typeface="Times New Roman"/>
              </a:rPr>
              <a:t>соответствии</a:t>
            </a:r>
            <a:r>
              <a:rPr lang="ru-RU" sz="3000" dirty="0" smtClean="0">
                <a:latin typeface="Times New Roman"/>
                <a:cs typeface="Times New Roman"/>
              </a:rPr>
              <a:t> с</a:t>
            </a:r>
            <a:r>
              <a:rPr lang="ru-RU" sz="3000" spc="-5" dirty="0" smtClean="0">
                <a:latin typeface="Times New Roman"/>
                <a:cs typeface="Times New Roman"/>
              </a:rPr>
              <a:t> ИПРР.</a:t>
            </a:r>
            <a:endParaRPr lang="ru-RU" sz="3000" dirty="0" smtClean="0">
              <a:latin typeface="Times New Roman"/>
              <a:cs typeface="Times New Roman"/>
            </a:endParaRPr>
          </a:p>
          <a:p>
            <a:pPr marL="12700" marR="430530" indent="457200" algn="just">
              <a:lnSpc>
                <a:spcPct val="100000"/>
              </a:lnSpc>
              <a:buAutoNum type="arabicPeriod"/>
              <a:tabLst>
                <a:tab pos="852805" algn="l"/>
              </a:tabLst>
            </a:pPr>
            <a:r>
              <a:rPr lang="ru-RU" sz="3000" spc="-5" dirty="0" smtClean="0">
                <a:latin typeface="Times New Roman"/>
                <a:cs typeface="Times New Roman"/>
              </a:rPr>
              <a:t>Подбор</a:t>
            </a:r>
            <a:r>
              <a:rPr lang="ru-RU" sz="3000" spc="-15" dirty="0" smtClean="0">
                <a:latin typeface="Times New Roman"/>
                <a:cs typeface="Times New Roman"/>
              </a:rPr>
              <a:t> </a:t>
            </a:r>
            <a:r>
              <a:rPr lang="ru-RU" sz="3000" dirty="0" smtClean="0">
                <a:latin typeface="Times New Roman"/>
                <a:cs typeface="Times New Roman"/>
              </a:rPr>
              <a:t>и</a:t>
            </a:r>
            <a:r>
              <a:rPr lang="ru-RU" sz="3000" spc="-5" dirty="0" smtClean="0">
                <a:latin typeface="Times New Roman"/>
                <a:cs typeface="Times New Roman"/>
              </a:rPr>
              <a:t> подготовка</a:t>
            </a:r>
            <a:r>
              <a:rPr lang="ru-RU" sz="3000" spc="-10" dirty="0" smtClean="0">
                <a:latin typeface="Times New Roman"/>
                <a:cs typeface="Times New Roman"/>
              </a:rPr>
              <a:t> </a:t>
            </a:r>
            <a:r>
              <a:rPr lang="ru-RU" sz="3000" spc="-5" dirty="0" smtClean="0">
                <a:latin typeface="Times New Roman"/>
                <a:cs typeface="Times New Roman"/>
              </a:rPr>
              <a:t>заданий.</a:t>
            </a:r>
            <a:endParaRPr lang="ru-RU" sz="3000" dirty="0" smtClean="0">
              <a:latin typeface="Times New Roman"/>
              <a:cs typeface="Times New Roman"/>
            </a:endParaRPr>
          </a:p>
          <a:p>
            <a:pPr marL="12700" marR="1024255" indent="457200" algn="just">
              <a:lnSpc>
                <a:spcPts val="3600"/>
              </a:lnSpc>
              <a:spcBef>
                <a:spcPts val="114"/>
              </a:spcBef>
              <a:buAutoNum type="arabicPeriod"/>
              <a:tabLst>
                <a:tab pos="852805" algn="l"/>
              </a:tabLst>
            </a:pPr>
            <a:r>
              <a:rPr lang="ru-RU" sz="3000" spc="-5" dirty="0" smtClean="0">
                <a:latin typeface="Times New Roman"/>
                <a:cs typeface="Times New Roman"/>
              </a:rPr>
              <a:t>Предоставление информации </a:t>
            </a:r>
            <a:r>
              <a:rPr lang="ru-RU" sz="3000" spc="-10" dirty="0" smtClean="0">
                <a:latin typeface="Times New Roman"/>
                <a:cs typeface="Times New Roman"/>
              </a:rPr>
              <a:t>для </a:t>
            </a:r>
            <a:r>
              <a:rPr lang="ru-RU" sz="3000" spc="-735" dirty="0" smtClean="0">
                <a:latin typeface="Times New Roman"/>
                <a:cs typeface="Times New Roman"/>
              </a:rPr>
              <a:t> р</a:t>
            </a:r>
            <a:r>
              <a:rPr lang="ru-RU" sz="3000" dirty="0" smtClean="0">
                <a:latin typeface="Times New Roman"/>
                <a:cs typeface="Times New Roman"/>
              </a:rPr>
              <a:t>одителей о </a:t>
            </a:r>
            <a:r>
              <a:rPr lang="ru-RU" sz="3000" spc="-5" dirty="0" smtClean="0">
                <a:latin typeface="Times New Roman"/>
                <a:cs typeface="Times New Roman"/>
              </a:rPr>
              <a:t>необходимых предметах </a:t>
            </a:r>
            <a:r>
              <a:rPr lang="ru-RU" sz="3000" dirty="0" smtClean="0">
                <a:latin typeface="Times New Roman"/>
                <a:cs typeface="Times New Roman"/>
              </a:rPr>
              <a:t>и </a:t>
            </a:r>
            <a:r>
              <a:rPr lang="ru-RU" sz="3000" spc="-735" dirty="0" smtClean="0">
                <a:latin typeface="Times New Roman"/>
                <a:cs typeface="Times New Roman"/>
              </a:rPr>
              <a:t> р</a:t>
            </a:r>
            <a:r>
              <a:rPr lang="ru-RU" sz="3000" spc="-5" dirty="0" smtClean="0">
                <a:latin typeface="Times New Roman"/>
                <a:cs typeface="Times New Roman"/>
              </a:rPr>
              <a:t>аспечатке материала.</a:t>
            </a:r>
            <a:endParaRPr lang="ru-RU" sz="3000" dirty="0" smtClean="0">
              <a:latin typeface="Times New Roman"/>
              <a:cs typeface="Times New Roman"/>
            </a:endParaRPr>
          </a:p>
          <a:p>
            <a:pPr marL="12700" marR="1024255" indent="457200" algn="just">
              <a:lnSpc>
                <a:spcPts val="3600"/>
              </a:lnSpc>
              <a:spcBef>
                <a:spcPts val="114"/>
              </a:spcBef>
              <a:buAutoNum type="arabicPeriod"/>
              <a:tabLst>
                <a:tab pos="852805" algn="l"/>
              </a:tabLst>
            </a:pPr>
            <a:r>
              <a:rPr lang="ru-RU" sz="3000" spc="-5" dirty="0" smtClean="0">
                <a:latin typeface="Times New Roman"/>
                <a:cs typeface="Times New Roman"/>
              </a:rPr>
              <a:t>Проведение</a:t>
            </a:r>
            <a:r>
              <a:rPr lang="ru-RU" sz="3000" spc="-30" dirty="0" smtClean="0">
                <a:latin typeface="Times New Roman"/>
                <a:cs typeface="Times New Roman"/>
              </a:rPr>
              <a:t> </a:t>
            </a:r>
            <a:r>
              <a:rPr lang="ru-RU" sz="3000" spc="-5" dirty="0" smtClean="0">
                <a:latin typeface="Times New Roman"/>
                <a:cs typeface="Times New Roman"/>
              </a:rPr>
              <a:t>занятия.</a:t>
            </a:r>
            <a:endParaRPr lang="ru-RU" sz="3000" dirty="0" smtClean="0">
              <a:latin typeface="Times New Roman"/>
              <a:cs typeface="Times New Roman"/>
            </a:endParaRPr>
          </a:p>
          <a:p>
            <a:pPr marL="12700" marR="1024255" indent="457200" algn="just">
              <a:lnSpc>
                <a:spcPts val="3600"/>
              </a:lnSpc>
              <a:spcBef>
                <a:spcPts val="114"/>
              </a:spcBef>
              <a:buAutoNum type="arabicPeriod"/>
              <a:tabLst>
                <a:tab pos="852805" algn="l"/>
              </a:tabLst>
            </a:pPr>
            <a:r>
              <a:rPr lang="ru-RU" sz="3000" spc="-5" dirty="0" smtClean="0">
                <a:latin typeface="Times New Roman"/>
                <a:cs typeface="Times New Roman"/>
              </a:rPr>
              <a:t>Домашнее задание </a:t>
            </a:r>
            <a:r>
              <a:rPr lang="ru-RU" sz="3000" dirty="0" smtClean="0">
                <a:latin typeface="Times New Roman"/>
                <a:cs typeface="Times New Roman"/>
              </a:rPr>
              <a:t>и</a:t>
            </a:r>
            <a:r>
              <a:rPr lang="ru-RU" sz="3000" spc="-5" dirty="0" smtClean="0">
                <a:latin typeface="Times New Roman"/>
                <a:cs typeface="Times New Roman"/>
              </a:rPr>
              <a:t> обратная</a:t>
            </a:r>
            <a:r>
              <a:rPr lang="ru-RU" sz="3000" spc="-20" dirty="0" smtClean="0">
                <a:latin typeface="Times New Roman"/>
                <a:cs typeface="Times New Roman"/>
              </a:rPr>
              <a:t> </a:t>
            </a:r>
            <a:r>
              <a:rPr lang="ru-RU" sz="3000" spc="-5" dirty="0" smtClean="0">
                <a:latin typeface="Times New Roman"/>
                <a:cs typeface="Times New Roman"/>
              </a:rPr>
              <a:t>связь.</a:t>
            </a:r>
            <a:endParaRPr lang="ru-RU" sz="3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38200" y="1447800"/>
            <a:ext cx="7772400" cy="39061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ru-RU" sz="2800" b="1" spc="-5" dirty="0" smtClean="0">
                <a:latin typeface="Times New Roman"/>
                <a:cs typeface="Times New Roman"/>
              </a:rPr>
              <a:t>Продолжительность</a:t>
            </a:r>
            <a:r>
              <a:rPr lang="ru-RU" sz="2800" b="1" spc="-35" dirty="0" smtClean="0">
                <a:latin typeface="Times New Roman"/>
                <a:cs typeface="Times New Roman"/>
              </a:rPr>
              <a:t> </a:t>
            </a:r>
            <a:endParaRPr lang="ru-RU" sz="2800" b="1" spc="-35" dirty="0" smtClean="0">
              <a:latin typeface="Times New Roman"/>
              <a:cs typeface="Times New Roman"/>
            </a:endParaRPr>
          </a:p>
          <a:p>
            <a:pPr marL="12700" algn="ctr">
              <a:lnSpc>
                <a:spcPct val="100000"/>
              </a:lnSpc>
            </a:pPr>
            <a:r>
              <a:rPr lang="ru-RU" sz="2800" b="1" spc="-35" dirty="0" smtClean="0">
                <a:latin typeface="Times New Roman"/>
                <a:cs typeface="Times New Roman"/>
              </a:rPr>
              <a:t>дистанционных логопедических </a:t>
            </a:r>
            <a:r>
              <a:rPr lang="ru-RU" sz="2800" b="1" spc="-5" dirty="0" smtClean="0">
                <a:latin typeface="Times New Roman"/>
                <a:cs typeface="Times New Roman"/>
              </a:rPr>
              <a:t>занятий</a:t>
            </a:r>
            <a:endParaRPr lang="ru-RU" sz="2800" b="1" spc="-20" dirty="0">
              <a:latin typeface="Times New Roman"/>
              <a:cs typeface="Times New Roman"/>
            </a:endParaRPr>
          </a:p>
          <a:p>
            <a:pPr marL="12700" algn="ctr">
              <a:lnSpc>
                <a:spcPct val="100000"/>
              </a:lnSpc>
            </a:pPr>
            <a:r>
              <a:rPr lang="ru-RU" sz="2800" b="1" spc="-10" dirty="0" smtClean="0">
                <a:latin typeface="Times New Roman"/>
                <a:cs typeface="Times New Roman"/>
              </a:rPr>
              <a:t>зависит</a:t>
            </a:r>
            <a:r>
              <a:rPr lang="ru-RU" sz="2800" b="1" dirty="0" smtClean="0">
                <a:latin typeface="Times New Roman"/>
                <a:cs typeface="Times New Roman"/>
              </a:rPr>
              <a:t>:</a:t>
            </a:r>
          </a:p>
          <a:p>
            <a:pPr marL="12700">
              <a:lnSpc>
                <a:spcPct val="100000"/>
              </a:lnSpc>
            </a:pPr>
            <a:endParaRPr lang="ru-RU" sz="2800" dirty="0" smtClean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800" dirty="0" smtClean="0">
                <a:latin typeface="Times New Roman"/>
                <a:cs typeface="Times New Roman"/>
              </a:rPr>
              <a:t>-</a:t>
            </a:r>
            <a:r>
              <a:rPr sz="2800" spc="-20" dirty="0" smtClean="0">
                <a:latin typeface="Times New Roman"/>
                <a:cs typeface="Times New Roman"/>
              </a:rPr>
              <a:t> </a:t>
            </a:r>
            <a:r>
              <a:rPr lang="ru-RU" sz="2800" spc="-20" dirty="0" smtClean="0">
                <a:latin typeface="Times New Roman"/>
                <a:cs typeface="Times New Roman"/>
              </a:rPr>
              <a:t>от </a:t>
            </a:r>
            <a:r>
              <a:rPr lang="ru-RU" sz="2800" spc="-5" dirty="0" smtClean="0">
                <a:latin typeface="Times New Roman"/>
                <a:cs typeface="Times New Roman"/>
              </a:rPr>
              <a:t>индивидуальных</a:t>
            </a:r>
            <a:r>
              <a:rPr lang="ru-RU" sz="2800" spc="-20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особенностей</a:t>
            </a:r>
            <a:r>
              <a:rPr lang="ru-RU" sz="2800" spc="-20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ребёнка</a:t>
            </a:r>
            <a:r>
              <a:rPr lang="ru-RU" sz="2800" spc="-5" dirty="0" smtClean="0">
                <a:latin typeface="Times New Roman"/>
                <a:cs typeface="Times New Roman"/>
              </a:rPr>
              <a:t>;</a:t>
            </a:r>
          </a:p>
          <a:p>
            <a:pPr marL="12700">
              <a:lnSpc>
                <a:spcPct val="100000"/>
              </a:lnSpc>
            </a:pPr>
            <a:endParaRPr lang="ru-RU" sz="2800" dirty="0" smtClean="0">
              <a:latin typeface="Times New Roman"/>
              <a:cs typeface="Times New Roman"/>
            </a:endParaRPr>
          </a:p>
          <a:p>
            <a:pPr marL="219075" indent="-207010">
              <a:lnSpc>
                <a:spcPts val="3354"/>
              </a:lnSpc>
              <a:buChar char="-"/>
              <a:tabLst>
                <a:tab pos="219710" algn="l"/>
              </a:tabLst>
            </a:pPr>
            <a:r>
              <a:rPr lang="ru-RU" sz="3200" b="1" u="sng" spc="-10" dirty="0" smtClean="0">
                <a:solidFill>
                  <a:schemeClr val="accent2">
                    <a:lumMod val="75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рекомендаций</a:t>
            </a:r>
            <a:r>
              <a:rPr lang="ru-RU" sz="3200" b="1" u="sng" spc="-15" dirty="0" smtClean="0">
                <a:solidFill>
                  <a:schemeClr val="accent2">
                    <a:lumMod val="75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lang="ru-RU" sz="3200" b="1" u="sng" spc="-5" dirty="0" smtClean="0">
                <a:solidFill>
                  <a:schemeClr val="accent2">
                    <a:lumMod val="75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невролога</a:t>
            </a:r>
            <a:r>
              <a:rPr lang="ru-RU" sz="3200" b="1" u="sng" spc="-5" dirty="0" smtClean="0">
                <a:solidFill>
                  <a:schemeClr val="accent2">
                    <a:lumMod val="75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;</a:t>
            </a:r>
          </a:p>
          <a:p>
            <a:pPr marL="219075" indent="-207010">
              <a:lnSpc>
                <a:spcPts val="3354"/>
              </a:lnSpc>
              <a:buChar char="-"/>
              <a:tabLst>
                <a:tab pos="219710" algn="l"/>
              </a:tabLst>
            </a:pPr>
            <a:endParaRPr lang="ru-RU" sz="3200" u="sng" dirty="0" smtClean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219075" indent="-207010">
              <a:lnSpc>
                <a:spcPts val="3354"/>
              </a:lnSpc>
              <a:buChar char="-"/>
              <a:tabLst>
                <a:tab pos="219710" algn="l"/>
              </a:tabLst>
            </a:pPr>
            <a:r>
              <a:rPr lang="ru-RU" sz="3200" b="1" u="sng" spc="-10" dirty="0" smtClean="0">
                <a:solidFill>
                  <a:schemeClr val="accent2">
                    <a:lumMod val="75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рекомендаций </a:t>
            </a:r>
            <a:r>
              <a:rPr lang="ru-RU" sz="3200" b="1" u="sng" spc="-5" dirty="0" smtClean="0">
                <a:solidFill>
                  <a:schemeClr val="accent2">
                    <a:lumMod val="75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офтальмолога</a:t>
            </a:r>
            <a:r>
              <a:rPr lang="ru-RU" sz="2800" u="sng" spc="-5" dirty="0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.</a:t>
            </a:r>
            <a:endParaRPr lang="ru-RU" sz="2800" u="sng" dirty="0">
              <a:solidFill>
                <a:schemeClr val="accent2">
                  <a:lumMod val="75000"/>
                </a:schemeClr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64490" y="1405890"/>
            <a:ext cx="8406765" cy="817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42720" marR="5080" indent="-1430020">
              <a:lnSpc>
                <a:spcPct val="100000"/>
              </a:lnSpc>
              <a:spcBef>
                <a:spcPts val="100"/>
              </a:spcBef>
              <a:tabLst>
                <a:tab pos="2709545" algn="l"/>
              </a:tabLst>
            </a:pPr>
            <a:r>
              <a:rPr sz="2600" u="sng" spc="-5" dirty="0"/>
              <a:t>Принципы</a:t>
            </a:r>
            <a:r>
              <a:rPr sz="2600" u="sng" spc="25" dirty="0"/>
              <a:t> </a:t>
            </a:r>
            <a:r>
              <a:rPr sz="2600" u="sng" spc="-5" dirty="0"/>
              <a:t>организации</a:t>
            </a:r>
            <a:r>
              <a:rPr sz="2600" u="sng" spc="30" dirty="0"/>
              <a:t> </a:t>
            </a:r>
            <a:r>
              <a:rPr sz="2600" u="sng" spc="-5" dirty="0"/>
              <a:t>коррекционно-логопедической </a:t>
            </a:r>
            <a:r>
              <a:rPr sz="2600" u="sng" spc="-635" dirty="0"/>
              <a:t> </a:t>
            </a:r>
            <a:r>
              <a:rPr sz="2600" u="sng" dirty="0"/>
              <a:t>работы	</a:t>
            </a:r>
            <a:r>
              <a:rPr sz="2600" u="sng" spc="-5" dirty="0"/>
              <a:t>на</a:t>
            </a:r>
            <a:r>
              <a:rPr sz="2600" u="sng" spc="-10" dirty="0"/>
              <a:t> </a:t>
            </a:r>
            <a:r>
              <a:rPr sz="2600" u="sng" spc="-5" dirty="0"/>
              <a:t>дистанционных</a:t>
            </a:r>
            <a:r>
              <a:rPr sz="2600" u="sng" dirty="0"/>
              <a:t> </a:t>
            </a:r>
            <a:r>
              <a:rPr sz="2600" u="sng" spc="-5" dirty="0"/>
              <a:t>занятиях</a:t>
            </a:r>
            <a:endParaRPr sz="2600" u="sng" dirty="0"/>
          </a:p>
        </p:txBody>
      </p:sp>
      <p:sp>
        <p:nvSpPr>
          <p:cNvPr id="3" name="object 3"/>
          <p:cNvSpPr txBox="1"/>
          <p:nvPr/>
        </p:nvSpPr>
        <p:spPr>
          <a:xfrm>
            <a:off x="533400" y="2609735"/>
            <a:ext cx="8303261" cy="353686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0330">
              <a:lnSpc>
                <a:spcPct val="100000"/>
              </a:lnSpc>
              <a:spcBef>
                <a:spcPts val="100"/>
              </a:spcBef>
              <a:tabLst>
                <a:tab pos="486409" algn="l"/>
              </a:tabLst>
            </a:pPr>
            <a:r>
              <a:rPr lang="ru-RU" sz="2800" spc="-5" dirty="0" smtClean="0">
                <a:latin typeface="Times New Roman"/>
                <a:cs typeface="Times New Roman"/>
              </a:rPr>
              <a:t>- принцип</a:t>
            </a:r>
            <a:r>
              <a:rPr lang="ru-RU" sz="2800" spc="-25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полисенсорного</a:t>
            </a:r>
            <a:r>
              <a:rPr lang="ru-RU" sz="2800" spc="-15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подхода;</a:t>
            </a:r>
            <a:endParaRPr lang="ru-RU" sz="2800" dirty="0" smtClean="0">
              <a:latin typeface="Times New Roman"/>
              <a:cs typeface="Times New Roman"/>
            </a:endParaRPr>
          </a:p>
          <a:p>
            <a:pPr marL="100330">
              <a:lnSpc>
                <a:spcPct val="100000"/>
              </a:lnSpc>
              <a:spcBef>
                <a:spcPts val="100"/>
              </a:spcBef>
              <a:tabLst>
                <a:tab pos="486409" algn="l"/>
              </a:tabLst>
            </a:pPr>
            <a:r>
              <a:rPr lang="ru-RU" sz="2800" spc="-5" dirty="0" smtClean="0">
                <a:latin typeface="Times New Roman"/>
                <a:cs typeface="Times New Roman"/>
              </a:rPr>
              <a:t>- принцип</a:t>
            </a:r>
            <a:r>
              <a:rPr lang="ru-RU" sz="2800" spc="-30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индивидуализации</a:t>
            </a:r>
            <a:r>
              <a:rPr lang="ru-RU" sz="2800" spc="-15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обучения;</a:t>
            </a:r>
            <a:endParaRPr lang="ru-RU" sz="2800" dirty="0" smtClean="0">
              <a:latin typeface="Times New Roman"/>
              <a:cs typeface="Times New Roman"/>
            </a:endParaRPr>
          </a:p>
          <a:p>
            <a:pPr marL="100330">
              <a:lnSpc>
                <a:spcPct val="100000"/>
              </a:lnSpc>
              <a:spcBef>
                <a:spcPts val="100"/>
              </a:spcBef>
              <a:tabLst>
                <a:tab pos="486409" algn="l"/>
              </a:tabLst>
            </a:pPr>
            <a:r>
              <a:rPr lang="ru-RU" sz="2800" spc="-5" dirty="0" smtClean="0">
                <a:latin typeface="Times New Roman"/>
                <a:cs typeface="Times New Roman"/>
              </a:rPr>
              <a:t>- принцип интерактивности компьютерных </a:t>
            </a:r>
            <a:r>
              <a:rPr lang="ru-RU" sz="2800" spc="-10" dirty="0" smtClean="0">
                <a:latin typeface="Times New Roman"/>
                <a:cs typeface="Times New Roman"/>
              </a:rPr>
              <a:t>средств </a:t>
            </a:r>
            <a:r>
              <a:rPr lang="ru-RU" sz="2800" spc="-685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обучения;</a:t>
            </a:r>
            <a:endParaRPr lang="ru-RU" sz="2800" dirty="0" smtClean="0">
              <a:latin typeface="Times New Roman"/>
              <a:cs typeface="Times New Roman"/>
            </a:endParaRPr>
          </a:p>
          <a:p>
            <a:pPr marL="100330">
              <a:lnSpc>
                <a:spcPct val="100000"/>
              </a:lnSpc>
              <a:spcBef>
                <a:spcPts val="100"/>
              </a:spcBef>
              <a:tabLst>
                <a:tab pos="486409" algn="l"/>
              </a:tabLst>
            </a:pPr>
            <a:r>
              <a:rPr lang="ru-RU" sz="2800" spc="-5" dirty="0" smtClean="0">
                <a:latin typeface="Times New Roman"/>
                <a:cs typeface="Times New Roman"/>
              </a:rPr>
              <a:t>- принцип</a:t>
            </a:r>
            <a:r>
              <a:rPr lang="ru-RU" sz="2800" spc="-15" dirty="0" smtClean="0">
                <a:latin typeface="Times New Roman"/>
                <a:cs typeface="Times New Roman"/>
              </a:rPr>
              <a:t> </a:t>
            </a:r>
            <a:r>
              <a:rPr lang="ru-RU" sz="2800" spc="-10" dirty="0" smtClean="0">
                <a:latin typeface="Times New Roman"/>
                <a:cs typeface="Times New Roman"/>
              </a:rPr>
              <a:t>деятельностного</a:t>
            </a:r>
            <a:r>
              <a:rPr lang="ru-RU" sz="2800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подхода;</a:t>
            </a:r>
            <a:endParaRPr lang="ru-RU" sz="2800" dirty="0" smtClean="0">
              <a:latin typeface="Times New Roman"/>
              <a:cs typeface="Times New Roman"/>
            </a:endParaRPr>
          </a:p>
          <a:p>
            <a:pPr marL="100330">
              <a:lnSpc>
                <a:spcPct val="100000"/>
              </a:lnSpc>
              <a:spcBef>
                <a:spcPts val="100"/>
              </a:spcBef>
              <a:tabLst>
                <a:tab pos="486409" algn="l"/>
              </a:tabLst>
            </a:pPr>
            <a:r>
              <a:rPr lang="ru-RU" sz="2800" spc="-10" dirty="0" smtClean="0">
                <a:latin typeface="Times New Roman"/>
                <a:cs typeface="Times New Roman"/>
              </a:rPr>
              <a:t>- системный </a:t>
            </a:r>
            <a:r>
              <a:rPr lang="ru-RU" sz="2800" dirty="0" smtClean="0">
                <a:latin typeface="Times New Roman"/>
                <a:cs typeface="Times New Roman"/>
              </a:rPr>
              <a:t>подход</a:t>
            </a:r>
            <a:r>
              <a:rPr lang="ru-RU" sz="2800" spc="-1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к</a:t>
            </a:r>
            <a:r>
              <a:rPr lang="ru-RU" sz="2800" spc="-10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коррекции</a:t>
            </a:r>
            <a:r>
              <a:rPr lang="ru-RU" sz="2800" spc="-20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речевых</a:t>
            </a:r>
            <a:r>
              <a:rPr lang="ru-RU" sz="2800" spc="-20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нарушений;</a:t>
            </a:r>
            <a:endParaRPr lang="ru-RU" sz="2800" dirty="0" smtClean="0">
              <a:latin typeface="Times New Roman"/>
              <a:cs typeface="Times New Roman"/>
            </a:endParaRPr>
          </a:p>
          <a:p>
            <a:pPr marL="100330">
              <a:lnSpc>
                <a:spcPct val="100000"/>
              </a:lnSpc>
              <a:spcBef>
                <a:spcPts val="100"/>
              </a:spcBef>
              <a:tabLst>
                <a:tab pos="486409" algn="l"/>
              </a:tabLst>
            </a:pPr>
            <a:r>
              <a:rPr lang="ru-RU" sz="2800" spc="-5" dirty="0" smtClean="0">
                <a:latin typeface="Times New Roman"/>
                <a:cs typeface="Times New Roman"/>
              </a:rPr>
              <a:t>- принцип</a:t>
            </a:r>
            <a:r>
              <a:rPr lang="ru-RU" sz="2800" spc="-25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доступности</a:t>
            </a:r>
            <a:r>
              <a:rPr lang="ru-RU" sz="2800" spc="-10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обучения;</a:t>
            </a:r>
            <a:endParaRPr lang="ru-RU" sz="2800" dirty="0" smtClean="0">
              <a:latin typeface="Times New Roman"/>
              <a:cs typeface="Times New Roman"/>
            </a:endParaRPr>
          </a:p>
          <a:p>
            <a:pPr marL="100330">
              <a:lnSpc>
                <a:spcPct val="100000"/>
              </a:lnSpc>
              <a:spcBef>
                <a:spcPts val="100"/>
              </a:spcBef>
              <a:tabLst>
                <a:tab pos="486409" algn="l"/>
              </a:tabLst>
            </a:pPr>
            <a:r>
              <a:rPr lang="ru-RU" sz="2800" spc="-5" dirty="0" smtClean="0">
                <a:latin typeface="Times New Roman"/>
                <a:cs typeface="Times New Roman"/>
              </a:rPr>
              <a:t>- принцип</a:t>
            </a:r>
            <a:r>
              <a:rPr lang="ru-RU" sz="2800" spc="-20" dirty="0" smtClean="0">
                <a:latin typeface="Times New Roman"/>
                <a:cs typeface="Times New Roman"/>
              </a:rPr>
              <a:t> </a:t>
            </a:r>
            <a:r>
              <a:rPr lang="ru-RU" sz="2800" spc="-10" dirty="0" smtClean="0">
                <a:latin typeface="Times New Roman"/>
                <a:cs typeface="Times New Roman"/>
              </a:rPr>
              <a:t>воспитывающего </a:t>
            </a:r>
            <a:r>
              <a:rPr lang="ru-RU" sz="2800" spc="-5" dirty="0" smtClean="0">
                <a:latin typeface="Times New Roman"/>
                <a:cs typeface="Times New Roman"/>
              </a:rPr>
              <a:t>обучения.</a:t>
            </a:r>
            <a:endParaRPr lang="ru-RU" sz="2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257809" y="1676400"/>
            <a:ext cx="8122284" cy="30444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43635" algn="ctr">
              <a:lnSpc>
                <a:spcPct val="100000"/>
              </a:lnSpc>
              <a:spcBef>
                <a:spcPts val="100"/>
              </a:spcBef>
            </a:pPr>
            <a:r>
              <a:rPr sz="2800" b="1" u="sng" spc="-10" dirty="0">
                <a:latin typeface="Times New Roman"/>
                <a:cs typeface="Times New Roman"/>
              </a:rPr>
              <a:t>Речевой</a:t>
            </a:r>
            <a:r>
              <a:rPr sz="2800" b="1" u="sng" spc="-60" dirty="0">
                <a:latin typeface="Times New Roman"/>
                <a:cs typeface="Times New Roman"/>
              </a:rPr>
              <a:t> </a:t>
            </a:r>
            <a:r>
              <a:rPr sz="2800" b="1" u="sng" spc="-10" dirty="0">
                <a:latin typeface="Times New Roman"/>
                <a:cs typeface="Times New Roman"/>
              </a:rPr>
              <a:t>режим</a:t>
            </a:r>
            <a:endParaRPr sz="2800" u="sng" dirty="0">
              <a:latin typeface="Times New Roman"/>
              <a:cs typeface="Times New Roman"/>
            </a:endParaRPr>
          </a:p>
          <a:p>
            <a:pPr marL="1142365" algn="ctr">
              <a:lnSpc>
                <a:spcPct val="100000"/>
              </a:lnSpc>
            </a:pPr>
            <a:r>
              <a:rPr sz="2800" b="1" u="sng" spc="-5" dirty="0">
                <a:latin typeface="Times New Roman"/>
                <a:cs typeface="Times New Roman"/>
              </a:rPr>
              <a:t>на</a:t>
            </a:r>
            <a:r>
              <a:rPr sz="2800" b="1" u="sng" spc="-15" dirty="0">
                <a:latin typeface="Times New Roman"/>
                <a:cs typeface="Times New Roman"/>
              </a:rPr>
              <a:t> </a:t>
            </a:r>
            <a:r>
              <a:rPr sz="2800" b="1" u="sng" spc="-10" dirty="0">
                <a:latin typeface="Times New Roman"/>
                <a:cs typeface="Times New Roman"/>
              </a:rPr>
              <a:t>дистанционных </a:t>
            </a:r>
            <a:r>
              <a:rPr sz="2800" b="1" u="sng" spc="-5" dirty="0">
                <a:latin typeface="Times New Roman"/>
                <a:cs typeface="Times New Roman"/>
              </a:rPr>
              <a:t>занятиях:</a:t>
            </a:r>
            <a:endParaRPr sz="2800" u="sng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900" dirty="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tabLst>
                <a:tab pos="676910" algn="l"/>
              </a:tabLst>
            </a:pPr>
            <a:r>
              <a:rPr lang="ru-RU" sz="2800" spc="-10" dirty="0" smtClean="0">
                <a:latin typeface="Times New Roman"/>
                <a:cs typeface="Times New Roman"/>
              </a:rPr>
              <a:t>- чёткая, </a:t>
            </a:r>
            <a:r>
              <a:rPr lang="ru-RU" sz="2800" spc="-5" dirty="0" smtClean="0">
                <a:latin typeface="Times New Roman"/>
                <a:cs typeface="Times New Roman"/>
              </a:rPr>
              <a:t>разборчивая речь без резкого </a:t>
            </a:r>
            <a:r>
              <a:rPr lang="ru-RU" sz="2800" spc="-10" dirty="0" smtClean="0">
                <a:latin typeface="Times New Roman"/>
                <a:cs typeface="Times New Roman"/>
              </a:rPr>
              <a:t>повышения </a:t>
            </a:r>
            <a:r>
              <a:rPr lang="ru-RU" sz="2800" spc="-685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голоса;</a:t>
            </a:r>
            <a:endParaRPr lang="ru-RU" sz="2800" dirty="0" smtClean="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tabLst>
                <a:tab pos="676910" algn="l"/>
              </a:tabLst>
            </a:pPr>
            <a:r>
              <a:rPr lang="ru-RU" sz="2800" spc="-5" dirty="0" smtClean="0">
                <a:latin typeface="Times New Roman"/>
                <a:cs typeface="Times New Roman"/>
              </a:rPr>
              <a:t>- необходимое</a:t>
            </a:r>
            <a:r>
              <a:rPr lang="ru-RU" sz="2800" spc="-25" dirty="0" smtClean="0">
                <a:latin typeface="Times New Roman"/>
                <a:cs typeface="Times New Roman"/>
              </a:rPr>
              <a:t> </a:t>
            </a:r>
            <a:r>
              <a:rPr lang="ru-RU" sz="2800" spc="-10" dirty="0" smtClean="0">
                <a:latin typeface="Times New Roman"/>
                <a:cs typeface="Times New Roman"/>
              </a:rPr>
              <a:t>число </a:t>
            </a:r>
            <a:r>
              <a:rPr lang="ru-RU" sz="2800" spc="-5" dirty="0" smtClean="0">
                <a:latin typeface="Times New Roman"/>
                <a:cs typeface="Times New Roman"/>
              </a:rPr>
              <a:t>повторений;</a:t>
            </a:r>
            <a:endParaRPr lang="ru-RU" sz="2800" dirty="0" smtClean="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tabLst>
                <a:tab pos="676910" algn="l"/>
              </a:tabLst>
            </a:pPr>
            <a:r>
              <a:rPr lang="ru-RU" sz="2800" spc="-5" dirty="0" smtClean="0">
                <a:latin typeface="Times New Roman"/>
                <a:cs typeface="Times New Roman"/>
              </a:rPr>
              <a:t>- подчёркнутое</a:t>
            </a:r>
            <a:r>
              <a:rPr lang="ru-RU" sz="2800" spc="-50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артикулирование.</a:t>
            </a:r>
            <a:endParaRPr lang="ru-RU" sz="2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CCC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</TotalTime>
  <Words>402</Words>
  <Application>Microsoft Office PowerPoint</Application>
  <PresentationFormat>Экран (4:3)</PresentationFormat>
  <Paragraphs>101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Презентация PowerPoint</vt:lpstr>
      <vt:lpstr>Шаг 1</vt:lpstr>
      <vt:lpstr>Шаг 2</vt:lpstr>
      <vt:lpstr>Шаг 3</vt:lpstr>
      <vt:lpstr>Презентация PowerPoint</vt:lpstr>
      <vt:lpstr>Презентация PowerPoint</vt:lpstr>
      <vt:lpstr>Презентация PowerPoint</vt:lpstr>
      <vt:lpstr>Принципы организации коррекционно-логопедической  работы на дистанционных занятиях</vt:lpstr>
      <vt:lpstr>Презентация PowerPoint</vt:lpstr>
      <vt:lpstr>Двигательный режим на дистанционных логопедических занятиях:</vt:lpstr>
      <vt:lpstr>Презентация PowerPoint</vt:lpstr>
      <vt:lpstr>Сайты, используемые при подготовке к  дистанционным логопедическим занятиям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Центр Дар</dc:creator>
  <cp:lastModifiedBy>Купко Наталья Петровна</cp:lastModifiedBy>
  <cp:revision>14</cp:revision>
  <dcterms:created xsi:type="dcterms:W3CDTF">2022-04-07T10:35:30Z</dcterms:created>
  <dcterms:modified xsi:type="dcterms:W3CDTF">2022-04-13T04:40:11Z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2020-04-02T00:00:00Z</vt:filetime>
  </property>
  <property fmtid="{D5CDD505-2E9C-101B-9397-08002B2CF9AE}" pid="3" name="Creator">
    <vt:lpwstr>Impress</vt:lpwstr>
  </property>
  <property fmtid="{D5CDD505-2E9C-101B-9397-08002B2CF9AE}" pid="4" name="LastSaved">
    <vt:filetime>2020-04-02T00:00:00Z</vt:filetime>
  </property>
</Properties>
</file>