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83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87868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32902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8793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82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736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928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87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73902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44906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608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790167-8A5A-43E7-A45A-2FC0FB5AA0B5}" type="datetimeFigureOut">
              <a:rPr lang="ru-RU" smtClean="0"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C4959-6437-4BA0-B541-BF6770A6270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054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620688"/>
            <a:ext cx="7772400" cy="244827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Мастер- класс</a:t>
            </a:r>
            <a:br>
              <a:rPr lang="ru-RU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</a:br>
            <a:r>
              <a:rPr lang="ru-RU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</a:t>
            </a:r>
            <a:r>
              <a:rPr lang="ru-RU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Марийский </a:t>
            </a:r>
            <a:r>
              <a:rPr lang="ru-RU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орнамент с нетрадиционными  формами </a:t>
            </a:r>
            <a:r>
              <a:rPr lang="ru-RU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аппликации»</a:t>
            </a:r>
            <a:endParaRPr lang="ru-RU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3429000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gradFill flip="none" rotWithShape="1">
                  <a:gsLst>
                    <a:gs pos="0">
                      <a:srgbClr val="FFF200"/>
                    </a:gs>
                    <a:gs pos="36000">
                      <a:srgbClr val="FF7A00"/>
                    </a:gs>
                    <a:gs pos="59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latin typeface="Georgia" pitchFamily="18" charset="0"/>
              </a:rPr>
              <a:t>Автор: </a:t>
            </a:r>
            <a:r>
              <a:rPr lang="ru-RU" sz="2400" b="1" i="1" dirty="0" err="1" smtClean="0">
                <a:gradFill flip="none" rotWithShape="1">
                  <a:gsLst>
                    <a:gs pos="0">
                      <a:srgbClr val="FFF200"/>
                    </a:gs>
                    <a:gs pos="36000">
                      <a:srgbClr val="FF7A00"/>
                    </a:gs>
                    <a:gs pos="59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latin typeface="Georgia" pitchFamily="18" charset="0"/>
              </a:rPr>
              <a:t>Толстоухова</a:t>
            </a:r>
            <a:r>
              <a:rPr lang="ru-RU" sz="2400" b="1" i="1" dirty="0" smtClean="0">
                <a:gradFill flip="none" rotWithShape="1">
                  <a:gsLst>
                    <a:gs pos="0">
                      <a:srgbClr val="FFF200"/>
                    </a:gs>
                    <a:gs pos="36000">
                      <a:srgbClr val="FF7A00"/>
                    </a:gs>
                    <a:gs pos="59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latin typeface="Georgia" pitchFamily="18" charset="0"/>
              </a:rPr>
              <a:t> Т.А. воспитатель высшей квалификационной категории</a:t>
            </a:r>
            <a:endParaRPr lang="ru-RU" sz="2400" b="1" i="1" dirty="0">
              <a:gradFill flip="none" rotWithShape="1">
                <a:gsLst>
                  <a:gs pos="0">
                    <a:srgbClr val="FFF200"/>
                  </a:gs>
                  <a:gs pos="36000">
                    <a:srgbClr val="FF7A00"/>
                  </a:gs>
                  <a:gs pos="59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0164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0"/>
            <a:ext cx="8712968" cy="1052736"/>
          </a:xfrm>
        </p:spPr>
        <p:txBody>
          <a:bodyPr anchor="t">
            <a:noAutofit/>
          </a:bodyPr>
          <a:lstStyle/>
          <a:p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Салфетка с марийским орнаментом из бумаги «</a:t>
            </a:r>
            <a:r>
              <a:rPr lang="ru-RU" sz="28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Салфеткым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i="1" dirty="0" err="1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марий</a:t>
            </a:r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тӱрыштӧ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</a:t>
            </a:r>
            <a:endParaRPr lang="ru-RU" sz="28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2" name="Объект 1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9592" y="1124744"/>
            <a:ext cx="1934686" cy="2797771"/>
          </a:xfrm>
          <a:prstGeom prst="rect">
            <a:avLst/>
          </a:prstGeom>
          <a:ln w="38100" cap="sq">
            <a:solidFill>
              <a:schemeClr val="accent6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1052736"/>
            <a:ext cx="2058522" cy="2877356"/>
          </a:xfrm>
          <a:prstGeom prst="rect">
            <a:avLst/>
          </a:prstGeom>
          <a:ln w="38100" cap="sq">
            <a:solidFill>
              <a:schemeClr val="accent6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6176" y="1068047"/>
            <a:ext cx="1904143" cy="2905935"/>
          </a:xfrm>
          <a:prstGeom prst="rect">
            <a:avLst/>
          </a:prstGeom>
          <a:ln w="38100" cap="sq">
            <a:solidFill>
              <a:schemeClr val="accent6">
                <a:lumMod val="60000"/>
                <a:lumOff val="40000"/>
              </a:schemeClr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450489" y="3559857"/>
            <a:ext cx="2370949" cy="3693411"/>
          </a:xfrm>
          <a:prstGeom prst="rect">
            <a:avLst/>
          </a:prstGeom>
          <a:ln w="38100" cap="sq">
            <a:solidFill>
              <a:schemeClr val="accent6">
                <a:lumMod val="40000"/>
                <a:lumOff val="60000"/>
              </a:schemeClr>
            </a:solidFill>
            <a:prstDash val="solid"/>
            <a:miter lim="800000"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644008" y="4221088"/>
            <a:ext cx="43204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Клей ПВА; кисть для клея; салфетка; клеенка;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Треугольники по 6 </a:t>
            </a:r>
            <a:r>
              <a:rPr lang="ru-RU" sz="20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шт</a:t>
            </a: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 больших и 3 маленьких;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2 полоски шириной 0,5см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1560" y="3529982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1.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67844" y="3529982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2.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04148" y="3557090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3.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27003" y="6267802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4.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1839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7800" y="5796"/>
            <a:ext cx="8712968" cy="1714202"/>
          </a:xfrm>
        </p:spPr>
        <p:txBody>
          <a:bodyPr anchor="t">
            <a:noAutofit/>
          </a:bodyPr>
          <a:lstStyle/>
          <a:p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Передник с марийским орнаментом из пластилина метод «жгутик» «</a:t>
            </a:r>
            <a:r>
              <a:rPr lang="ru-RU" sz="28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Чодыра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i="1" dirty="0" err="1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ончылшовычым</a:t>
            </a:r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i="1" dirty="0" err="1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марий</a:t>
            </a:r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i="1" dirty="0" err="1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тӱр</a:t>
            </a:r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 </a:t>
            </a:r>
            <a:r>
              <a:rPr lang="ru-RU" sz="28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дене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</a:t>
            </a:r>
            <a:endParaRPr lang="ru-RU" sz="28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71734" y="992562"/>
            <a:ext cx="1955479" cy="2795908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443358" y="1300870"/>
            <a:ext cx="1996321" cy="2220133"/>
          </a:xfrm>
          <a:prstGeom prst="rect">
            <a:avLst/>
          </a:prstGeom>
          <a:ln w="38100" cap="sq">
            <a:solidFill>
              <a:srgbClr val="C00000"/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278492" y="1118980"/>
            <a:ext cx="2154597" cy="2687260"/>
          </a:xfrm>
          <a:prstGeom prst="rect">
            <a:avLst/>
          </a:prstGeom>
          <a:ln w="38100" cap="sq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-59065" y="3975268"/>
            <a:ext cx="2735070" cy="2218598"/>
          </a:xfrm>
          <a:prstGeom prst="rect">
            <a:avLst/>
          </a:prstGeom>
          <a:ln w="38100" cap="sq">
            <a:solidFill>
              <a:schemeClr val="accent2">
                <a:lumMod val="60000"/>
                <a:lumOff val="40000"/>
              </a:schemeClr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3082408" y="3334416"/>
            <a:ext cx="2402252" cy="3167484"/>
          </a:xfrm>
          <a:prstGeom prst="rect">
            <a:avLst/>
          </a:prstGeom>
          <a:ln w="38100" cap="sq">
            <a:solidFill>
              <a:schemeClr val="accent2">
                <a:lumMod val="40000"/>
                <a:lumOff val="60000"/>
              </a:schemeClr>
            </a:solidFill>
            <a:prstDash val="solid"/>
            <a:miter lim="800000"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6012160" y="3861048"/>
            <a:ext cx="313183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Пластилин;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Заготовка фартука из белого картона;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8365" y="3119090"/>
            <a:ext cx="50405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1.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03848" y="3129872"/>
            <a:ext cx="50405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2.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27975" y="3139799"/>
            <a:ext cx="50405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3.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36464" y="6076774"/>
            <a:ext cx="50405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4.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699792" y="6076774"/>
            <a:ext cx="504056" cy="40011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6">
                    <a:lumMod val="50000"/>
                  </a:schemeClr>
                </a:solidFill>
                <a:latin typeface="Georgia" pitchFamily="18" charset="0"/>
              </a:rPr>
              <a:t>5.</a:t>
            </a:r>
            <a:endParaRPr lang="ru-RU" sz="2000" b="1" i="1" dirty="0">
              <a:solidFill>
                <a:schemeClr val="accent6">
                  <a:lumMod val="50000"/>
                </a:schemeClr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349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7147" y="33095"/>
            <a:ext cx="8748464" cy="1019641"/>
          </a:xfrm>
        </p:spPr>
        <p:txBody>
          <a:bodyPr anchor="t">
            <a:noAutofit/>
          </a:bodyPr>
          <a:lstStyle/>
          <a:p>
            <a:r>
              <a:rPr lang="ru-RU" sz="24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Мужская рубашка с марийским орнаментом  «</a:t>
            </a:r>
            <a:r>
              <a:rPr lang="ru-RU" sz="24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кидем</a:t>
            </a:r>
            <a:r>
              <a:rPr lang="ru-RU" sz="24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- </a:t>
            </a:r>
            <a:r>
              <a:rPr lang="ru-RU" sz="24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кидем</a:t>
            </a:r>
            <a:r>
              <a:rPr lang="ru-RU" sz="24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 из пластилина</a:t>
            </a:r>
            <a:endParaRPr lang="ru-RU" sz="24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505047" y="4317512"/>
            <a:ext cx="2131779" cy="2541488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68531" y="427620"/>
            <a:ext cx="1860980" cy="2847300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3967498" y="471058"/>
            <a:ext cx="1857076" cy="2808312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824056" y="816904"/>
            <a:ext cx="1932987" cy="2116620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 flipV="1">
            <a:off x="413968" y="4493012"/>
            <a:ext cx="2123376" cy="2160240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Объект 2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340358" y="4045579"/>
            <a:ext cx="2103245" cy="3096342"/>
          </a:xfrm>
          <a:prstGeom prst="rect">
            <a:avLst/>
          </a:prstGeom>
          <a:ln w="38100" cap="sq">
            <a:solidFill>
              <a:schemeClr val="accent4">
                <a:lumMod val="75000"/>
              </a:schemeClr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1764197" y="2996952"/>
            <a:ext cx="63361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Пластилин зеленого и красного цвета;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Заготовка мужской рубашки из белого картона;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3508" y="2441598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1.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1880" y="2409324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2.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32239" y="2409324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3.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1452" y="6234710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4.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43809" y="6234710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5.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300192" y="6234710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7030A0"/>
                </a:solidFill>
                <a:latin typeface="Georgia" pitchFamily="18" charset="0"/>
              </a:rPr>
              <a:t>6.</a:t>
            </a:r>
            <a:endParaRPr lang="ru-RU" sz="2000" b="1" i="1" dirty="0">
              <a:solidFill>
                <a:srgbClr val="7030A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2686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5528" y="26461"/>
            <a:ext cx="8229600" cy="1080120"/>
          </a:xfrm>
        </p:spPr>
        <p:txBody>
          <a:bodyPr anchor="t">
            <a:noAutofit/>
          </a:bodyPr>
          <a:lstStyle/>
          <a:p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Фартук с марийским орнаментом «пасу </a:t>
            </a:r>
            <a:r>
              <a:rPr lang="ru-RU" sz="28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аралтыш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 из манной крупы</a:t>
            </a:r>
            <a:endParaRPr lang="ru-RU" sz="28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111861" y="3471298"/>
            <a:ext cx="2402458" cy="3416359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548" y="1114278"/>
            <a:ext cx="2160240" cy="2242749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3846" y="1156714"/>
            <a:ext cx="1823798" cy="2200314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877179" y="710053"/>
            <a:ext cx="2214178" cy="3096344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413" y="3957269"/>
            <a:ext cx="1835122" cy="2408483"/>
          </a:xfrm>
          <a:prstGeom prst="rect">
            <a:avLst/>
          </a:prstGeom>
          <a:ln w="38100" cap="sq">
            <a:solidFill>
              <a:schemeClr val="accent3">
                <a:lumMod val="50000"/>
              </a:schemeClr>
            </a:solidFill>
            <a:prstDash val="solid"/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03548" y="2965204"/>
            <a:ext cx="504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1.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36096" y="2956918"/>
            <a:ext cx="504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3.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93846" y="2913311"/>
            <a:ext cx="504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2.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413" y="5995978"/>
            <a:ext cx="504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4.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60430" y="5980598"/>
            <a:ext cx="504056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5.</a:t>
            </a:r>
            <a:endParaRPr lang="ru-RU" sz="2000" b="1" i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3784707"/>
            <a:ext cx="27363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Манная крупа;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Клей ПВА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Заготовка фартука из цветного картона;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1889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1216" y="0"/>
            <a:ext cx="8229600" cy="908720"/>
          </a:xfrm>
        </p:spPr>
        <p:txBody>
          <a:bodyPr anchor="t">
            <a:noAutofit/>
          </a:bodyPr>
          <a:lstStyle/>
          <a:p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Платок с марийским орнаментом «Кече» из фасоли и вермишели</a:t>
            </a:r>
            <a:endParaRPr lang="ru-RU" sz="28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879812" y="3616401"/>
            <a:ext cx="2384438" cy="3593812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2997" y="1124744"/>
            <a:ext cx="1658569" cy="228038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2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75125" y="1124744"/>
            <a:ext cx="1652666" cy="2304256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540329" y="748492"/>
            <a:ext cx="2280131" cy="3080885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24328" y="1104473"/>
            <a:ext cx="1512168" cy="232452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Объект 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7" y="4221088"/>
            <a:ext cx="1588039" cy="2387317"/>
          </a:xfrm>
          <a:prstGeom prst="rect">
            <a:avLst/>
          </a:prstGeom>
          <a:ln w="38100" cap="sq">
            <a:solidFill>
              <a:srgbClr val="0070C0"/>
            </a:solidFill>
            <a:prstDash val="solid"/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084168" y="3784707"/>
            <a:ext cx="295232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Пластилин; 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Фасоль; рожки или вермишель;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Заготовка платочка из белого картона;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9127" y="3012328"/>
            <a:ext cx="5040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1.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75125" y="3012328"/>
            <a:ext cx="5040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2.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9951" y="3040873"/>
            <a:ext cx="5040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3.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24328" y="3024311"/>
            <a:ext cx="5040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4.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7" y="6220278"/>
            <a:ext cx="5040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5.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75125" y="6196857"/>
            <a:ext cx="504056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  <a:latin typeface="Georgia" pitchFamily="18" charset="0"/>
              </a:rPr>
              <a:t>6.</a:t>
            </a:r>
            <a:endParaRPr lang="ru-RU" sz="2000" b="1" i="1" dirty="0">
              <a:solidFill>
                <a:srgbClr val="00206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513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Закладка для книг с марийским </a:t>
            </a:r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орнаментом 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</a:t>
            </a:r>
            <a:r>
              <a:rPr lang="ru-RU" sz="28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киде-киде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» с изолентой</a:t>
            </a:r>
            <a:endParaRPr lang="ru-RU" sz="28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118713" y="2805770"/>
            <a:ext cx="2924388" cy="4658774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470589" y="833668"/>
            <a:ext cx="2088232" cy="267038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3059832" y="1124744"/>
            <a:ext cx="3489450" cy="2088232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6811670" y="1143882"/>
            <a:ext cx="2061673" cy="2076516"/>
          </a:xfrm>
          <a:prstGeom prst="rect">
            <a:avLst/>
          </a:prstGeom>
          <a:ln w="38100" cap="sq">
            <a:solidFill>
              <a:srgbClr val="FFFF00"/>
            </a:solidFill>
            <a:prstDash val="solid"/>
            <a:miter lim="800000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5580112" y="3573017"/>
            <a:ext cx="345638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Изолента красного цвета заранее </a:t>
            </a:r>
            <a:r>
              <a:rPr lang="ru-RU" sz="2000" b="1" i="1" dirty="0" err="1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вырезаная</a:t>
            </a: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 и наклеенная на пластик для легкого использования; 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Заготовка закладки из белого картона;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9512" y="2812867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1.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61881" y="2797735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2.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04248" y="2812867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3.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32284" y="6165304"/>
            <a:ext cx="504056" cy="40011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4.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03929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5540" y="0"/>
            <a:ext cx="8229600" cy="1143000"/>
          </a:xfrm>
        </p:spPr>
        <p:txBody>
          <a:bodyPr anchor="t">
            <a:noAutofit/>
          </a:bodyPr>
          <a:lstStyle/>
          <a:p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Салфетка с марийским орнаментом из поролона </a:t>
            </a:r>
            <a:r>
              <a:rPr lang="ru-RU" sz="28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«Кож </a:t>
            </a:r>
            <a:r>
              <a:rPr lang="ru-RU" sz="2800" b="1" i="1" dirty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</a:rPr>
              <a:t>тур»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1063" y="1044977"/>
            <a:ext cx="1814935" cy="252028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3829684"/>
            <a:ext cx="2100242" cy="2841230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Объект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812488"/>
            <a:ext cx="1872208" cy="2749936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Объект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85859" y="1317892"/>
            <a:ext cx="2520280" cy="1971535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Объект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60231" y="3808831"/>
            <a:ext cx="1971537" cy="2862083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2555776" y="872498"/>
            <a:ext cx="42484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Для работы нам понадобиться: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Ножницы, карандаш, линейка;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Клей ПВА;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Губка для мытья посуды или поролон </a:t>
            </a:r>
          </a:p>
          <a:p>
            <a:pPr marL="285750" indent="-285750">
              <a:buFontTx/>
              <a:buChar char="-"/>
            </a:pPr>
            <a:r>
              <a:rPr lang="ru-RU" sz="2000" b="1" i="1" dirty="0" smtClean="0">
                <a:ln w="1905">
                  <a:solidFill>
                    <a:schemeClr val="accent6">
                      <a:lumMod val="50000"/>
                    </a:schemeClr>
                  </a:solidFill>
                </a:ln>
                <a:gradFill flip="none" rotWithShape="1">
                  <a:gsLst>
                    <a:gs pos="0">
                      <a:srgbClr val="FFF200"/>
                    </a:gs>
                    <a:gs pos="27000">
                      <a:srgbClr val="FF7A00"/>
                    </a:gs>
                    <a:gs pos="53000">
                      <a:srgbClr val="FF0300"/>
                    </a:gs>
                    <a:gs pos="100000">
                      <a:srgbClr val="4D0808"/>
                    </a:gs>
                  </a:gsLst>
                  <a:lin ang="5400000" scaled="1"/>
                  <a:tileRect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Georgia" pitchFamily="18" charset="0"/>
                <a:cs typeface="Arial" pitchFamily="34" charset="0"/>
              </a:rPr>
              <a:t>Заготовка салфетки из белого картона;</a:t>
            </a:r>
            <a:endParaRPr lang="ru-RU" sz="2000" b="1" i="1" dirty="0">
              <a:ln w="1905">
                <a:solidFill>
                  <a:schemeClr val="accent6">
                    <a:lumMod val="50000"/>
                  </a:schemeClr>
                </a:solidFill>
              </a:ln>
              <a:gradFill flip="none" rotWithShape="1">
                <a:gsLst>
                  <a:gs pos="0">
                    <a:srgbClr val="FFF200"/>
                  </a:gs>
                  <a:gs pos="27000">
                    <a:srgbClr val="FF7A00"/>
                  </a:gs>
                  <a:gs pos="53000">
                    <a:srgbClr val="FF0300"/>
                  </a:gs>
                  <a:gs pos="100000">
                    <a:srgbClr val="4D0808"/>
                  </a:gs>
                </a:gsLst>
                <a:lin ang="5400000" scaled="1"/>
                <a:tileRect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Georgia" pitchFamily="18" charset="0"/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02296" y="3212977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1.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3568" y="6162314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2.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6300" y="3117667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3.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86300" y="6255672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4.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347864" y="6270804"/>
            <a:ext cx="50405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n>
                  <a:solidFill>
                    <a:schemeClr val="accent6">
                      <a:lumMod val="50000"/>
                    </a:schemeClr>
                  </a:solidFill>
                </a:ln>
                <a:solidFill>
                  <a:srgbClr val="FFC000"/>
                </a:solidFill>
                <a:latin typeface="Georgia" pitchFamily="18" charset="0"/>
              </a:rPr>
              <a:t>5.</a:t>
            </a:r>
            <a:endParaRPr lang="ru-RU" sz="2000" b="1" i="1" dirty="0">
              <a:ln>
                <a:solidFill>
                  <a:schemeClr val="accent6">
                    <a:lumMod val="50000"/>
                  </a:schemeClr>
                </a:solidFill>
              </a:ln>
              <a:solidFill>
                <a:srgbClr val="FFC000"/>
              </a:solidFill>
              <a:latin typeface="Georg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9639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308</Words>
  <Application>Microsoft Office PowerPoint</Application>
  <PresentationFormat>Экран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Мастер- класс «Марийский орнамент с нетрадиционными  формами аппликации»</vt:lpstr>
      <vt:lpstr>Салфетка с марийским орнаментом из бумаги «Салфеткым марий тӱрыштӧ»</vt:lpstr>
      <vt:lpstr>Передник с марийским орнаментом из пластилина метод «жгутик» «Чодыра ончылшовычым марий тӱр дене»</vt:lpstr>
      <vt:lpstr>Мужская рубашка с марийским орнаментом  «кидем- кидем» из пластилина</vt:lpstr>
      <vt:lpstr>Фартук с марийским орнаментом «пасу аралтыш» из манной крупы</vt:lpstr>
      <vt:lpstr>Платок с марийским орнаментом «Кече» из фасоли и вермишели</vt:lpstr>
      <vt:lpstr>Закладка для книг с марийским орнаментом «киде-киде» с изолентой</vt:lpstr>
      <vt:lpstr>Салфетка с марийским орнаментом из поролона «Кож тур»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Марийский орнамент</dc:title>
  <dc:creator>user</dc:creator>
  <cp:lastModifiedBy>user</cp:lastModifiedBy>
  <cp:revision>15</cp:revision>
  <dcterms:created xsi:type="dcterms:W3CDTF">2022-04-06T12:00:28Z</dcterms:created>
  <dcterms:modified xsi:type="dcterms:W3CDTF">2022-04-13T11:31:35Z</dcterms:modified>
</cp:coreProperties>
</file>