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302" r:id="rId3"/>
    <p:sldId id="294" r:id="rId4"/>
    <p:sldId id="272" r:id="rId5"/>
    <p:sldId id="273" r:id="rId6"/>
    <p:sldId id="270" r:id="rId7"/>
    <p:sldId id="271" r:id="rId8"/>
    <p:sldId id="277" r:id="rId9"/>
    <p:sldId id="278" r:id="rId10"/>
    <p:sldId id="280" r:id="rId11"/>
    <p:sldId id="284" r:id="rId12"/>
    <p:sldId id="298" r:id="rId13"/>
    <p:sldId id="301" r:id="rId14"/>
    <p:sldId id="283" r:id="rId15"/>
    <p:sldId id="28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3824" autoAdjust="0"/>
    <p:restoredTop sz="94660"/>
  </p:normalViewPr>
  <p:slideViewPr>
    <p:cSldViewPr>
      <p:cViewPr>
        <p:scale>
          <a:sx n="64" d="100"/>
          <a:sy n="64" d="100"/>
        </p:scale>
        <p:origin x="-2059" y="-4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bg2">
                    <a:lumMod val="75000"/>
                  </a:schemeClr>
                </a:solidFill>
              </a:rPr>
            </a:br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46082" name="Picture 2" descr="http://img-fotki.yandex.ru/get/4512/108950446.a6/0_b5e3b_e4699777_M.png?share=o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2643182"/>
            <a:ext cx="5786478" cy="157163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95536" y="428604"/>
            <a:ext cx="842493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  </a:t>
            </a:r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Традиции </a:t>
            </a:r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и </a:t>
            </a:r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обычаи народов Поволжья .Казахи .</a:t>
            </a:r>
            <a:endParaRPr lang="ru-RU" sz="4800" b="1" dirty="0" smtClean="0">
              <a:solidFill>
                <a:srgbClr val="002060"/>
              </a:solidFill>
              <a:latin typeface="Times New Roman" pitchFamily="18" charset="0"/>
              <a:ea typeface="Microsoft YaHei" pitchFamily="34" charset="-122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</a:pPr>
            <a:r>
              <a:rPr lang="ru-RU" sz="4800" b="1" dirty="0" err="1" smtClean="0">
                <a:solidFill>
                  <a:srgbClr val="C0000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>Қазақ ұлттық салт-дәстүрлер</a:t>
            </a:r>
            <a:endParaRPr lang="ru-RU" sz="4800" b="1" dirty="0" smtClean="0">
              <a:solidFill>
                <a:srgbClr val="C00000"/>
              </a:solidFill>
              <a:latin typeface="Times New Roman" pitchFamily="18" charset="0"/>
              <a:ea typeface="Microsoft YaHei" pitchFamily="34" charset="-122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</a:pP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/>
            </a:r>
            <a:b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</a:b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  <a:t/>
            </a:r>
            <a:b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ea typeface="Microsoft YaHei" pitchFamily="34" charset="-122"/>
                <a:cs typeface="Times New Roman" pitchFamily="18" charset="0"/>
              </a:rPr>
            </a:br>
            <a:endParaRPr lang="ru-RU" sz="4800" b="1" dirty="0">
              <a:solidFill>
                <a:srgbClr val="FF0000"/>
              </a:solidFill>
              <a:latin typeface="Times New Roman" pitchFamily="18" charset="0"/>
              <a:ea typeface="Microsoft YaHei" pitchFamily="34" charset="-122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10800000" flipV="1">
            <a:off x="571472" y="4212730"/>
            <a:ext cx="814393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Народов много кочевых </a:t>
            </a:r>
            <a:r>
              <a:rPr lang="ru-RU" b="1" dirty="0" err="1" smtClean="0"/>
              <a:t>осело</a:t>
            </a:r>
            <a:r>
              <a:rPr lang="ru-RU" b="1" dirty="0" smtClean="0"/>
              <a:t> в нашем крае, почти все помнят родовые традиции и обычаи. А мы поведать вам хотим о дружной и родной народности- казахской, самой коренной</a:t>
            </a:r>
            <a:r>
              <a:rPr lang="ru-RU" b="1" dirty="0" smtClean="0"/>
              <a:t>. </a:t>
            </a:r>
          </a:p>
          <a:p>
            <a:endParaRPr lang="ru-RU" dirty="0" smtClean="0"/>
          </a:p>
          <a:p>
            <a:r>
              <a:rPr lang="ru-RU" dirty="0" smtClean="0"/>
              <a:t>Презентацию подготовила </a:t>
            </a:r>
            <a:r>
              <a:rPr lang="ru-RU" dirty="0" err="1" smtClean="0"/>
              <a:t>Ломыкина</a:t>
            </a:r>
            <a:r>
              <a:rPr lang="ru-RU" dirty="0" smtClean="0"/>
              <a:t> Елена ученица 8 </a:t>
            </a:r>
            <a:r>
              <a:rPr lang="ru-RU" dirty="0" err="1" smtClean="0"/>
              <a:t>класса.МОУ-ООШ</a:t>
            </a:r>
            <a:r>
              <a:rPr lang="ru-RU" dirty="0" smtClean="0"/>
              <a:t> с.Ястребовка </a:t>
            </a:r>
            <a:r>
              <a:rPr lang="ru-RU" dirty="0" err="1" smtClean="0"/>
              <a:t>Марксовского</a:t>
            </a:r>
            <a:r>
              <a:rPr lang="ru-RU" dirty="0" smtClean="0"/>
              <a:t> района Саратовской области .</a:t>
            </a:r>
          </a:p>
          <a:p>
            <a:r>
              <a:rPr lang="ru-RU" dirty="0" smtClean="0"/>
              <a:t>Руководитель Култаева Асия </a:t>
            </a:r>
            <a:r>
              <a:rPr lang="ru-RU" dirty="0" err="1" smtClean="0"/>
              <a:t>Хабибуллиевна</a:t>
            </a:r>
            <a:r>
              <a:rPr lang="ru-RU" dirty="0" smtClean="0"/>
              <a:t> 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7632848" cy="6239046"/>
          </a:xfrm>
        </p:spPr>
        <p:txBody>
          <a:bodyPr>
            <a:noAutofit/>
          </a:bodyPr>
          <a:lstStyle/>
          <a:p>
            <a:pPr algn="l" fontAlgn="base"/>
            <a:r>
              <a:rPr lang="kk-KZ" sz="40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Қонақасы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– </a:t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обычай,</a:t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связанный с </a:t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угощением гостя.</a:t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Казахский народ</a:t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издревле </a:t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славился своим</a:t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гостеприимством,</a:t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пришедших</a:t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гостей всегда </a:t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было принято угощать самыми лучшими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блюдами.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794" name="Picture 2" descr="http://i.imgur.com/h0qnX.jpg"/>
          <p:cNvPicPr>
            <a:picLocks noChangeAspect="1" noChangeArrowheads="1"/>
          </p:cNvPicPr>
          <p:nvPr/>
        </p:nvPicPr>
        <p:blipFill>
          <a:blip r:embed="rId2" cstate="print"/>
          <a:srcRect r="501" b="12267"/>
          <a:stretch>
            <a:fillRect/>
          </a:stretch>
        </p:blipFill>
        <p:spPr bwMode="auto">
          <a:xfrm>
            <a:off x="3670909" y="1052736"/>
            <a:ext cx="5149563" cy="42353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457201" y="714356"/>
            <a:ext cx="2828916" cy="5411807"/>
          </a:xfrm>
        </p:spPr>
        <p:txBody>
          <a:bodyPr>
            <a:normAutofit/>
          </a:bodyPr>
          <a:lstStyle/>
          <a:p>
            <a:r>
              <a:rPr lang="ru-RU" sz="1800" b="1" i="1" u="sng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Құдалық </a:t>
            </a:r>
            <a:r>
              <a:rPr lang="ru-RU" sz="18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(сватовство)</a:t>
            </a:r>
            <a:r>
              <a:rPr lang="ru-RU" sz="1800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преддверии бракосочетания в дом невесты приезжают сваты. Их задача – договориться с ближайшими родственниками девушки о ее замужестве. В ходе сватовства, отец невесты получает от гостей подарки, являющиеся своеобразным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задатком.</a:t>
            </a:r>
            <a:endParaRPr lang="ru-RU" sz="1800" dirty="0"/>
          </a:p>
        </p:txBody>
      </p:sp>
      <p:pic>
        <p:nvPicPr>
          <p:cNvPr id="14338" name="Picture 2" descr="https://mgorod.kz/projects/wp-content/uploads/2021/05/8nmp2r-gpz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500042"/>
            <a:ext cx="5643602" cy="57864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064896" cy="6597352"/>
          </a:xfrm>
        </p:spPr>
        <p:txBody>
          <a:bodyPr>
            <a:noAutofit/>
          </a:bodyPr>
          <a:lstStyle/>
          <a:p>
            <a:pPr algn="l"/>
            <a:r>
              <a:rPr lang="ru-RU" sz="3200" b="1" i="1" u="sng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Келін</a:t>
            </a:r>
            <a:r>
              <a:rPr lang="ru-RU" sz="32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u="sng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тусіру</a:t>
            </a:r>
            <a:r>
              <a:rPr lang="ru-RU" sz="32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32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(ввести невестку в дом)</a:t>
            </a:r>
            <a:r>
              <a:rPr lang="ru-RU" sz="2700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Невесту традиционно не 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подвозили к порогу, а 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оставляли на некотором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расстоянии от аула вместе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с </a:t>
            </a:r>
            <a:r>
              <a:rPr lang="ru-RU" sz="2700" dirty="0" err="1" smtClean="0">
                <a:latin typeface="Times New Roman" pitchFamily="18" charset="0"/>
                <a:cs typeface="Times New Roman" pitchFamily="18" charset="0"/>
              </a:rPr>
              <a:t>женге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. Девушки 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выходили на встречу невесте и не открывая лица, вводили в дом и сажали за ширму (</a:t>
            </a:r>
            <a:r>
              <a:rPr lang="ru-RU" sz="2700" dirty="0" err="1" smtClean="0">
                <a:latin typeface="Times New Roman" pitchFamily="18" charset="0"/>
                <a:cs typeface="Times New Roman" pitchFamily="18" charset="0"/>
              </a:rPr>
              <a:t>шымылдык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) с другими девушками. Встречающие осыпали всех </a:t>
            </a:r>
            <a:r>
              <a:rPr lang="ru-RU" sz="2700" dirty="0" err="1" smtClean="0">
                <a:latin typeface="Times New Roman" pitchFamily="18" charset="0"/>
                <a:cs typeface="Times New Roman" pitchFamily="18" charset="0"/>
              </a:rPr>
              <a:t>шашу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(конфеты, </a:t>
            </a:r>
            <a:r>
              <a:rPr lang="ru-RU" sz="2700" dirty="0" err="1" smtClean="0">
                <a:latin typeface="Times New Roman" pitchFamily="18" charset="0"/>
                <a:cs typeface="Times New Roman" pitchFamily="18" charset="0"/>
              </a:rPr>
              <a:t>баурсаки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, монеты)</a:t>
            </a:r>
            <a:endParaRPr lang="ru-RU" sz="27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6" name="Picture 4" descr="http://xjtonglan.com/upload/Image/mrtp/1_3385625.jpg"/>
          <p:cNvPicPr>
            <a:picLocks noChangeAspect="1" noChangeArrowheads="1"/>
          </p:cNvPicPr>
          <p:nvPr/>
        </p:nvPicPr>
        <p:blipFill>
          <a:blip r:embed="rId2" cstate="print"/>
          <a:srcRect l="7006" t="7337" r="13118" b="-2705"/>
          <a:stretch>
            <a:fillRect/>
          </a:stretch>
        </p:blipFill>
        <p:spPr bwMode="auto">
          <a:xfrm>
            <a:off x="4895301" y="908720"/>
            <a:ext cx="3853163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55554"/>
          </a:xfrm>
        </p:spPr>
        <p:txBody>
          <a:bodyPr>
            <a:noAutofit/>
          </a:bodyPr>
          <a:lstStyle/>
          <a:p>
            <a:pPr algn="l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457200" y="428604"/>
            <a:ext cx="3008313" cy="6000792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Традиция </a:t>
            </a:r>
            <a:r>
              <a:rPr lang="ru-RU" sz="1800" b="1" i="1" u="sng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саукеле</a:t>
            </a:r>
            <a:r>
              <a:rPr lang="ru-RU" sz="18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i="1" u="sng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кигизу</a:t>
            </a:r>
            <a:r>
              <a:rPr lang="ru-RU" sz="18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–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это особо торжественный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обряд для невесты, когда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на ее голову одевали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свадебный головной убор –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саукеле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с особым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покрывалом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желек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Саукеле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- не только самая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дорогая часть убранства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невесты, он также служил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символом начала новой жизни,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память о прежней беззаботной жизни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девушки.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dirty="0"/>
          </a:p>
        </p:txBody>
      </p:sp>
      <p:pic>
        <p:nvPicPr>
          <p:cNvPr id="11266" name="Picture 2" descr="https://2018.f.a0z.ru/08/02-6533145-vikroyka-golovnogo-ubora-saukel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7620" y="500042"/>
            <a:ext cx="4960916" cy="58579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85728"/>
            <a:ext cx="8104984" cy="2928958"/>
          </a:xfrm>
        </p:spPr>
        <p:txBody>
          <a:bodyPr>
            <a:noAutofit/>
          </a:bodyPr>
          <a:lstStyle/>
          <a:p>
            <a:pPr algn="ctr"/>
            <a:r>
              <a:rPr lang="ru-RU" sz="2400" b="1" i="1" u="sng" dirty="0" smtClean="0"/>
              <a:t> </a:t>
            </a:r>
            <a:r>
              <a:rPr lang="ru-RU" sz="2400" b="1" i="1" u="sng" dirty="0" smtClean="0">
                <a:solidFill>
                  <a:srgbClr val="FF0000"/>
                </a:solidFill>
              </a:rPr>
              <a:t>«</a:t>
            </a:r>
            <a:r>
              <a:rPr lang="ru-RU" sz="2400" b="1" i="1" u="sng" dirty="0" err="1" smtClean="0">
                <a:solidFill>
                  <a:srgbClr val="FF0000"/>
                </a:solidFill>
              </a:rPr>
              <a:t>Беташар</a:t>
            </a:r>
            <a:r>
              <a:rPr lang="ru-RU" sz="2400" b="1" i="1" u="sng" dirty="0" smtClean="0">
                <a:solidFill>
                  <a:srgbClr val="FF0000"/>
                </a:solidFill>
              </a:rPr>
              <a:t>» </a:t>
            </a:r>
            <a:r>
              <a:rPr lang="ru-RU" sz="2400" b="1" dirty="0" smtClean="0"/>
              <a:t>- это обряд открытия лица невесты, традиционно проводимый на казахской свадьбе. Обряд проходил под песню, которая так и называется "</a:t>
            </a:r>
            <a:r>
              <a:rPr lang="ru-RU" sz="2400" b="1" dirty="0" err="1" smtClean="0"/>
              <a:t>Беташар</a:t>
            </a:r>
            <a:r>
              <a:rPr lang="ru-RU" sz="2400" b="1" dirty="0" smtClean="0"/>
              <a:t>". Певец-импровизатор , характеризую в стихах почтенных родственников призывал невесту поклониться каждому, в ответ на это близкие родственники мужа дарили подарки. Песня заканчивается наставлениями, пожеланиями, советами. </a:t>
            </a:r>
            <a:endParaRPr lang="ru-RU" sz="2400" b="1" dirty="0"/>
          </a:p>
        </p:txBody>
      </p:sp>
      <p:pic>
        <p:nvPicPr>
          <p:cNvPr id="10242" name="Picture 2" descr="https://svadba-planet.ru/wp-content/uploads/d/f/8/df8989e739f332488e16feafc31bbb8f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4118" y="3214686"/>
            <a:ext cx="7789848" cy="3143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692696"/>
            <a:ext cx="8712968" cy="18722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/>
              <a:t>Проводы невесты </a:t>
            </a:r>
            <a:r>
              <a:rPr lang="ru-RU" sz="2800" b="1" u="sng" dirty="0" smtClean="0">
                <a:solidFill>
                  <a:srgbClr val="FF0000"/>
                </a:solidFill>
              </a:rPr>
              <a:t>«</a:t>
            </a:r>
            <a:r>
              <a:rPr lang="ru-RU" sz="2800" b="1" u="sng" dirty="0" err="1" smtClean="0">
                <a:solidFill>
                  <a:srgbClr val="FF0000"/>
                </a:solidFill>
              </a:rPr>
              <a:t>қыз ұзату</a:t>
            </a:r>
            <a:r>
              <a:rPr lang="ru-RU" sz="2800" b="1" u="sng" dirty="0" smtClean="0">
                <a:solidFill>
                  <a:srgbClr val="FF0000"/>
                </a:solidFill>
              </a:rPr>
              <a:t>». </a:t>
            </a:r>
            <a:r>
              <a:rPr lang="ru-RU" sz="2800" b="1" dirty="0" smtClean="0"/>
              <a:t>Вечером перед началом церемонии в дом девушки вновь приезжают сваты. Количество визитеров должно быть не четным (5-7 человек). Рано утром, невесту вместе со сватами отправляют в дом жениха. Процедура прощания, сопровождается исполнением казахской ритуальной песни«Жар-жар»</a:t>
            </a:r>
            <a:endParaRPr lang="ru-RU" sz="2800" b="1" dirty="0"/>
          </a:p>
        </p:txBody>
      </p:sp>
      <p:pic>
        <p:nvPicPr>
          <p:cNvPr id="9220" name="Picture 4" descr="https://i.ytimg.com/vi/nO9PILsix40/maxres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857496"/>
            <a:ext cx="8215370" cy="36433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6" name="Picture 4" descr="https://ds02.infourok.ru/uploads/ex/0f43/0002e1ea-4c110d50/img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500042"/>
            <a:ext cx="8215370" cy="59293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7848872" cy="5976664"/>
          </a:xfrm>
        </p:spPr>
        <p:txBody>
          <a:bodyPr>
            <a:noAutofit/>
          </a:bodyPr>
          <a:lstStyle/>
          <a:p>
            <a:pPr algn="l"/>
            <a:r>
              <a:rPr lang="kk-KZ" sz="36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Көрімдік</a:t>
            </a:r>
            <a:r>
              <a:rPr lang="ru-RU" sz="36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- подарок, </a:t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который полагается </a:t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давать за увиденных</a:t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впервые молодую </a:t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невестку, </a:t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новорожденного, </a:t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верблюжонка. </a:t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Коримдик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" - от слова</a:t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"кору" - смотреть, </a:t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видеть. "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Коримдик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«</a:t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служит для выражения </a:t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добрых намерений родственников, близких 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://www.miss.inform.kz/fileman/Uploads/kz_madeniet/N1uZ64laynW8ZGZzwc0bqd164eh2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620688"/>
            <a:ext cx="3905247" cy="518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208912" cy="5951584"/>
          </a:xfrm>
        </p:spPr>
        <p:txBody>
          <a:bodyPr>
            <a:noAutofit/>
          </a:bodyPr>
          <a:lstStyle/>
          <a:p>
            <a:pPr algn="l"/>
            <a:r>
              <a:rPr lang="ru-RU" sz="4000" b="1" i="1" u="sng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Сүйінші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- </a:t>
            </a:r>
            <a:br>
              <a:rPr lang="ru-RU" sz="3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обычай, </a:t>
            </a:r>
            <a:br>
              <a:rPr lang="ru-RU" sz="3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согласно </a:t>
            </a:r>
            <a:br>
              <a:rPr lang="ru-RU" sz="3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которому </a:t>
            </a:r>
            <a:br>
              <a:rPr lang="ru-RU" sz="3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путник, </a:t>
            </a:r>
            <a:br>
              <a:rPr lang="ru-RU" sz="3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принесший</a:t>
            </a:r>
            <a:br>
              <a:rPr lang="ru-RU" sz="3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в дом добрую весть, в благодарность получает от хозяев ценный подарок</a:t>
            </a:r>
            <a:br>
              <a:rPr lang="ru-RU" sz="3400" dirty="0" smtClean="0">
                <a:latin typeface="Times New Roman" pitchFamily="18" charset="0"/>
                <a:cs typeface="Times New Roman" pitchFamily="18" charset="0"/>
              </a:rPr>
            </a:br>
            <a:endParaRPr lang="ru-RU" sz="3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4034" name="Picture 2" descr="http://www.kazakhistory.ru/images/post42big4.jpg"/>
          <p:cNvPicPr>
            <a:picLocks noChangeAspect="1" noChangeArrowheads="1"/>
          </p:cNvPicPr>
          <p:nvPr/>
        </p:nvPicPr>
        <p:blipFill>
          <a:blip r:embed="rId2" cstate="print"/>
          <a:srcRect l="6332" r="5013" b="6036"/>
          <a:stretch>
            <a:fillRect/>
          </a:stretch>
        </p:blipFill>
        <p:spPr bwMode="auto">
          <a:xfrm>
            <a:off x="2843808" y="620688"/>
            <a:ext cx="5771943" cy="36878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3672408" cy="5832648"/>
          </a:xfrm>
        </p:spPr>
        <p:txBody>
          <a:bodyPr>
            <a:noAutofit/>
          </a:bodyPr>
          <a:lstStyle/>
          <a:p>
            <a:pPr algn="ctr" fontAlgn="base"/>
            <a:r>
              <a:rPr lang="ru-RU" sz="3600" b="1" u="sng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Байғазы</a:t>
            </a:r>
            <a:r>
              <a:rPr lang="ru-RU" sz="3600" b="1" u="sng" dirty="0" err="1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– </a:t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традиция, предусматривающая возможность получения подарка человеком, приобретшим обновку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3010" name="Picture 2" descr="http://www.kazreligiya.kz/wp-content/uploads/2014/12/tr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1340768"/>
            <a:ext cx="4680521" cy="35885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4248472" cy="7245424"/>
          </a:xfrm>
        </p:spPr>
        <p:txBody>
          <a:bodyPr>
            <a:noAutofit/>
          </a:bodyPr>
          <a:lstStyle/>
          <a:p>
            <a:pPr algn="ctr"/>
            <a:r>
              <a:rPr lang="ru-RU" sz="3000" b="1" i="1" u="sng" dirty="0" smtClean="0">
                <a:solidFill>
                  <a:srgbClr val="FF0000"/>
                </a:solidFill>
              </a:rPr>
              <a:t>«</a:t>
            </a:r>
            <a:r>
              <a:rPr lang="ru-RU" sz="3000" b="1" i="1" u="sng" dirty="0" err="1" smtClean="0">
                <a:solidFill>
                  <a:srgbClr val="FF0000"/>
                </a:solidFill>
              </a:rPr>
              <a:t>Ат</a:t>
            </a:r>
            <a:r>
              <a:rPr lang="ru-RU" sz="3000" b="1" i="1" u="sng" dirty="0" smtClean="0">
                <a:solidFill>
                  <a:srgbClr val="FF0000"/>
                </a:solidFill>
              </a:rPr>
              <a:t> </a:t>
            </a:r>
            <a:r>
              <a:rPr lang="ru-RU" sz="3000" b="1" i="1" u="sng" dirty="0" err="1" smtClean="0">
                <a:solidFill>
                  <a:srgbClr val="FF0000"/>
                </a:solidFill>
              </a:rPr>
              <a:t>мингизип</a:t>
            </a:r>
            <a:r>
              <a:rPr lang="ru-RU" sz="3000" b="1" i="1" u="sng" dirty="0" smtClean="0">
                <a:solidFill>
                  <a:srgbClr val="FF0000"/>
                </a:solidFill>
              </a:rPr>
              <a:t> </a:t>
            </a:r>
            <a:r>
              <a:rPr lang="ru-RU" sz="3000" b="1" i="1" u="sng" dirty="0" err="1" smtClean="0">
                <a:solidFill>
                  <a:srgbClr val="FF0000"/>
                </a:solidFill>
              </a:rPr>
              <a:t>шапан</a:t>
            </a:r>
            <a:r>
              <a:rPr lang="ru-RU" sz="3000" b="1" i="1" u="sng" dirty="0" smtClean="0">
                <a:solidFill>
                  <a:srgbClr val="FF0000"/>
                </a:solidFill>
              </a:rPr>
              <a:t> жабу» (</a:t>
            </a:r>
            <a:r>
              <a:rPr lang="ru-RU" sz="3000" b="1" i="1" u="sng" dirty="0" err="1" smtClean="0">
                <a:solidFill>
                  <a:srgbClr val="FF0000"/>
                </a:solidFill>
              </a:rPr>
              <a:t>Ат</a:t>
            </a:r>
            <a:r>
              <a:rPr lang="ru-RU" sz="3000" b="1" i="1" u="sng" dirty="0" smtClean="0">
                <a:solidFill>
                  <a:srgbClr val="FF0000"/>
                </a:solidFill>
              </a:rPr>
              <a:t> </a:t>
            </a:r>
            <a:r>
              <a:rPr lang="kk-KZ" sz="3000" b="1" i="1" u="sng" dirty="0" smtClean="0">
                <a:solidFill>
                  <a:srgbClr val="FF0000"/>
                </a:solidFill>
              </a:rPr>
              <a:t>мінгізіп шапан жабу</a:t>
            </a:r>
            <a:r>
              <a:rPr lang="ru-RU" sz="3000" b="1" i="1" u="sng" dirty="0" smtClean="0">
                <a:solidFill>
                  <a:srgbClr val="FF0000"/>
                </a:solidFill>
              </a:rPr>
              <a:t>)</a:t>
            </a:r>
            <a:r>
              <a:rPr lang="ru-RU" sz="3000" b="1" dirty="0" smtClean="0"/>
              <a:t> - высокий почет. Согласно традиции, дорогой гость, посетивший аул, в знак признания заслуг, получает в подарок от местных жителей коня и дорогой </a:t>
            </a:r>
            <a:r>
              <a:rPr lang="ru-RU" sz="3000" b="1" dirty="0" err="1" smtClean="0"/>
              <a:t>чапан</a:t>
            </a:r>
            <a:r>
              <a:rPr lang="ru-RU" sz="3000" b="1" dirty="0" smtClean="0"/>
              <a:t> (халат из верблюжьей шерсти с ситцевой подкладкой)</a:t>
            </a:r>
            <a:br>
              <a:rPr lang="ru-RU" sz="3000" b="1" dirty="0" smtClean="0"/>
            </a:br>
            <a:endParaRPr lang="ru-RU" sz="3000" b="1" dirty="0"/>
          </a:p>
        </p:txBody>
      </p:sp>
      <p:pic>
        <p:nvPicPr>
          <p:cNvPr id="41986" name="Picture 2" descr="http://cs306811.vk.me/v306811261/91da/hAedBrR5V4Q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114812"/>
            <a:ext cx="3805513" cy="43304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4248472" cy="6048672"/>
          </a:xfrm>
        </p:spPr>
        <p:txBody>
          <a:bodyPr>
            <a:noAutofit/>
          </a:bodyPr>
          <a:lstStyle/>
          <a:p>
            <a:pPr algn="ctr"/>
            <a:r>
              <a:rPr lang="kk-KZ" sz="30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Бес жақсы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- подарок для уважаемого человека, состоящий из пяти ценных вещей (верблюд -«кара нар», быстроногий скакун -«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жуйрик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ат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», дорогой ковер -«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калы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килем», алмазная сабля - «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алмас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кылыш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», а также соболья шуба - «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булгын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ишик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62" name="Picture 2" descr="http://boombob.ru/img/picture/Jul/04/4f79121f30ceeff3935fd84af9275669/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1700808"/>
            <a:ext cx="2267744" cy="1929055"/>
          </a:xfrm>
          <a:prstGeom prst="rect">
            <a:avLst/>
          </a:prstGeom>
          <a:noFill/>
        </p:spPr>
      </p:pic>
      <p:sp>
        <p:nvSpPr>
          <p:cNvPr id="40964" name="AutoShape 4" descr="https://im0-tub-kz.yandex.net/i?id=61ffa02dd4d6abcfba695960bda4672c&amp;n=33&amp;h=190&amp;w=25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0966" name="AutoShape 6" descr="https://im0-tub-kz.yandex.net/i?id=61ffa02dd4d6abcfba695960bda4672c&amp;n=33&amp;h=190&amp;w=25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0968" name="Picture 8" descr="http://i027.radikal.ru/0804/7f/7f7123d9683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3" y="1"/>
            <a:ext cx="3024336" cy="2279964"/>
          </a:xfrm>
          <a:prstGeom prst="rect">
            <a:avLst/>
          </a:prstGeom>
          <a:noFill/>
        </p:spPr>
      </p:pic>
      <p:pic>
        <p:nvPicPr>
          <p:cNvPr id="40970" name="Picture 10" descr="http://mypresentation.ru/documents/ca5ed3fe129ef68b89e6c8a35aa6942d/img1.jpg"/>
          <p:cNvPicPr>
            <a:picLocks noChangeAspect="1" noChangeArrowheads="1"/>
          </p:cNvPicPr>
          <p:nvPr/>
        </p:nvPicPr>
        <p:blipFill>
          <a:blip r:embed="rId4" cstate="print"/>
          <a:srcRect l="10395" t="3780" r="3611" b="21881"/>
          <a:stretch>
            <a:fillRect/>
          </a:stretch>
        </p:blipFill>
        <p:spPr bwMode="auto">
          <a:xfrm>
            <a:off x="5004048" y="4509120"/>
            <a:ext cx="2808312" cy="1781618"/>
          </a:xfrm>
          <a:prstGeom prst="rect">
            <a:avLst/>
          </a:prstGeom>
          <a:noFill/>
        </p:spPr>
      </p:pic>
      <p:pic>
        <p:nvPicPr>
          <p:cNvPr id="40972" name="Picture 12" descr="http://images2.wikia.nocookie.net/__cb20120512094822/assassinscreed/de/images/c/c6/Altsyrisches_Schwert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-3420000">
            <a:off x="6811768" y="4184857"/>
            <a:ext cx="2507085" cy="1203048"/>
          </a:xfrm>
          <a:prstGeom prst="rect">
            <a:avLst/>
          </a:prstGeom>
          <a:noFill/>
        </p:spPr>
      </p:pic>
      <p:pic>
        <p:nvPicPr>
          <p:cNvPr id="40974" name="Picture 14" descr="http://steshka.ru/wp-content/uploads/2012/11/154.jpg"/>
          <p:cNvPicPr>
            <a:picLocks noChangeAspect="1" noChangeArrowheads="1"/>
          </p:cNvPicPr>
          <p:nvPr/>
        </p:nvPicPr>
        <p:blipFill>
          <a:blip r:embed="rId6" cstate="print"/>
          <a:srcRect l="3122" t="3465" r="54722" b="33869"/>
          <a:stretch>
            <a:fillRect/>
          </a:stretch>
        </p:blipFill>
        <p:spPr bwMode="auto">
          <a:xfrm>
            <a:off x="4894141" y="2492896"/>
            <a:ext cx="1478059" cy="18722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785794"/>
            <a:ext cx="8640960" cy="1563086"/>
          </a:xfrm>
        </p:spPr>
        <p:txBody>
          <a:bodyPr>
            <a:noAutofit/>
          </a:bodyPr>
          <a:lstStyle/>
          <a:p>
            <a:pPr algn="ctr"/>
            <a:r>
              <a:rPr lang="ru-RU" sz="3600" b="1" i="1" u="sng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Жылу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 – традиция, связанная с оказанием материальной, моральной и финансовой помощи людям, пострадавшим в результате стихийных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бедствий.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6" name="Picture 2" descr="http://ult.kz/wp-content/uploads/bfi_thumb/mon54ledq1-m63zaa1j5qhauufywe1wkee6scuo7getr6h1jhju9y.jpg"/>
          <p:cNvPicPr>
            <a:picLocks noChangeAspect="1" noChangeArrowheads="1"/>
          </p:cNvPicPr>
          <p:nvPr/>
        </p:nvPicPr>
        <p:blipFill>
          <a:blip r:embed="rId2" cstate="print"/>
          <a:srcRect l="4414" b="1808"/>
          <a:stretch>
            <a:fillRect/>
          </a:stretch>
        </p:blipFill>
        <p:spPr bwMode="auto">
          <a:xfrm>
            <a:off x="524250" y="2708920"/>
            <a:ext cx="8008190" cy="34506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7776864" cy="6168748"/>
          </a:xfrm>
        </p:spPr>
        <p:txBody>
          <a:bodyPr>
            <a:noAutofit/>
          </a:bodyPr>
          <a:lstStyle/>
          <a:p>
            <a:pPr algn="l"/>
            <a:r>
              <a:rPr lang="ru-RU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kk-KZ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Бел көтерер</a:t>
            </a: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традиция, угощать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пожилых людей.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Для стариков,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готовятся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вкусные, а самое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главное – мягкие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блюда, такие как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казы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жент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кумыс,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творог и т.д.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Традиция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белкотерер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является примером заботы о пожилых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людях.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2" name="Picture 2" descr="http://www.minber.kz/wp-content/uploads/2011/12/%D3%98%D0%B6%D0%B5%D0%BB%D0%B5%D1%80.jpg"/>
          <p:cNvPicPr>
            <a:picLocks noChangeAspect="1" noChangeArrowheads="1"/>
          </p:cNvPicPr>
          <p:nvPr/>
        </p:nvPicPr>
        <p:blipFill>
          <a:blip r:embed="rId2" cstate="print"/>
          <a:srcRect l="11065" r="5231" b="2997"/>
          <a:stretch>
            <a:fillRect/>
          </a:stretch>
        </p:blipFill>
        <p:spPr bwMode="auto">
          <a:xfrm>
            <a:off x="3635896" y="1313765"/>
            <a:ext cx="4909359" cy="33751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1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998</TotalTime>
  <Words>141</Words>
  <Application>Microsoft Office PowerPoint</Application>
  <PresentationFormat>Экран (4:3)</PresentationFormat>
  <Paragraphs>22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Тема1</vt:lpstr>
      <vt:lpstr>   </vt:lpstr>
      <vt:lpstr>Слайд 2</vt:lpstr>
      <vt:lpstr>Көрімдік - подарок,  который полагается  давать за увиденных  впервые молодую  невестку,  новорожденного,  верблюжонка.  "Коримдик" - от слова  "кору" - смотреть,  видеть. "Коримдик«  служит для выражения  добрых намерений родственников, близких </vt:lpstr>
      <vt:lpstr>Сүйінші -  обычай,  согласно  которому  путник,  принесший  в дом добрую весть, в благодарность получает от хозяев ценный подарок </vt:lpstr>
      <vt:lpstr>Байғазы –  традиция, предусматривающая возможность получения подарка человеком, приобретшим обновку</vt:lpstr>
      <vt:lpstr>«Ат мингизип шапан жабу» (Ат мінгізіп шапан жабу) - высокий почет. Согласно традиции, дорогой гость, посетивший аул, в знак признания заслуг, получает в подарок от местных жителей коня и дорогой чапан (халат из верблюжьей шерсти с ситцевой подкладкой) </vt:lpstr>
      <vt:lpstr>Бес жақсы- подарок для уважаемого человека, состоящий из пяти ценных вещей (верблюд -«кара нар», быстроногий скакун -«жуйрик ат», дорогой ковер -«калы килем», алмазная сабля - «алмас кылыш», а также соболья шуба - «булгын ишик» </vt:lpstr>
      <vt:lpstr>Жылу – традиция, связанная с оказанием материальной, моральной и финансовой помощи людям, пострадавшим в результате стихийных бедствий.</vt:lpstr>
      <vt:lpstr> Бел көтерер –  традиция, угощать  пожилых людей.  Для стариков,  готовятся  вкусные, а самое  главное – мягкие  блюда, такие как  казы, жент, кумыс,  творог и т.д.  Традиция белкотерер, является примером заботы о пожилых людях.</vt:lpstr>
      <vt:lpstr>Қонақасы–  обычай,  связанный с  угощением гостя.  Казахский народ  издревле  славился своим  гостеприимством,  пришедших  гостей всегда  было принято угощать самыми лучшими блюдами.</vt:lpstr>
      <vt:lpstr>Слайд 11</vt:lpstr>
      <vt:lpstr>Келін тусіру  (ввести невестку в дом) Невесту традиционно не  подвозили к порогу, а  оставляли на некотором  расстоянии от аула вместе  с женге. Девушки  выходили на встречу невесте и не открывая лица, вводили в дом и сажали за ширму (шымылдык) с другими девушками. Встречающие осыпали всех шашу(конфеты, баурсаки, монеты)</vt:lpstr>
      <vt:lpstr> </vt:lpstr>
      <vt:lpstr> «Беташар» - это обряд открытия лица невесты, традиционно проводимый на казахской свадьбе. Обряд проходил под песню, которая так и называется "Беташар". Певец-импровизатор , характеризую в стихах почтенных родственников призывал невесту поклониться каждому, в ответ на это близкие родственники мужа дарили подарки. Песня заканчивается наставлениями, пожеланиями, советами. </vt:lpstr>
      <vt:lpstr>Проводы невесты «қыз ұзату». Вечером перед началом церемонии в дом девушки вновь приезжают сваты. Количество визитеров должно быть не четным (5-7 человек). Рано утром, невесту вместе со сватами отправляют в дом жениха. Процедура прощания, сопровождается исполнением казахской ритуальной песни«Жар-жар»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Разделы: 1. Традиции 2. Праздники 3.Игры</dc:title>
  <dc:creator>Айгерим</dc:creator>
  <cp:lastModifiedBy>Асия</cp:lastModifiedBy>
  <cp:revision>80</cp:revision>
  <dcterms:created xsi:type="dcterms:W3CDTF">2016-01-14T20:25:48Z</dcterms:created>
  <dcterms:modified xsi:type="dcterms:W3CDTF">2022-04-13T06:37:56Z</dcterms:modified>
</cp:coreProperties>
</file>