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410" r:id="rId2"/>
    <p:sldId id="412" r:id="rId3"/>
    <p:sldId id="415" r:id="rId4"/>
    <p:sldId id="439" r:id="rId5"/>
    <p:sldId id="440" r:id="rId6"/>
    <p:sldId id="411" r:id="rId7"/>
    <p:sldId id="392" r:id="rId8"/>
    <p:sldId id="414" r:id="rId9"/>
    <p:sldId id="413" r:id="rId10"/>
    <p:sldId id="376" r:id="rId11"/>
    <p:sldId id="389" r:id="rId12"/>
    <p:sldId id="390" r:id="rId13"/>
    <p:sldId id="418" r:id="rId14"/>
    <p:sldId id="379" r:id="rId15"/>
    <p:sldId id="380" r:id="rId16"/>
    <p:sldId id="382" r:id="rId17"/>
    <p:sldId id="383" r:id="rId18"/>
    <p:sldId id="384" r:id="rId19"/>
    <p:sldId id="409" r:id="rId20"/>
    <p:sldId id="426" r:id="rId21"/>
    <p:sldId id="441" r:id="rId22"/>
    <p:sldId id="443" r:id="rId23"/>
    <p:sldId id="444" r:id="rId24"/>
    <p:sldId id="445" r:id="rId25"/>
    <p:sldId id="446" r:id="rId26"/>
    <p:sldId id="447" r:id="rId27"/>
    <p:sldId id="448" r:id="rId28"/>
    <p:sldId id="449" r:id="rId29"/>
    <p:sldId id="450" r:id="rId30"/>
    <p:sldId id="451" r:id="rId31"/>
    <p:sldId id="438" r:id="rId32"/>
    <p:sldId id="428" r:id="rId33"/>
    <p:sldId id="429" r:id="rId34"/>
    <p:sldId id="430" r:id="rId35"/>
    <p:sldId id="442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A3E7C8"/>
    <a:srgbClr val="2A9E6A"/>
    <a:srgbClr val="03B996"/>
    <a:srgbClr val="CCFFCC"/>
    <a:srgbClr val="800000"/>
    <a:srgbClr val="000099"/>
    <a:srgbClr val="FFFF66"/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3" autoAdjust="0"/>
    <p:restoredTop sz="94660"/>
  </p:normalViewPr>
  <p:slideViewPr>
    <p:cSldViewPr>
      <p:cViewPr varScale="1">
        <p:scale>
          <a:sx n="69" d="100"/>
          <a:sy n="69" d="100"/>
        </p:scale>
        <p:origin x="12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18" Type="http://schemas.openxmlformats.org/officeDocument/2006/relationships/image" Target="../media/image21.wmf"/><Relationship Id="rId26" Type="http://schemas.openxmlformats.org/officeDocument/2006/relationships/image" Target="../media/image29.wmf"/><Relationship Id="rId39" Type="http://schemas.openxmlformats.org/officeDocument/2006/relationships/image" Target="../media/image42.wmf"/><Relationship Id="rId3" Type="http://schemas.openxmlformats.org/officeDocument/2006/relationships/image" Target="../media/image6.wmf"/><Relationship Id="rId21" Type="http://schemas.openxmlformats.org/officeDocument/2006/relationships/image" Target="../media/image24.wmf"/><Relationship Id="rId34" Type="http://schemas.openxmlformats.org/officeDocument/2006/relationships/image" Target="../media/image37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5" Type="http://schemas.openxmlformats.org/officeDocument/2006/relationships/image" Target="../media/image28.wmf"/><Relationship Id="rId33" Type="http://schemas.openxmlformats.org/officeDocument/2006/relationships/image" Target="../media/image36.wmf"/><Relationship Id="rId38" Type="http://schemas.openxmlformats.org/officeDocument/2006/relationships/image" Target="../media/image41.wmf"/><Relationship Id="rId2" Type="http://schemas.openxmlformats.org/officeDocument/2006/relationships/image" Target="../media/image5.wmf"/><Relationship Id="rId16" Type="http://schemas.openxmlformats.org/officeDocument/2006/relationships/image" Target="../media/image19.wmf"/><Relationship Id="rId20" Type="http://schemas.openxmlformats.org/officeDocument/2006/relationships/image" Target="../media/image23.wmf"/><Relationship Id="rId29" Type="http://schemas.openxmlformats.org/officeDocument/2006/relationships/image" Target="../media/image32.wmf"/><Relationship Id="rId41" Type="http://schemas.openxmlformats.org/officeDocument/2006/relationships/image" Target="../media/image44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24" Type="http://schemas.openxmlformats.org/officeDocument/2006/relationships/image" Target="../media/image27.wmf"/><Relationship Id="rId32" Type="http://schemas.openxmlformats.org/officeDocument/2006/relationships/image" Target="../media/image35.wmf"/><Relationship Id="rId37" Type="http://schemas.openxmlformats.org/officeDocument/2006/relationships/image" Target="../media/image40.wmf"/><Relationship Id="rId40" Type="http://schemas.openxmlformats.org/officeDocument/2006/relationships/image" Target="../media/image43.wmf"/><Relationship Id="rId5" Type="http://schemas.openxmlformats.org/officeDocument/2006/relationships/image" Target="../media/image8.wmf"/><Relationship Id="rId15" Type="http://schemas.openxmlformats.org/officeDocument/2006/relationships/image" Target="../media/image18.wmf"/><Relationship Id="rId23" Type="http://schemas.openxmlformats.org/officeDocument/2006/relationships/image" Target="../media/image26.wmf"/><Relationship Id="rId28" Type="http://schemas.openxmlformats.org/officeDocument/2006/relationships/image" Target="../media/image31.wmf"/><Relationship Id="rId36" Type="http://schemas.openxmlformats.org/officeDocument/2006/relationships/image" Target="../media/image39.wmf"/><Relationship Id="rId10" Type="http://schemas.openxmlformats.org/officeDocument/2006/relationships/image" Target="../media/image13.wmf"/><Relationship Id="rId19" Type="http://schemas.openxmlformats.org/officeDocument/2006/relationships/image" Target="../media/image22.wmf"/><Relationship Id="rId31" Type="http://schemas.openxmlformats.org/officeDocument/2006/relationships/image" Target="../media/image34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Relationship Id="rId22" Type="http://schemas.openxmlformats.org/officeDocument/2006/relationships/image" Target="../media/image25.wmf"/><Relationship Id="rId27" Type="http://schemas.openxmlformats.org/officeDocument/2006/relationships/image" Target="../media/image30.wmf"/><Relationship Id="rId30" Type="http://schemas.openxmlformats.org/officeDocument/2006/relationships/image" Target="../media/image33.wmf"/><Relationship Id="rId35" Type="http://schemas.openxmlformats.org/officeDocument/2006/relationships/image" Target="../media/image3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png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59.wmf"/><Relationship Id="rId1" Type="http://schemas.openxmlformats.org/officeDocument/2006/relationships/image" Target="../media/image58.png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59.wmf"/><Relationship Id="rId1" Type="http://schemas.openxmlformats.org/officeDocument/2006/relationships/image" Target="../media/image58.png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2" Type="http://schemas.openxmlformats.org/officeDocument/2006/relationships/image" Target="../media/image72.wmf"/><Relationship Id="rId1" Type="http://schemas.openxmlformats.org/officeDocument/2006/relationships/image" Target="../media/image58.png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58.png"/><Relationship Id="rId1" Type="http://schemas.openxmlformats.org/officeDocument/2006/relationships/image" Target="../media/image78.emf"/><Relationship Id="rId4" Type="http://schemas.openxmlformats.org/officeDocument/2006/relationships/image" Target="../media/image8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58.png"/><Relationship Id="rId4" Type="http://schemas.openxmlformats.org/officeDocument/2006/relationships/image" Target="../media/image8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2EF4C98-40C9-4379-A0CF-506F9DEB24FC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ru-RU"/>
              <a:t>Учитель математики МБОУ СОШ № 25 Е.В. Малая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B3C3CD9-B12A-4447-8D05-6681723131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185054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B437A3-66EF-48EC-9958-AE02B9498B38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ru-RU"/>
              <a:t>Учитель математики МБОУ СОШ № 25 Е.В. Малая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CBFC7D2-C2F0-45DB-95AF-5242CA9744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611711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9E69E-7AD8-4BC4-AAFF-40CB97DCBA9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0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ADF908E-EC6D-4BA7-9DCA-76A52C734D4A}" type="slidenum">
              <a:rPr lang="ru-RU" altLang="ru-RU">
                <a:latin typeface="Times New Roman" pitchFamily="18" charset="0"/>
              </a:rPr>
              <a:pPr/>
              <a:t>7</a:t>
            </a:fld>
            <a:endParaRPr lang="ru-RU" alt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Учитель математики МБОУ СОШ № 25 Е.В. Малая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BFC7D2-C2F0-45DB-95AF-5242CA9744F6}" type="slidenum">
              <a:rPr lang="ru-RU" altLang="ru-RU" smtClean="0"/>
              <a:pPr/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8947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4F7DBD-0D6E-43A8-ABBF-EFB62A4F94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949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A5C047-466D-4444-8E31-46875ED1A1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1414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C32570-0217-4573-9388-7EBDE876FC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9626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F203B-CD84-464A-883F-D01720ED8877}" type="datetimeFigureOut">
              <a:rPr lang="ru-RU" smtClean="0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562450-ED45-482C-94E3-5E76E60D4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00934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15B88-224B-4675-97E4-ED50FBCC98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909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1BCC5-88BD-4A15-B1D8-02B3F3B388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776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C17555-605D-4EA3-9A3F-2E26455B25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7515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A57417-10B8-4863-8E1B-1C5692AC57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291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F0751-A3E8-4A7C-979C-106B413D37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640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112CA3-BE58-4545-A828-3DFE810760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801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64A088-885B-499C-8468-699B3DC22B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827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4E324-C4AF-456F-8C05-AD2609F4F3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022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ru-RU"/>
              <a:t>Учитель математики МБОУ СОШ № 25 г. Крымска Е.В. Малая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BAF1E72-C36B-4F15-BB0D-12A35C62B26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61.wmf"/><Relationship Id="rId4" Type="http://schemas.openxmlformats.org/officeDocument/2006/relationships/image" Target="../media/image58.png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6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67.wmf"/><Relationship Id="rId4" Type="http://schemas.openxmlformats.org/officeDocument/2006/relationships/image" Target="../media/image58.png"/><Relationship Id="rId9" Type="http://schemas.openxmlformats.org/officeDocument/2006/relationships/oleObject" Target="../embeddings/oleObject6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13" Type="http://schemas.openxmlformats.org/officeDocument/2006/relationships/image" Target="../media/image71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12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9.wmf"/><Relationship Id="rId11" Type="http://schemas.openxmlformats.org/officeDocument/2006/relationships/image" Target="../media/image70.wmf"/><Relationship Id="rId5" Type="http://schemas.openxmlformats.org/officeDocument/2006/relationships/oleObject" Target="../embeddings/oleObject67.bin"/><Relationship Id="rId10" Type="http://schemas.openxmlformats.org/officeDocument/2006/relationships/oleObject" Target="../embeddings/oleObject70.bin"/><Relationship Id="rId4" Type="http://schemas.openxmlformats.org/officeDocument/2006/relationships/image" Target="../media/image58.png"/><Relationship Id="rId9" Type="http://schemas.openxmlformats.org/officeDocument/2006/relationships/oleObject" Target="../embeddings/oleObject6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77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7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8.bin"/><Relationship Id="rId10" Type="http://schemas.openxmlformats.org/officeDocument/2006/relationships/image" Target="../media/image74.wmf"/><Relationship Id="rId4" Type="http://schemas.openxmlformats.org/officeDocument/2006/relationships/image" Target="../media/image58.png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7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png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80.wmf"/><Relationship Id="rId4" Type="http://schemas.openxmlformats.org/officeDocument/2006/relationships/image" Target="../media/image78.emf"/><Relationship Id="rId9" Type="http://schemas.openxmlformats.org/officeDocument/2006/relationships/oleObject" Target="../embeddings/oleObject8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83.emf"/><Relationship Id="rId4" Type="http://schemas.openxmlformats.org/officeDocument/2006/relationships/image" Target="../media/image58.png"/><Relationship Id="rId9" Type="http://schemas.openxmlformats.org/officeDocument/2006/relationships/oleObject" Target="../embeddings/oleObject8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89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0.bin"/><Relationship Id="rId12" Type="http://schemas.openxmlformats.org/officeDocument/2006/relationships/image" Target="../media/image9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1.wmf"/><Relationship Id="rId11" Type="http://schemas.openxmlformats.org/officeDocument/2006/relationships/oleObject" Target="../embeddings/oleObject92.bin"/><Relationship Id="rId5" Type="http://schemas.openxmlformats.org/officeDocument/2006/relationships/oleObject" Target="../embeddings/oleObject89.bin"/><Relationship Id="rId10" Type="http://schemas.openxmlformats.org/officeDocument/2006/relationships/image" Target="../media/image93.wmf"/><Relationship Id="rId4" Type="http://schemas.openxmlformats.org/officeDocument/2006/relationships/image" Target="../media/image90.wmf"/><Relationship Id="rId9" Type="http://schemas.openxmlformats.org/officeDocument/2006/relationships/oleObject" Target="../embeddings/oleObject9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95.w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wmf"/><Relationship Id="rId18" Type="http://schemas.openxmlformats.org/officeDocument/2006/relationships/oleObject" Target="../embeddings/oleObject7.bin"/><Relationship Id="rId26" Type="http://schemas.openxmlformats.org/officeDocument/2006/relationships/image" Target="../media/image13.wmf"/><Relationship Id="rId39" Type="http://schemas.openxmlformats.org/officeDocument/2006/relationships/oleObject" Target="../embeddings/oleObject17.bin"/><Relationship Id="rId21" Type="http://schemas.openxmlformats.org/officeDocument/2006/relationships/oleObject" Target="../embeddings/oleObject8.bin"/><Relationship Id="rId34" Type="http://schemas.openxmlformats.org/officeDocument/2006/relationships/image" Target="../media/image17.wmf"/><Relationship Id="rId42" Type="http://schemas.openxmlformats.org/officeDocument/2006/relationships/image" Target="../media/image21.wmf"/><Relationship Id="rId47" Type="http://schemas.openxmlformats.org/officeDocument/2006/relationships/oleObject" Target="../embeddings/oleObject21.bin"/><Relationship Id="rId50" Type="http://schemas.openxmlformats.org/officeDocument/2006/relationships/image" Target="../media/image25.wmf"/><Relationship Id="rId55" Type="http://schemas.openxmlformats.org/officeDocument/2006/relationships/oleObject" Target="../embeddings/oleObject25.bin"/><Relationship Id="rId63" Type="http://schemas.openxmlformats.org/officeDocument/2006/relationships/oleObject" Target="../embeddings/oleObject29.bin"/><Relationship Id="rId68" Type="http://schemas.openxmlformats.org/officeDocument/2006/relationships/image" Target="../media/image34.wmf"/><Relationship Id="rId76" Type="http://schemas.openxmlformats.org/officeDocument/2006/relationships/image" Target="../media/image38.wmf"/><Relationship Id="rId84" Type="http://schemas.openxmlformats.org/officeDocument/2006/relationships/image" Target="../media/image42.wmf"/><Relationship Id="rId7" Type="http://schemas.openxmlformats.org/officeDocument/2006/relationships/image" Target="../media/image47.wmf"/><Relationship Id="rId71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.bin"/><Relationship Id="rId29" Type="http://schemas.openxmlformats.org/officeDocument/2006/relationships/oleObject" Target="../embeddings/oleObject12.bin"/><Relationship Id="rId11" Type="http://schemas.openxmlformats.org/officeDocument/2006/relationships/image" Target="../media/image6.wmf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37" Type="http://schemas.openxmlformats.org/officeDocument/2006/relationships/oleObject" Target="../embeddings/oleObject16.bin"/><Relationship Id="rId40" Type="http://schemas.openxmlformats.org/officeDocument/2006/relationships/image" Target="../media/image20.wmf"/><Relationship Id="rId45" Type="http://schemas.openxmlformats.org/officeDocument/2006/relationships/oleObject" Target="../embeddings/oleObject20.bin"/><Relationship Id="rId53" Type="http://schemas.openxmlformats.org/officeDocument/2006/relationships/oleObject" Target="../embeddings/oleObject24.bin"/><Relationship Id="rId58" Type="http://schemas.openxmlformats.org/officeDocument/2006/relationships/image" Target="../media/image29.wmf"/><Relationship Id="rId66" Type="http://schemas.openxmlformats.org/officeDocument/2006/relationships/image" Target="../media/image33.wmf"/><Relationship Id="rId74" Type="http://schemas.openxmlformats.org/officeDocument/2006/relationships/image" Target="../media/image37.wmf"/><Relationship Id="rId79" Type="http://schemas.openxmlformats.org/officeDocument/2006/relationships/oleObject" Target="../embeddings/oleObject37.bin"/><Relationship Id="rId87" Type="http://schemas.openxmlformats.org/officeDocument/2006/relationships/oleObject" Target="../embeddings/oleObject41.bin"/><Relationship Id="rId5" Type="http://schemas.openxmlformats.org/officeDocument/2006/relationships/image" Target="../media/image4.wmf"/><Relationship Id="rId61" Type="http://schemas.openxmlformats.org/officeDocument/2006/relationships/oleObject" Target="../embeddings/oleObject28.bin"/><Relationship Id="rId82" Type="http://schemas.openxmlformats.org/officeDocument/2006/relationships/image" Target="../media/image41.wmf"/><Relationship Id="rId19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5.bin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1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15.bin"/><Relationship Id="rId43" Type="http://schemas.openxmlformats.org/officeDocument/2006/relationships/oleObject" Target="../embeddings/oleObject19.bin"/><Relationship Id="rId48" Type="http://schemas.openxmlformats.org/officeDocument/2006/relationships/image" Target="../media/image24.wmf"/><Relationship Id="rId56" Type="http://schemas.openxmlformats.org/officeDocument/2006/relationships/image" Target="../media/image28.wmf"/><Relationship Id="rId64" Type="http://schemas.openxmlformats.org/officeDocument/2006/relationships/image" Target="../media/image32.wmf"/><Relationship Id="rId69" Type="http://schemas.openxmlformats.org/officeDocument/2006/relationships/oleObject" Target="../embeddings/oleObject32.bin"/><Relationship Id="rId77" Type="http://schemas.openxmlformats.org/officeDocument/2006/relationships/oleObject" Target="../embeddings/oleObject36.bin"/><Relationship Id="rId8" Type="http://schemas.openxmlformats.org/officeDocument/2006/relationships/oleObject" Target="../embeddings/oleObject2.bin"/><Relationship Id="rId51" Type="http://schemas.openxmlformats.org/officeDocument/2006/relationships/oleObject" Target="../embeddings/oleObject23.bin"/><Relationship Id="rId72" Type="http://schemas.openxmlformats.org/officeDocument/2006/relationships/image" Target="../media/image36.wmf"/><Relationship Id="rId80" Type="http://schemas.openxmlformats.org/officeDocument/2006/relationships/image" Target="../media/image40.wmf"/><Relationship Id="rId85" Type="http://schemas.openxmlformats.org/officeDocument/2006/relationships/oleObject" Target="../embeddings/oleObject40.bin"/><Relationship Id="rId3" Type="http://schemas.openxmlformats.org/officeDocument/2006/relationships/image" Target="../media/image45.w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9.wmf"/><Relationship Id="rId25" Type="http://schemas.openxmlformats.org/officeDocument/2006/relationships/oleObject" Target="../embeddings/oleObject10.bin"/><Relationship Id="rId33" Type="http://schemas.openxmlformats.org/officeDocument/2006/relationships/oleObject" Target="../embeddings/oleObject14.bin"/><Relationship Id="rId38" Type="http://schemas.openxmlformats.org/officeDocument/2006/relationships/image" Target="../media/image19.wmf"/><Relationship Id="rId46" Type="http://schemas.openxmlformats.org/officeDocument/2006/relationships/image" Target="../media/image23.wmf"/><Relationship Id="rId59" Type="http://schemas.openxmlformats.org/officeDocument/2006/relationships/oleObject" Target="../embeddings/oleObject27.bin"/><Relationship Id="rId67" Type="http://schemas.openxmlformats.org/officeDocument/2006/relationships/oleObject" Target="../embeddings/oleObject31.bin"/><Relationship Id="rId20" Type="http://schemas.openxmlformats.org/officeDocument/2006/relationships/image" Target="../media/image48.wmf"/><Relationship Id="rId41" Type="http://schemas.openxmlformats.org/officeDocument/2006/relationships/oleObject" Target="../embeddings/oleObject18.bin"/><Relationship Id="rId54" Type="http://schemas.openxmlformats.org/officeDocument/2006/relationships/image" Target="../media/image27.wmf"/><Relationship Id="rId62" Type="http://schemas.openxmlformats.org/officeDocument/2006/relationships/image" Target="../media/image31.wmf"/><Relationship Id="rId70" Type="http://schemas.openxmlformats.org/officeDocument/2006/relationships/image" Target="../media/image35.wmf"/><Relationship Id="rId75" Type="http://schemas.openxmlformats.org/officeDocument/2006/relationships/oleObject" Target="../embeddings/oleObject35.bin"/><Relationship Id="rId83" Type="http://schemas.openxmlformats.org/officeDocument/2006/relationships/oleObject" Target="../embeddings/oleObject39.bin"/><Relationship Id="rId88" Type="http://schemas.openxmlformats.org/officeDocument/2006/relationships/image" Target="../media/image44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6.wmf"/><Relationship Id="rId15" Type="http://schemas.openxmlformats.org/officeDocument/2006/relationships/image" Target="../media/image8.wmf"/><Relationship Id="rId23" Type="http://schemas.openxmlformats.org/officeDocument/2006/relationships/oleObject" Target="../embeddings/oleObject9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49" Type="http://schemas.openxmlformats.org/officeDocument/2006/relationships/oleObject" Target="../embeddings/oleObject22.bin"/><Relationship Id="rId57" Type="http://schemas.openxmlformats.org/officeDocument/2006/relationships/oleObject" Target="../embeddings/oleObject26.bin"/><Relationship Id="rId10" Type="http://schemas.openxmlformats.org/officeDocument/2006/relationships/oleObject" Target="../embeddings/oleObject3.bin"/><Relationship Id="rId31" Type="http://schemas.openxmlformats.org/officeDocument/2006/relationships/oleObject" Target="../embeddings/oleObject13.bin"/><Relationship Id="rId44" Type="http://schemas.openxmlformats.org/officeDocument/2006/relationships/image" Target="../media/image22.wmf"/><Relationship Id="rId52" Type="http://schemas.openxmlformats.org/officeDocument/2006/relationships/image" Target="../media/image26.wmf"/><Relationship Id="rId60" Type="http://schemas.openxmlformats.org/officeDocument/2006/relationships/image" Target="../media/image30.wmf"/><Relationship Id="rId65" Type="http://schemas.openxmlformats.org/officeDocument/2006/relationships/oleObject" Target="../embeddings/oleObject30.bin"/><Relationship Id="rId73" Type="http://schemas.openxmlformats.org/officeDocument/2006/relationships/oleObject" Target="../embeddings/oleObject34.bin"/><Relationship Id="rId78" Type="http://schemas.openxmlformats.org/officeDocument/2006/relationships/image" Target="../media/image39.wmf"/><Relationship Id="rId81" Type="http://schemas.openxmlformats.org/officeDocument/2006/relationships/oleObject" Target="../embeddings/oleObject38.bin"/><Relationship Id="rId86" Type="http://schemas.openxmlformats.org/officeDocument/2006/relationships/image" Target="../media/image4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56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53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5.wmf"/><Relationship Id="rId20" Type="http://schemas.openxmlformats.org/officeDocument/2006/relationships/image" Target="../media/image5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52.wmf"/><Relationship Id="rId19" Type="http://schemas.openxmlformats.org/officeDocument/2006/relationships/oleObject" Target="../embeddings/oleObject50.bin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5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80528" y="332656"/>
            <a:ext cx="9721080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0510"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МИНИСТЕРСТВО НАУКИ И ВЫСШЕГО ОБРАЗОВАНИЯ РОССИЙСКОЙ ФЕДЕРАЦИИ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 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ФЕДЕРАЛЬНОЕ ГОСУДАРСТВЕННОЕ БЮДЖЕТНОЕ ОБРАЗОВАТЕЛЬНОЕ УЧРЕЖДЕНИЕ ВЫСШЕГО ОБРАЗОВАНИЯ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ГРОЗНЕНСКИЙ ГОСУДАРСТВЕННЫЙ НЕФТЯНОЙ ТЕХНИЧЕСКИЙ УНИВЕРСИТЕТ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ИМЕНИ АКАДЕМИКА М.Д.МИЛЛИОНЩИКОВА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ea typeface="Times New Roman" panose="02020603050405020304" pitchFamily="18" charset="0"/>
              </a:rPr>
              <a:t> </a:t>
            </a:r>
            <a:endParaRPr lang="ru-RU" sz="11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>
                <a:solidFill>
                  <a:srgbClr val="002060"/>
                </a:solidFill>
                <a:ea typeface="Times New Roman" panose="02020603050405020304" pitchFamily="18" charset="0"/>
              </a:rPr>
              <a:t>Факультет среднего профессионального образования</a:t>
            </a:r>
            <a:endParaRPr lang="ru-RU" sz="12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556" y="3501008"/>
            <a:ext cx="8136904" cy="221599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n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b="1" dirty="0">
              <a:ln/>
              <a:solidFill>
                <a:schemeClr val="accent3"/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n/>
                <a:solidFill>
                  <a:schemeClr val="accent3"/>
                </a:solidFill>
                <a:ea typeface="Calibri" panose="020F0502020204030204" pitchFamily="34" charset="0"/>
              </a:rPr>
              <a:t> </a:t>
            </a:r>
            <a:endParaRPr lang="ru-RU" sz="1600" b="1" dirty="0">
              <a:ln/>
              <a:solidFill>
                <a:schemeClr val="accent3"/>
              </a:solidFill>
              <a:ea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n/>
                <a:solidFill>
                  <a:srgbClr val="002060"/>
                </a:solidFill>
                <a:ea typeface="Calibri" panose="020F0502020204030204" pitchFamily="34" charset="0"/>
              </a:rPr>
              <a:t>Преподаватель: </a:t>
            </a:r>
            <a:r>
              <a:rPr lang="ru-RU" sz="2000" b="1" dirty="0" err="1">
                <a:ln/>
                <a:solidFill>
                  <a:srgbClr val="002060"/>
                </a:solidFill>
                <a:ea typeface="Calibri" panose="020F0502020204030204" pitchFamily="34" charset="0"/>
              </a:rPr>
              <a:t>Шахаева</a:t>
            </a:r>
            <a:r>
              <a:rPr lang="ru-RU" sz="2000" b="1" dirty="0">
                <a:ln/>
                <a:solidFill>
                  <a:srgbClr val="002060"/>
                </a:solidFill>
                <a:ea typeface="Calibri" panose="020F0502020204030204" pitchFamily="34" charset="0"/>
              </a:rPr>
              <a:t> З.А.   </a:t>
            </a:r>
            <a:endParaRPr lang="ru-RU" sz="1600" b="1" dirty="0">
              <a:ln/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n/>
                <a:solidFill>
                  <a:srgbClr val="008000"/>
                </a:solidFill>
                <a:ea typeface="Calibri" panose="020F0502020204030204" pitchFamily="34" charset="0"/>
              </a:rPr>
              <a:t> </a:t>
            </a:r>
            <a:endParaRPr lang="ru-RU" sz="1600" b="1" dirty="0">
              <a:ln/>
              <a:solidFill>
                <a:srgbClr val="008000"/>
              </a:solidFill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n/>
                <a:solidFill>
                  <a:srgbClr val="002060"/>
                </a:solidFill>
                <a:ea typeface="Calibri" panose="020F0502020204030204" pitchFamily="34" charset="0"/>
              </a:rPr>
              <a:t>Грозный – 2022 г.</a:t>
            </a:r>
            <a:endParaRPr lang="ru-RU" sz="1600" b="1" dirty="0">
              <a:ln/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649" y="1996727"/>
            <a:ext cx="1188718" cy="1188718"/>
          </a:xfrm>
          <a:prstGeom prst="rect">
            <a:avLst/>
          </a:prstGeom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22595" y="306896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Открытое занятие по дисциплине: Математика</a:t>
            </a:r>
            <a:endParaRPr lang="ru-RU" sz="36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7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08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554802"/>
              </p:ext>
            </p:extLst>
          </p:nvPr>
        </p:nvGraphicFramePr>
        <p:xfrm>
          <a:off x="4254501" y="1484312"/>
          <a:ext cx="4592637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1" name="GraphC" r:id="rId3" imgW="3276600" imgH="3286125" progId="">
                  <p:embed/>
                </p:oleObj>
              </mc:Choice>
              <mc:Fallback>
                <p:oleObj name="GraphC" r:id="rId3" imgW="3276600" imgH="3286125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1" y="1484312"/>
                        <a:ext cx="4592637" cy="45370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116" name="Freeform 60"/>
          <p:cNvSpPr>
            <a:spLocks/>
          </p:cNvSpPr>
          <p:nvPr/>
        </p:nvSpPr>
        <p:spPr bwMode="auto">
          <a:xfrm>
            <a:off x="6443663" y="2565400"/>
            <a:ext cx="1223962" cy="1368425"/>
          </a:xfrm>
          <a:custGeom>
            <a:avLst/>
            <a:gdLst>
              <a:gd name="T0" fmla="*/ 0 w 771"/>
              <a:gd name="T1" fmla="*/ 862 h 862"/>
              <a:gd name="T2" fmla="*/ 771 w 771"/>
              <a:gd name="T3" fmla="*/ 0 h 862"/>
              <a:gd name="T4" fmla="*/ 771 w 771"/>
              <a:gd name="T5" fmla="*/ 862 h 862"/>
              <a:gd name="T6" fmla="*/ 0 w 771"/>
              <a:gd name="T7" fmla="*/ 862 h 862"/>
              <a:gd name="T8" fmla="*/ 0 60000 65536"/>
              <a:gd name="T9" fmla="*/ 0 60000 65536"/>
              <a:gd name="T10" fmla="*/ 0 60000 65536"/>
              <a:gd name="T11" fmla="*/ 0 60000 65536"/>
              <a:gd name="T12" fmla="*/ 0 w 771"/>
              <a:gd name="T13" fmla="*/ 0 h 862"/>
              <a:gd name="T14" fmla="*/ 771 w 771"/>
              <a:gd name="T15" fmla="*/ 862 h 8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1" h="862">
                <a:moveTo>
                  <a:pt x="0" y="862"/>
                </a:moveTo>
                <a:lnTo>
                  <a:pt x="771" y="0"/>
                </a:lnTo>
                <a:lnTo>
                  <a:pt x="771" y="862"/>
                </a:lnTo>
                <a:lnTo>
                  <a:pt x="0" y="862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3086" name="Oval 30"/>
          <p:cNvSpPr>
            <a:spLocks noChangeArrowheads="1"/>
          </p:cNvSpPr>
          <p:nvPr/>
        </p:nvSpPr>
        <p:spPr bwMode="auto">
          <a:xfrm>
            <a:off x="7596188" y="2443163"/>
            <a:ext cx="215900" cy="193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3087" name="Line 31"/>
          <p:cNvSpPr>
            <a:spLocks noChangeShapeType="1"/>
          </p:cNvSpPr>
          <p:nvPr/>
        </p:nvSpPr>
        <p:spPr bwMode="auto">
          <a:xfrm flipV="1">
            <a:off x="6443663" y="2565400"/>
            <a:ext cx="1223962" cy="13668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3088" name="Arc 32"/>
          <p:cNvSpPr>
            <a:spLocks/>
          </p:cNvSpPr>
          <p:nvPr/>
        </p:nvSpPr>
        <p:spPr bwMode="auto">
          <a:xfrm>
            <a:off x="6732588" y="3643313"/>
            <a:ext cx="182562" cy="258762"/>
          </a:xfrm>
          <a:custGeom>
            <a:avLst/>
            <a:gdLst>
              <a:gd name="T0" fmla="*/ 0 w 21600"/>
              <a:gd name="T1" fmla="*/ 0 h 21600"/>
              <a:gd name="T2" fmla="*/ 931616024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73089" name="Object 14"/>
          <p:cNvGraphicFramePr>
            <a:graphicFrameLocks noChangeAspect="1"/>
          </p:cNvGraphicFramePr>
          <p:nvPr/>
        </p:nvGraphicFramePr>
        <p:xfrm>
          <a:off x="6948488" y="3500438"/>
          <a:ext cx="31908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2" name="Формула" r:id="rId5" imgW="152334" imgH="139639" progId="Equation.3">
                  <p:embed/>
                </p:oleObj>
              </mc:Choice>
              <mc:Fallback>
                <p:oleObj name="Формула" r:id="rId5" imgW="152334" imgH="13963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3500438"/>
                        <a:ext cx="319087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90" name="Line 34"/>
          <p:cNvSpPr>
            <a:spLocks noChangeShapeType="1"/>
          </p:cNvSpPr>
          <p:nvPr/>
        </p:nvSpPr>
        <p:spPr bwMode="auto">
          <a:xfrm>
            <a:off x="7667625" y="2565400"/>
            <a:ext cx="0" cy="1368425"/>
          </a:xfrm>
          <a:prstGeom prst="line">
            <a:avLst/>
          </a:prstGeom>
          <a:noFill/>
          <a:ln w="381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3091" name="Line 35"/>
          <p:cNvSpPr>
            <a:spLocks noChangeShapeType="1"/>
          </p:cNvSpPr>
          <p:nvPr/>
        </p:nvSpPr>
        <p:spPr bwMode="auto">
          <a:xfrm>
            <a:off x="6516688" y="2565400"/>
            <a:ext cx="1150937" cy="0"/>
          </a:xfrm>
          <a:prstGeom prst="line">
            <a:avLst/>
          </a:prstGeom>
          <a:noFill/>
          <a:ln w="38100">
            <a:solidFill>
              <a:srgbClr val="E12101"/>
            </a:solidFill>
            <a:prstDash val="dash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3095" name="Line 39"/>
          <p:cNvSpPr>
            <a:spLocks noChangeShapeType="1"/>
          </p:cNvSpPr>
          <p:nvPr/>
        </p:nvSpPr>
        <p:spPr bwMode="auto">
          <a:xfrm>
            <a:off x="6443663" y="3933825"/>
            <a:ext cx="1223962" cy="0"/>
          </a:xfrm>
          <a:prstGeom prst="line">
            <a:avLst/>
          </a:prstGeom>
          <a:noFill/>
          <a:ln w="57150">
            <a:solidFill>
              <a:srgbClr val="1D03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3096" name="Line 40"/>
          <p:cNvSpPr>
            <a:spLocks noChangeShapeType="1"/>
          </p:cNvSpPr>
          <p:nvPr/>
        </p:nvSpPr>
        <p:spPr bwMode="auto">
          <a:xfrm flipV="1">
            <a:off x="6443663" y="2565400"/>
            <a:ext cx="0" cy="1368425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73097" name="Object 15"/>
          <p:cNvGraphicFramePr>
            <a:graphicFrameLocks noChangeAspect="1"/>
          </p:cNvGraphicFramePr>
          <p:nvPr/>
        </p:nvGraphicFramePr>
        <p:xfrm>
          <a:off x="7843838" y="1989138"/>
          <a:ext cx="1300162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3" name="Формула" r:id="rId7" imgW="812447" imgH="215806" progId="Equation.3">
                  <p:embed/>
                </p:oleObj>
              </mc:Choice>
              <mc:Fallback>
                <p:oleObj name="Формула" r:id="rId7" imgW="812447" imgH="215806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3838" y="1989138"/>
                        <a:ext cx="1300162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103" name="Text Box 47"/>
          <p:cNvSpPr txBox="1">
            <a:spLocks noChangeArrowheads="1"/>
          </p:cNvSpPr>
          <p:nvPr/>
        </p:nvSpPr>
        <p:spPr bwMode="auto">
          <a:xfrm>
            <a:off x="6732588" y="3933825"/>
            <a:ext cx="719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x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3104" name="Text Box 48"/>
          <p:cNvSpPr txBox="1">
            <a:spLocks noChangeArrowheads="1"/>
          </p:cNvSpPr>
          <p:nvPr/>
        </p:nvSpPr>
        <p:spPr bwMode="auto">
          <a:xfrm>
            <a:off x="6084888" y="2997200"/>
            <a:ext cx="719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y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3105" name="Text Box 49"/>
          <p:cNvSpPr txBox="1">
            <a:spLocks noChangeArrowheads="1"/>
          </p:cNvSpPr>
          <p:nvPr/>
        </p:nvSpPr>
        <p:spPr bwMode="auto">
          <a:xfrm>
            <a:off x="7524750" y="3933825"/>
            <a:ext cx="719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A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3106" name="Text Box 50"/>
          <p:cNvSpPr txBox="1">
            <a:spLocks noChangeArrowheads="1"/>
          </p:cNvSpPr>
          <p:nvPr/>
        </p:nvSpPr>
        <p:spPr bwMode="auto">
          <a:xfrm>
            <a:off x="5940425" y="2276475"/>
            <a:ext cx="719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B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3107" name="Text Box 51"/>
          <p:cNvSpPr txBox="1">
            <a:spLocks noChangeArrowheads="1"/>
          </p:cNvSpPr>
          <p:nvPr/>
        </p:nvSpPr>
        <p:spPr bwMode="auto">
          <a:xfrm>
            <a:off x="7380288" y="1916113"/>
            <a:ext cx="7191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M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graphicFrame>
        <p:nvGraphicFramePr>
          <p:cNvPr id="17310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410116"/>
              </p:ext>
            </p:extLst>
          </p:nvPr>
        </p:nvGraphicFramePr>
        <p:xfrm>
          <a:off x="799072" y="635000"/>
          <a:ext cx="206057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4" name="Формула" r:id="rId9" imgW="1016000" imgH="889000" progId="Equation.3">
                  <p:embed/>
                </p:oleObj>
              </mc:Choice>
              <mc:Fallback>
                <p:oleObj name="Формула" r:id="rId9" imgW="1016000" imgH="8890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072" y="635000"/>
                        <a:ext cx="2060575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10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312299"/>
              </p:ext>
            </p:extLst>
          </p:nvPr>
        </p:nvGraphicFramePr>
        <p:xfrm>
          <a:off x="682910" y="3459956"/>
          <a:ext cx="212407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5" name="Формула" r:id="rId11" imgW="1422400" imgH="393700" progId="Equation.3">
                  <p:embed/>
                </p:oleObj>
              </mc:Choice>
              <mc:Fallback>
                <p:oleObj name="Формула" r:id="rId11" imgW="1422400" imgH="3937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10" y="3459956"/>
                        <a:ext cx="2124075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11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288947"/>
              </p:ext>
            </p:extLst>
          </p:nvPr>
        </p:nvGraphicFramePr>
        <p:xfrm>
          <a:off x="642416" y="2543175"/>
          <a:ext cx="2290762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6" name="Формула" r:id="rId13" imgW="1422400" imgH="393700" progId="Equation.3">
                  <p:embed/>
                </p:oleObj>
              </mc:Choice>
              <mc:Fallback>
                <p:oleObj name="Формула" r:id="rId13" imgW="1422400" imgH="3937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16" y="2543175"/>
                        <a:ext cx="2290762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7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7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87" grpId="0" animBg="1"/>
      <p:bldP spid="173088" grpId="0" animBg="1"/>
      <p:bldP spid="173090" grpId="0" animBg="1"/>
      <p:bldP spid="173091" grpId="0" animBg="1"/>
      <p:bldP spid="173095" grpId="0" animBg="1"/>
      <p:bldP spid="173096" grpId="0" animBg="1"/>
      <p:bldP spid="173103" grpId="0"/>
      <p:bldP spid="173104" grpId="0"/>
      <p:bldP spid="173105" grpId="0"/>
      <p:bldP spid="173106" grpId="0"/>
      <p:bldP spid="173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327025" y="544513"/>
            <a:ext cx="3238500" cy="3240087"/>
          </a:xfrm>
          <a:prstGeom prst="ellipse">
            <a:avLst/>
          </a:prstGeom>
          <a:solidFill>
            <a:schemeClr val="bg1">
              <a:alpha val="5098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Georgia" pitchFamily="18" charset="0"/>
            </a:endParaRP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 flipV="1">
            <a:off x="1970088" y="179388"/>
            <a:ext cx="46037" cy="397986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V="1">
            <a:off x="107950" y="2151063"/>
            <a:ext cx="4235450" cy="46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379913" y="1858963"/>
            <a:ext cx="422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0000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89163" y="0"/>
            <a:ext cx="45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0000CC"/>
                </a:solidFill>
                <a:latin typeface="Georgia" pitchFamily="18" charset="0"/>
              </a:rPr>
              <a:t>у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78025" y="2057400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>
                <a:latin typeface="Georgia" pitchFamily="18" charset="0"/>
              </a:rPr>
              <a:t>0</a:t>
            </a: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>
            <a:off x="1897063" y="2078038"/>
            <a:ext cx="142875" cy="144462"/>
          </a:xfrm>
          <a:prstGeom prst="ellipse">
            <a:avLst/>
          </a:prstGeom>
          <a:solidFill>
            <a:srgbClr val="00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Georgia" pitchFamily="18" charset="0"/>
            </a:endParaRPr>
          </a:p>
        </p:txBody>
      </p:sp>
      <p:sp>
        <p:nvSpPr>
          <p:cNvPr id="41" name="AutoShape 44"/>
          <p:cNvSpPr>
            <a:spLocks noChangeArrowheads="1"/>
          </p:cNvSpPr>
          <p:nvPr/>
        </p:nvSpPr>
        <p:spPr bwMode="auto">
          <a:xfrm rot="-2358105" flipH="1" flipV="1">
            <a:off x="2317750" y="1779588"/>
            <a:ext cx="187325" cy="357187"/>
          </a:xfrm>
          <a:prstGeom prst="mo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Georgia" pitchFamily="18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4372112" y="214290"/>
            <a:ext cx="4771888" cy="1785104"/>
          </a:xfrm>
          <a:prstGeom prst="rect">
            <a:avLst/>
          </a:prstGeom>
          <a:ln>
            <a:solidFill>
              <a:srgbClr val="000099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 eaLnBrk="1" hangingPunct="1">
              <a:defRPr/>
            </a:pPr>
            <a:r>
              <a:rPr lang="ru-RU" sz="2200" b="1" dirty="0">
                <a:latin typeface="Georgia" pitchFamily="18" charset="0"/>
              </a:rPr>
              <a:t>Синусом угла </a:t>
            </a:r>
            <a:r>
              <a:rPr lang="el-GR" sz="2200" b="1" dirty="0">
                <a:latin typeface="Georgia" pitchFamily="18" charset="0"/>
              </a:rPr>
              <a:t>α</a:t>
            </a:r>
            <a:r>
              <a:rPr lang="ru-RU" sz="2200" b="1" dirty="0">
                <a:latin typeface="Georgia" pitchFamily="18" charset="0"/>
              </a:rPr>
              <a:t> называется</a:t>
            </a:r>
          </a:p>
          <a:p>
            <a:pPr marL="342900" indent="-342900" algn="ctr" eaLnBrk="1" hangingPunct="1">
              <a:defRPr/>
            </a:pPr>
            <a:r>
              <a:rPr lang="ru-RU" sz="2200" b="1" i="1" u="sng" dirty="0">
                <a:solidFill>
                  <a:srgbClr val="0000CC"/>
                </a:solidFill>
                <a:latin typeface="Georgia" pitchFamily="18" charset="0"/>
              </a:rPr>
              <a:t>ордината</a:t>
            </a:r>
            <a:r>
              <a:rPr lang="ru-RU" sz="2200" b="1" i="1" dirty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ru-RU" sz="2200" b="1" i="1" dirty="0">
                <a:solidFill>
                  <a:srgbClr val="0000CC"/>
                </a:solidFill>
                <a:latin typeface="Georgia" pitchFamily="18" charset="0"/>
              </a:rPr>
              <a:t>(у) </a:t>
            </a:r>
            <a:r>
              <a:rPr lang="ru-RU" sz="2200" b="1" i="1" dirty="0">
                <a:latin typeface="Georgia" pitchFamily="18" charset="0"/>
              </a:rPr>
              <a:t>точки, </a:t>
            </a:r>
            <a:r>
              <a:rPr lang="ru-RU" sz="2200" b="1" dirty="0">
                <a:latin typeface="Georgia" pitchFamily="18" charset="0"/>
              </a:rPr>
              <a:t>полученной поворотом точки (1; 0) вокруг начала координат на угол </a:t>
            </a:r>
            <a:r>
              <a:rPr lang="el-GR" sz="2200" b="1" dirty="0">
                <a:latin typeface="Georgia" pitchFamily="18" charset="0"/>
              </a:rPr>
              <a:t>α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46" name="Arc 49"/>
          <p:cNvSpPr>
            <a:spLocks/>
          </p:cNvSpPr>
          <p:nvPr/>
        </p:nvSpPr>
        <p:spPr bwMode="auto">
          <a:xfrm rot="9757365" flipH="1" flipV="1">
            <a:off x="3457575" y="1006475"/>
            <a:ext cx="225425" cy="762000"/>
          </a:xfrm>
          <a:custGeom>
            <a:avLst/>
            <a:gdLst>
              <a:gd name="T0" fmla="*/ 2147483646 w 21547"/>
              <a:gd name="T1" fmla="*/ 0 h 20911"/>
              <a:gd name="T2" fmla="*/ 2147483646 w 21547"/>
              <a:gd name="T3" fmla="*/ 2147483646 h 20911"/>
              <a:gd name="T4" fmla="*/ 0 w 21547"/>
              <a:gd name="T5" fmla="*/ 2147483646 h 20911"/>
              <a:gd name="T6" fmla="*/ 0 60000 65536"/>
              <a:gd name="T7" fmla="*/ 0 60000 65536"/>
              <a:gd name="T8" fmla="*/ 0 60000 65536"/>
              <a:gd name="T9" fmla="*/ 0 w 21547"/>
              <a:gd name="T10" fmla="*/ 0 h 20911"/>
              <a:gd name="T11" fmla="*/ 21547 w 21547"/>
              <a:gd name="T12" fmla="*/ 20911 h 209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7" h="20911" fill="none" extrusionOk="0">
                <a:moveTo>
                  <a:pt x="5412" y="-1"/>
                </a:moveTo>
                <a:cubicBezTo>
                  <a:pt x="14398" y="2325"/>
                  <a:pt x="20894" y="10133"/>
                  <a:pt x="21546" y="19394"/>
                </a:cubicBezTo>
              </a:path>
              <a:path w="21547" h="20911" stroke="0" extrusionOk="0">
                <a:moveTo>
                  <a:pt x="5412" y="-1"/>
                </a:moveTo>
                <a:cubicBezTo>
                  <a:pt x="14398" y="2325"/>
                  <a:pt x="20894" y="10133"/>
                  <a:pt x="21546" y="19394"/>
                </a:cubicBezTo>
                <a:lnTo>
                  <a:pt x="0" y="20911"/>
                </a:lnTo>
                <a:lnTo>
                  <a:pt x="5412" y="-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 flipV="1">
            <a:off x="1978025" y="914400"/>
            <a:ext cx="990600" cy="1260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" name="Text Box 36"/>
          <p:cNvSpPr txBox="1">
            <a:spLocks noChangeArrowheads="1"/>
          </p:cNvSpPr>
          <p:nvPr/>
        </p:nvSpPr>
        <p:spPr bwMode="auto">
          <a:xfrm>
            <a:off x="2511425" y="381000"/>
            <a:ext cx="1689100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Georgia" pitchFamily="18" charset="0"/>
              </a:rPr>
              <a:t>М </a:t>
            </a:r>
            <a:r>
              <a:rPr lang="en-US" altLang="ru-RU" sz="2800" b="1">
                <a:latin typeface="Georgia" pitchFamily="18" charset="0"/>
              </a:rPr>
              <a:t>(</a:t>
            </a:r>
            <a:r>
              <a:rPr lang="en-US" altLang="ru-RU" sz="2800" b="1" i="1">
                <a:solidFill>
                  <a:srgbClr val="FF0000"/>
                </a:solidFill>
                <a:latin typeface="Georgia" pitchFamily="18" charset="0"/>
              </a:rPr>
              <a:t>x</a:t>
            </a:r>
            <a:r>
              <a:rPr lang="en-US" altLang="ru-RU" sz="2800" b="1" i="1">
                <a:latin typeface="Georgia" pitchFamily="18" charset="0"/>
              </a:rPr>
              <a:t>;</a:t>
            </a:r>
            <a:r>
              <a:rPr lang="ru-RU" altLang="ru-RU" sz="2800" b="1" i="1">
                <a:latin typeface="Georgia" pitchFamily="18" charset="0"/>
              </a:rPr>
              <a:t> </a:t>
            </a:r>
            <a:r>
              <a:rPr lang="en-US" altLang="ru-RU" sz="2800" b="1" i="1">
                <a:solidFill>
                  <a:srgbClr val="0000CC"/>
                </a:solidFill>
                <a:latin typeface="Georgia" pitchFamily="18" charset="0"/>
              </a:rPr>
              <a:t>y</a:t>
            </a:r>
            <a:r>
              <a:rPr lang="en-US" altLang="ru-RU" sz="2800" b="1">
                <a:latin typeface="Georgia" pitchFamily="18" charset="0"/>
              </a:rPr>
              <a:t>)</a:t>
            </a:r>
            <a:endParaRPr lang="ru-RU" altLang="ru-RU" sz="2800" b="1">
              <a:latin typeface="Georgia" pitchFamily="18" charset="0"/>
            </a:endParaRPr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3197225" y="1752600"/>
            <a:ext cx="411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latin typeface="Georgia" pitchFamily="18" charset="0"/>
              </a:rPr>
              <a:t>1</a:t>
            </a:r>
          </a:p>
        </p:txBody>
      </p:sp>
      <p:sp>
        <p:nvSpPr>
          <p:cNvPr id="55" name="Text Box 8"/>
          <p:cNvSpPr txBox="1">
            <a:spLocks noChangeArrowheads="1"/>
          </p:cNvSpPr>
          <p:nvPr/>
        </p:nvSpPr>
        <p:spPr bwMode="auto">
          <a:xfrm>
            <a:off x="377825" y="22098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latin typeface="Georgia" pitchFamily="18" charset="0"/>
              </a:rPr>
              <a:t>-1</a:t>
            </a:r>
          </a:p>
        </p:txBody>
      </p:sp>
      <p:sp>
        <p:nvSpPr>
          <p:cNvPr id="56" name="Text Box 9"/>
          <p:cNvSpPr txBox="1">
            <a:spLocks noChangeArrowheads="1"/>
          </p:cNvSpPr>
          <p:nvPr/>
        </p:nvSpPr>
        <p:spPr bwMode="auto">
          <a:xfrm>
            <a:off x="1978025" y="533400"/>
            <a:ext cx="412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00CC"/>
                </a:solidFill>
                <a:latin typeface="Georgia" pitchFamily="18" charset="0"/>
              </a:rPr>
              <a:t>1</a:t>
            </a: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2054225" y="3276600"/>
            <a:ext cx="412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00CC"/>
                </a:solidFill>
                <a:latin typeface="Georgia" pitchFamily="18" charset="0"/>
              </a:rPr>
              <a:t>̶ 1</a:t>
            </a:r>
          </a:p>
        </p:txBody>
      </p:sp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2511425" y="1524000"/>
            <a:ext cx="41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altLang="ru-RU" sz="2800" b="1">
                <a:solidFill>
                  <a:srgbClr val="0000CC"/>
                </a:solidFill>
                <a:latin typeface="Georgia" pitchFamily="18" charset="0"/>
              </a:rPr>
              <a:t>α</a:t>
            </a:r>
            <a:endParaRPr lang="ru-RU" altLang="ru-RU" sz="2800" b="1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59" name="Text Box 36"/>
          <p:cNvSpPr txBox="1">
            <a:spLocks noChangeArrowheads="1"/>
          </p:cNvSpPr>
          <p:nvPr/>
        </p:nvSpPr>
        <p:spPr bwMode="auto">
          <a:xfrm>
            <a:off x="3502025" y="1676400"/>
            <a:ext cx="134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latin typeface="Georgia" pitchFamily="18" charset="0"/>
              </a:rPr>
              <a:t>М </a:t>
            </a:r>
            <a:r>
              <a:rPr lang="en-US" altLang="ru-RU" sz="2400" b="1">
                <a:latin typeface="Georgia" pitchFamily="18" charset="0"/>
              </a:rPr>
              <a:t>(</a:t>
            </a:r>
            <a:r>
              <a:rPr lang="ru-RU" altLang="ru-RU" sz="2400" b="1">
                <a:solidFill>
                  <a:srgbClr val="FF0000"/>
                </a:solidFill>
                <a:latin typeface="Georgia" pitchFamily="18" charset="0"/>
              </a:rPr>
              <a:t>1</a:t>
            </a:r>
            <a:r>
              <a:rPr lang="en-US" altLang="ru-RU" sz="2400" b="1">
                <a:latin typeface="Georgia" pitchFamily="18" charset="0"/>
              </a:rPr>
              <a:t>;</a:t>
            </a:r>
            <a:r>
              <a:rPr lang="ru-RU" altLang="ru-RU" sz="2400" b="1">
                <a:solidFill>
                  <a:srgbClr val="0000CC"/>
                </a:solidFill>
                <a:latin typeface="Georgia" pitchFamily="18" charset="0"/>
              </a:rPr>
              <a:t>0</a:t>
            </a:r>
            <a:r>
              <a:rPr lang="en-US" altLang="ru-RU" sz="2400" b="1">
                <a:latin typeface="Georgia" pitchFamily="18" charset="0"/>
              </a:rPr>
              <a:t>)</a:t>
            </a:r>
            <a:endParaRPr lang="ru-RU" altLang="ru-RU" sz="2400" b="1">
              <a:latin typeface="Georgia" pitchFamily="18" charset="0"/>
            </a:endParaRPr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3578225" y="990600"/>
            <a:ext cx="450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FF0000"/>
                </a:solidFill>
                <a:latin typeface="Georgia" pitchFamily="18" charset="0"/>
              </a:rPr>
              <a:t>+</a:t>
            </a:r>
            <a:endParaRPr lang="ru-RU" altLang="ru-RU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214282" y="4357694"/>
            <a:ext cx="8087816" cy="1107996"/>
          </a:xfrm>
          <a:prstGeom prst="rect">
            <a:avLst/>
          </a:prstGeom>
          <a:ln>
            <a:solidFill>
              <a:srgbClr val="000099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eaLnBrk="1" hangingPunct="1">
              <a:defRPr/>
            </a:pPr>
            <a:r>
              <a:rPr lang="ru-RU" sz="2200" b="1" dirty="0">
                <a:latin typeface="Georgia" pitchFamily="18" charset="0"/>
              </a:rPr>
              <a:t>Косинусом угла </a:t>
            </a:r>
            <a:r>
              <a:rPr lang="el-GR" sz="2200" b="1" dirty="0">
                <a:latin typeface="Georgia" pitchFamily="18" charset="0"/>
              </a:rPr>
              <a:t>α</a:t>
            </a:r>
            <a:r>
              <a:rPr lang="ru-RU" sz="2200" b="1" dirty="0">
                <a:latin typeface="Georgia" pitchFamily="18" charset="0"/>
              </a:rPr>
              <a:t> называется  </a:t>
            </a:r>
            <a:r>
              <a:rPr lang="ru-RU" sz="2200" b="1" i="1" u="sng" dirty="0">
                <a:solidFill>
                  <a:srgbClr val="FF0000"/>
                </a:solidFill>
                <a:latin typeface="Georgia" pitchFamily="18" charset="0"/>
              </a:rPr>
              <a:t>абсцисса </a:t>
            </a:r>
            <a:r>
              <a:rPr lang="ru-RU" sz="2200" b="1" i="1" dirty="0">
                <a:solidFill>
                  <a:srgbClr val="FF0000"/>
                </a:solidFill>
                <a:latin typeface="Georgia" pitchFamily="18" charset="0"/>
              </a:rPr>
              <a:t>  (</a:t>
            </a:r>
            <a:r>
              <a:rPr lang="ru-RU" sz="2200" b="1" i="1" dirty="0" err="1">
                <a:solidFill>
                  <a:srgbClr val="FF0000"/>
                </a:solidFill>
                <a:latin typeface="Georgia" pitchFamily="18" charset="0"/>
              </a:rPr>
              <a:t>х</a:t>
            </a:r>
            <a:r>
              <a:rPr lang="ru-RU" sz="2200" b="1" i="1" dirty="0">
                <a:solidFill>
                  <a:srgbClr val="FF0000"/>
                </a:solidFill>
                <a:latin typeface="Georgia" pitchFamily="18" charset="0"/>
              </a:rPr>
              <a:t>)  </a:t>
            </a:r>
            <a:r>
              <a:rPr lang="ru-RU" sz="2200" b="1" i="1" dirty="0">
                <a:latin typeface="Georgia" pitchFamily="18" charset="0"/>
              </a:rPr>
              <a:t>точки,</a:t>
            </a:r>
          </a:p>
          <a:p>
            <a:pPr marL="342900" indent="-342900" eaLnBrk="1" hangingPunct="1">
              <a:defRPr/>
            </a:pPr>
            <a:r>
              <a:rPr lang="ru-RU" sz="2200" b="1" dirty="0">
                <a:latin typeface="Georgia" pitchFamily="18" charset="0"/>
              </a:rPr>
              <a:t>полученной поворотом точки (1; 0) вокруг начала координат  на угол </a:t>
            </a:r>
            <a:r>
              <a:rPr lang="el-GR" sz="2200" b="1" dirty="0">
                <a:latin typeface="Georgia" pitchFamily="18" charset="0"/>
              </a:rPr>
              <a:t>α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13338" name="Text Box 4"/>
          <p:cNvSpPr txBox="1">
            <a:spLocks noChangeArrowheads="1"/>
          </p:cNvSpPr>
          <p:nvPr/>
        </p:nvSpPr>
        <p:spPr bwMode="auto">
          <a:xfrm>
            <a:off x="6789738" y="5561013"/>
            <a:ext cx="23193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marL="342900" indent="-342900" algn="ctr" eaLnBrk="1" hangingPunct="1"/>
            <a:endParaRPr lang="ru-RU" altLang="ru-RU" sz="2200" b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9" name="Arc 205"/>
          <p:cNvSpPr>
            <a:spLocks/>
          </p:cNvSpPr>
          <p:nvPr/>
        </p:nvSpPr>
        <p:spPr bwMode="auto">
          <a:xfrm rot="10800000" flipH="1">
            <a:off x="3349625" y="2438400"/>
            <a:ext cx="457200" cy="838200"/>
          </a:xfrm>
          <a:custGeom>
            <a:avLst/>
            <a:gdLst>
              <a:gd name="T0" fmla="*/ 2147483646 w 21600"/>
              <a:gd name="T1" fmla="*/ 0 h 22917"/>
              <a:gd name="T2" fmla="*/ 2147483646 w 21600"/>
              <a:gd name="T3" fmla="*/ 2147483646 h 22917"/>
              <a:gd name="T4" fmla="*/ 0 w 21600"/>
              <a:gd name="T5" fmla="*/ 2147483646 h 22917"/>
              <a:gd name="T6" fmla="*/ 0 60000 65536"/>
              <a:gd name="T7" fmla="*/ 0 60000 65536"/>
              <a:gd name="T8" fmla="*/ 0 60000 65536"/>
              <a:gd name="T9" fmla="*/ 0 w 21600"/>
              <a:gd name="T10" fmla="*/ 0 h 22917"/>
              <a:gd name="T11" fmla="*/ 21600 w 21600"/>
              <a:gd name="T12" fmla="*/ 22917 h 229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917" fill="none" extrusionOk="0">
                <a:moveTo>
                  <a:pt x="4238" y="-1"/>
                </a:moveTo>
                <a:cubicBezTo>
                  <a:pt x="14333" y="2019"/>
                  <a:pt x="21600" y="10884"/>
                  <a:pt x="21600" y="21180"/>
                </a:cubicBezTo>
                <a:cubicBezTo>
                  <a:pt x="21600" y="21759"/>
                  <a:pt x="21576" y="22339"/>
                  <a:pt x="21530" y="22917"/>
                </a:cubicBezTo>
              </a:path>
              <a:path w="21600" h="22917" stroke="0" extrusionOk="0">
                <a:moveTo>
                  <a:pt x="4238" y="-1"/>
                </a:moveTo>
                <a:cubicBezTo>
                  <a:pt x="14333" y="2019"/>
                  <a:pt x="21600" y="10884"/>
                  <a:pt x="21600" y="21180"/>
                </a:cubicBezTo>
                <a:cubicBezTo>
                  <a:pt x="21600" y="21759"/>
                  <a:pt x="21576" y="22339"/>
                  <a:pt x="21530" y="22917"/>
                </a:cubicBezTo>
                <a:lnTo>
                  <a:pt x="0" y="21180"/>
                </a:lnTo>
                <a:lnTo>
                  <a:pt x="4238" y="-1"/>
                </a:lnTo>
                <a:close/>
              </a:path>
            </a:pathLst>
          </a:custGeom>
          <a:noFill/>
          <a:ln w="38100">
            <a:solidFill>
              <a:srgbClr val="6F009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3730625" y="2819400"/>
            <a:ext cx="228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FF0000"/>
                </a:solidFill>
                <a:latin typeface="Georgia" pitchFamily="18" charset="0"/>
              </a:rPr>
              <a:t>̶</a:t>
            </a:r>
            <a:endParaRPr lang="ru-RU" altLang="ru-RU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2" name="Группа 66"/>
          <p:cNvGrpSpPr>
            <a:grpSpLocks/>
          </p:cNvGrpSpPr>
          <p:nvPr/>
        </p:nvGrpSpPr>
        <p:grpSpPr bwMode="auto">
          <a:xfrm>
            <a:off x="4714875" y="2071688"/>
            <a:ext cx="4267200" cy="1036637"/>
            <a:chOff x="4414268" y="5257805"/>
            <a:chExt cx="4267200" cy="1273062"/>
          </a:xfrm>
        </p:grpSpPr>
        <p:sp>
          <p:nvSpPr>
            <p:cNvPr id="34" name="Скругленный прямоугольник 33"/>
            <p:cNvSpPr/>
            <p:nvPr/>
          </p:nvSpPr>
          <p:spPr bwMode="auto">
            <a:xfrm>
              <a:off x="4414268" y="5345535"/>
              <a:ext cx="4267200" cy="1185332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>
                <a:latin typeface="Georgia" pitchFamily="18" charset="0"/>
              </a:endParaRPr>
            </a:p>
          </p:txBody>
        </p:sp>
        <p:sp>
          <p:nvSpPr>
            <p:cNvPr id="13348" name="Text Box 4"/>
            <p:cNvSpPr txBox="1">
              <a:spLocks noChangeArrowheads="1"/>
            </p:cNvSpPr>
            <p:nvPr/>
          </p:nvSpPr>
          <p:spPr bwMode="auto">
            <a:xfrm>
              <a:off x="4707632" y="5257805"/>
              <a:ext cx="3647256" cy="1104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342900" indent="-342900" algn="ctr" eaLnBrk="1" hangingPunct="1"/>
              <a:r>
                <a:rPr lang="en-US" altLang="ru-RU" sz="5400" b="1">
                  <a:solidFill>
                    <a:srgbClr val="0000CC"/>
                  </a:solidFill>
                  <a:latin typeface="Georgia" pitchFamily="18" charset="0"/>
                </a:rPr>
                <a:t>sin </a:t>
              </a:r>
              <a:r>
                <a:rPr lang="el-GR" altLang="ru-RU" sz="5400" b="1">
                  <a:solidFill>
                    <a:srgbClr val="0000CC"/>
                  </a:solidFill>
                  <a:latin typeface="Georgia" pitchFamily="18" charset="0"/>
                </a:rPr>
                <a:t>α</a:t>
              </a:r>
              <a:r>
                <a:rPr lang="en-US" altLang="ru-RU" sz="5400" b="1">
                  <a:solidFill>
                    <a:srgbClr val="0000CC"/>
                  </a:solidFill>
                  <a:latin typeface="Georgia" pitchFamily="18" charset="0"/>
                </a:rPr>
                <a:t>  </a:t>
              </a:r>
              <a:r>
                <a:rPr lang="ru-RU" altLang="ru-RU" sz="5400" b="1" i="1">
                  <a:solidFill>
                    <a:srgbClr val="0000CC"/>
                  </a:solidFill>
                  <a:latin typeface="Georgia" pitchFamily="18" charset="0"/>
                </a:rPr>
                <a:t>=  у</a:t>
              </a:r>
            </a:p>
          </p:txBody>
        </p:sp>
      </p:grpSp>
      <p:grpSp>
        <p:nvGrpSpPr>
          <p:cNvPr id="3" name="Группа 66"/>
          <p:cNvGrpSpPr>
            <a:grpSpLocks/>
          </p:cNvGrpSpPr>
          <p:nvPr/>
        </p:nvGrpSpPr>
        <p:grpSpPr bwMode="auto">
          <a:xfrm>
            <a:off x="4038600" y="3214688"/>
            <a:ext cx="5105400" cy="962025"/>
            <a:chOff x="2971800" y="5257800"/>
            <a:chExt cx="5105400" cy="961486"/>
          </a:xfrm>
        </p:grpSpPr>
        <p:sp>
          <p:nvSpPr>
            <p:cNvPr id="38" name="Скругленный прямоугольник 37"/>
            <p:cNvSpPr/>
            <p:nvPr/>
          </p:nvSpPr>
          <p:spPr bwMode="auto">
            <a:xfrm>
              <a:off x="3395663" y="5305398"/>
              <a:ext cx="4572000" cy="913888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>
                <a:latin typeface="Georgia" pitchFamily="18" charset="0"/>
              </a:endParaRPr>
            </a:p>
          </p:txBody>
        </p:sp>
        <p:sp>
          <p:nvSpPr>
            <p:cNvPr id="13346" name="Text Box 4"/>
            <p:cNvSpPr txBox="1">
              <a:spLocks noChangeArrowheads="1"/>
            </p:cNvSpPr>
            <p:nvPr/>
          </p:nvSpPr>
          <p:spPr bwMode="auto">
            <a:xfrm>
              <a:off x="2971800" y="5257800"/>
              <a:ext cx="510540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342900" indent="-342900" algn="ctr" eaLnBrk="1" hangingPunct="1"/>
              <a:r>
                <a:rPr lang="en-US" altLang="ru-RU" sz="5400" b="1">
                  <a:solidFill>
                    <a:srgbClr val="FF0000"/>
                  </a:solidFill>
                  <a:latin typeface="Georgia" pitchFamily="18" charset="0"/>
                </a:rPr>
                <a:t>cos </a:t>
              </a:r>
              <a:r>
                <a:rPr lang="el-GR" altLang="ru-RU" sz="5400" b="1">
                  <a:solidFill>
                    <a:srgbClr val="FF0000"/>
                  </a:solidFill>
                  <a:latin typeface="Georgia" pitchFamily="18" charset="0"/>
                </a:rPr>
                <a:t>α</a:t>
              </a:r>
              <a:r>
                <a:rPr lang="en-US" altLang="ru-RU" sz="5400" b="1">
                  <a:solidFill>
                    <a:srgbClr val="FF0000"/>
                  </a:solidFill>
                  <a:latin typeface="Georgia" pitchFamily="18" charset="0"/>
                </a:rPr>
                <a:t>  </a:t>
              </a:r>
              <a:r>
                <a:rPr lang="ru-RU" altLang="ru-RU" sz="5400" b="1" i="1">
                  <a:solidFill>
                    <a:srgbClr val="FF0000"/>
                  </a:solidFill>
                  <a:latin typeface="Georgia" pitchFamily="18" charset="0"/>
                </a:rPr>
                <a:t>=  </a:t>
              </a:r>
              <a:r>
                <a:rPr lang="en-US" altLang="ru-RU" sz="5400" b="1" i="1">
                  <a:solidFill>
                    <a:srgbClr val="FF0000"/>
                  </a:solidFill>
                  <a:latin typeface="Georgia" pitchFamily="18" charset="0"/>
                </a:rPr>
                <a:t>x</a:t>
              </a:r>
              <a:endParaRPr lang="ru-RU" altLang="ru-RU" sz="5400" b="1" i="1">
                <a:solidFill>
                  <a:srgbClr val="FF0000"/>
                </a:solidFill>
                <a:latin typeface="Georgia" pitchFamily="18" charset="0"/>
              </a:endParaRPr>
            </a:p>
          </p:txBody>
        </p:sp>
      </p:grp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1597025" y="533400"/>
            <a:ext cx="395288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b="1">
                <a:solidFill>
                  <a:srgbClr val="0000CC"/>
                </a:solidFill>
                <a:latin typeface="Georgia" pitchFamily="18" charset="0"/>
              </a:rPr>
              <a:t>Ось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1800" b="1">
                <a:solidFill>
                  <a:srgbClr val="0000CC"/>
                </a:solidFill>
                <a:latin typeface="Georgia" pitchFamily="18" charset="0"/>
              </a:rPr>
              <a:t> синусов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2206625" y="2209800"/>
            <a:ext cx="1979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 b="1">
                <a:solidFill>
                  <a:srgbClr val="FF0000"/>
                </a:solidFill>
                <a:latin typeface="Georgia" pitchFamily="18" charset="0"/>
              </a:rPr>
              <a:t>Ось косинусов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14" grpId="0"/>
      <p:bldP spid="15" grpId="0"/>
      <p:bldP spid="16" grpId="0"/>
      <p:bldP spid="32" grpId="0" animBg="1"/>
      <p:bldP spid="41" grpId="0" animBg="1"/>
      <p:bldP spid="46" grpId="0" animBg="1"/>
      <p:bldP spid="35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29" grpId="0" animBg="1"/>
      <p:bldP spid="30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915150" y="3536950"/>
            <a:ext cx="5667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en-US" altLang="ru-RU" sz="2800" b="1" i="1">
                <a:solidFill>
                  <a:srgbClr val="FF0000"/>
                </a:solidFill>
                <a:latin typeface="Georgia" pitchFamily="18" charset="0"/>
              </a:rPr>
              <a:t>x</a:t>
            </a:r>
            <a:endParaRPr lang="ru-RU" altLang="ru-RU" sz="28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257550" y="717550"/>
            <a:ext cx="404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CC"/>
                </a:solidFill>
                <a:latin typeface="Georgia" pitchFamily="18" charset="0"/>
              </a:rPr>
              <a:t>y</a:t>
            </a:r>
            <a:endParaRPr lang="ru-RU" altLang="ru-RU" sz="2800" b="1" i="1">
              <a:solidFill>
                <a:srgbClr val="0000CC"/>
              </a:solidFill>
              <a:latin typeface="Georgia" pitchFamily="18" charset="0"/>
            </a:endParaRPr>
          </a:p>
        </p:txBody>
      </p:sp>
      <p:grpSp>
        <p:nvGrpSpPr>
          <p:cNvPr id="14340" name="Group 26"/>
          <p:cNvGrpSpPr>
            <a:grpSpLocks/>
          </p:cNvGrpSpPr>
          <p:nvPr/>
        </p:nvGrpSpPr>
        <p:grpSpPr bwMode="auto">
          <a:xfrm>
            <a:off x="-323850" y="1098550"/>
            <a:ext cx="7407275" cy="5473700"/>
            <a:chOff x="0" y="0"/>
            <a:chExt cx="5602" cy="4320"/>
          </a:xfrm>
        </p:grpSpPr>
        <p:sp>
          <p:nvSpPr>
            <p:cNvPr id="14409" name="Oval 27"/>
            <p:cNvSpPr>
              <a:spLocks noChangeArrowheads="1"/>
            </p:cNvSpPr>
            <p:nvPr/>
          </p:nvSpPr>
          <p:spPr bwMode="auto">
            <a:xfrm>
              <a:off x="1094" y="346"/>
              <a:ext cx="3600" cy="36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>
                <a:solidFill>
                  <a:schemeClr val="accent2"/>
                </a:solidFill>
                <a:latin typeface="Georgia" pitchFamily="18" charset="0"/>
              </a:endParaRPr>
            </a:p>
          </p:txBody>
        </p:sp>
        <p:sp>
          <p:nvSpPr>
            <p:cNvPr id="14410" name="Line 32"/>
            <p:cNvSpPr>
              <a:spLocks noChangeShapeType="1"/>
            </p:cNvSpPr>
            <p:nvPr/>
          </p:nvSpPr>
          <p:spPr bwMode="auto">
            <a:xfrm flipV="1">
              <a:off x="2880" y="0"/>
              <a:ext cx="0" cy="432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Line 33"/>
            <p:cNvSpPr>
              <a:spLocks noChangeShapeType="1"/>
            </p:cNvSpPr>
            <p:nvPr/>
          </p:nvSpPr>
          <p:spPr bwMode="auto">
            <a:xfrm>
              <a:off x="0" y="2160"/>
              <a:ext cx="5602" cy="0"/>
            </a:xfrm>
            <a:prstGeom prst="line">
              <a:avLst/>
            </a:prstGeom>
            <a:noFill/>
            <a:ln w="38100">
              <a:solidFill>
                <a:srgbClr val="F4391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5534025" y="3802063"/>
            <a:ext cx="411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latin typeface="Georgia" pitchFamily="18" charset="0"/>
              </a:rPr>
              <a:t>1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1089025" y="3802063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latin typeface="Georgia" pitchFamily="18" charset="0"/>
              </a:rPr>
              <a:t>-1</a:t>
            </a:r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3222625" y="1490663"/>
            <a:ext cx="412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00CC"/>
                </a:solidFill>
                <a:latin typeface="Georgia" pitchFamily="18" charset="0"/>
              </a:rPr>
              <a:t>1</a:t>
            </a: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3486150" y="5670550"/>
            <a:ext cx="46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0000CC"/>
                </a:solidFill>
                <a:latin typeface="Georgia" pitchFamily="18" charset="0"/>
              </a:rPr>
              <a:t>-1</a:t>
            </a:r>
          </a:p>
        </p:txBody>
      </p:sp>
      <p:graphicFrame>
        <p:nvGraphicFramePr>
          <p:cNvPr id="14345" name="AutoShape 6"/>
          <p:cNvGraphicFramePr>
            <a:graphicFrameLocks/>
          </p:cNvGraphicFramePr>
          <p:nvPr/>
        </p:nvGraphicFramePr>
        <p:xfrm>
          <a:off x="1200150" y="211455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6" name="Формула" r:id="rId3" imgW="0" imgH="0" progId="Equation.3">
                  <p:embed/>
                </p:oleObj>
              </mc:Choice>
              <mc:Fallback>
                <p:oleObj name="Формула" r:id="rId3" imgW="0" imgH="0" progId="Equation.3">
                  <p:embed/>
                  <p:pic>
                    <p:nvPicPr>
                      <p:cNvPr id="0" name="AutoShape 6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211455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6" name="AutoShape 7"/>
          <p:cNvGraphicFramePr>
            <a:graphicFrameLocks/>
          </p:cNvGraphicFramePr>
          <p:nvPr/>
        </p:nvGraphicFramePr>
        <p:xfrm>
          <a:off x="1200150" y="211455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7" name="Формула" r:id="rId4" imgW="0" imgH="0" progId="Equation.3">
                  <p:embed/>
                </p:oleObj>
              </mc:Choice>
              <mc:Fallback>
                <p:oleObj name="Формула" r:id="rId4" imgW="0" imgH="0" progId="Equation.3">
                  <p:embed/>
                  <p:pic>
                    <p:nvPicPr>
                      <p:cNvPr id="0" name="AutoShape 7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211455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7" name="AutoShape 8"/>
          <p:cNvGraphicFramePr>
            <a:graphicFrameLocks/>
          </p:cNvGraphicFramePr>
          <p:nvPr/>
        </p:nvGraphicFramePr>
        <p:xfrm>
          <a:off x="1200150" y="211455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8" name="Формула" r:id="rId5" imgW="0" imgH="0" progId="Equation.3">
                  <p:embed/>
                </p:oleObj>
              </mc:Choice>
              <mc:Fallback>
                <p:oleObj name="Формула" r:id="rId5" imgW="0" imgH="0" progId="Equation.3">
                  <p:embed/>
                  <p:pic>
                    <p:nvPicPr>
                      <p:cNvPr id="0" name="AutoShape 8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211455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8" name="AutoShape 9"/>
          <p:cNvGraphicFramePr>
            <a:graphicFrameLocks/>
          </p:cNvGraphicFramePr>
          <p:nvPr/>
        </p:nvGraphicFramePr>
        <p:xfrm>
          <a:off x="1200150" y="211455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9" name="Формула" r:id="rId6" imgW="0" imgH="0" progId="Equation.3">
                  <p:embed/>
                </p:oleObj>
              </mc:Choice>
              <mc:Fallback>
                <p:oleObj name="Формула" r:id="rId6" imgW="0" imgH="0" progId="Equation.3">
                  <p:embed/>
                  <p:pic>
                    <p:nvPicPr>
                      <p:cNvPr id="0" name="AutoShape 9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211455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49" name="Группа 153"/>
          <p:cNvGrpSpPr>
            <a:grpSpLocks/>
          </p:cNvGrpSpPr>
          <p:nvPr/>
        </p:nvGrpSpPr>
        <p:grpSpPr bwMode="auto">
          <a:xfrm>
            <a:off x="3486150" y="717550"/>
            <a:ext cx="1030288" cy="914400"/>
            <a:chOff x="2743200" y="0"/>
            <a:chExt cx="1031617" cy="914400"/>
          </a:xfrm>
        </p:grpSpPr>
        <p:sp>
          <p:nvSpPr>
            <p:cNvPr id="14403" name="Text Box 4"/>
            <p:cNvSpPr txBox="1">
              <a:spLocks noChangeArrowheads="1"/>
            </p:cNvSpPr>
            <p:nvPr/>
          </p:nvSpPr>
          <p:spPr bwMode="auto">
            <a:xfrm>
              <a:off x="2743200" y="304800"/>
              <a:ext cx="762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b="1">
                  <a:solidFill>
                    <a:srgbClr val="FF0000"/>
                  </a:solidFill>
                  <a:latin typeface="Georgia" pitchFamily="18" charset="0"/>
                </a:rPr>
                <a:t>90</a:t>
              </a:r>
              <a:r>
                <a:rPr lang="en-US" altLang="ru-RU" sz="2400" b="1" baseline="30000">
                  <a:solidFill>
                    <a:srgbClr val="FF0000"/>
                  </a:solidFill>
                  <a:latin typeface="Georgia" pitchFamily="18" charset="0"/>
                </a:rPr>
                <a:t>o</a:t>
              </a:r>
              <a:endParaRPr lang="ru-RU" altLang="ru-RU" sz="2400" b="1" baseline="3000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14404" name="Группа 132"/>
            <p:cNvGrpSpPr>
              <a:grpSpLocks/>
            </p:cNvGrpSpPr>
            <p:nvPr/>
          </p:nvGrpSpPr>
          <p:grpSpPr bwMode="auto">
            <a:xfrm>
              <a:off x="3276599" y="0"/>
              <a:ext cx="498218" cy="914400"/>
              <a:chOff x="2590800" y="457200"/>
              <a:chExt cx="497510" cy="914400"/>
            </a:xfrm>
          </p:grpSpPr>
          <p:grpSp>
            <p:nvGrpSpPr>
              <p:cNvPr id="14405" name="Группа 4"/>
              <p:cNvGrpSpPr>
                <a:grpSpLocks/>
              </p:cNvGrpSpPr>
              <p:nvPr/>
            </p:nvGrpSpPr>
            <p:grpSpPr bwMode="auto">
              <a:xfrm>
                <a:off x="2590800" y="457200"/>
                <a:ext cx="497510" cy="675620"/>
                <a:chOff x="2590800" y="457200"/>
                <a:chExt cx="497510" cy="675620"/>
              </a:xfrm>
            </p:grpSpPr>
            <p:sp>
              <p:nvSpPr>
                <p:cNvPr id="14407" name="TextBox 2"/>
                <p:cNvSpPr txBox="1">
                  <a:spLocks noChangeArrowheads="1"/>
                </p:cNvSpPr>
                <p:nvPr/>
              </p:nvSpPr>
              <p:spPr bwMode="auto">
                <a:xfrm>
                  <a:off x="2590800" y="609600"/>
                  <a:ext cx="491743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1pPr>
                  <a:lvl2pPr>
                    <a:defRPr sz="28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3pPr>
                  <a:lvl4pPr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4pPr>
                  <a:lvl5pPr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5pPr>
                  <a:lvl6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6pPr>
                  <a:lvl7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7pPr>
                  <a:lvl8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8pPr>
                  <a:lvl9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ru-RU" altLang="ru-RU" sz="2800">
                      <a:latin typeface="Georgia" pitchFamily="18" charset="0"/>
                    </a:rPr>
                    <a:t>—</a:t>
                  </a:r>
                </a:p>
              </p:txBody>
            </p:sp>
            <p:sp>
              <p:nvSpPr>
                <p:cNvPr id="14408" name="TextBox 136"/>
                <p:cNvSpPr txBox="1">
                  <a:spLocks noChangeArrowheads="1"/>
                </p:cNvSpPr>
                <p:nvPr/>
              </p:nvSpPr>
              <p:spPr bwMode="auto">
                <a:xfrm>
                  <a:off x="2667000" y="457200"/>
                  <a:ext cx="42131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1pPr>
                  <a:lvl2pPr>
                    <a:defRPr sz="28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3pPr>
                  <a:lvl4pPr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4pPr>
                  <a:lvl5pPr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5pPr>
                  <a:lvl6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6pPr>
                  <a:lvl7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7pPr>
                  <a:lvl8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8pPr>
                  <a:lvl9pPr eaLnBrk="0" hangingPunct="0">
                    <a:defRPr sz="20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l-GR" altLang="ru-RU" sz="2800" b="1">
                      <a:latin typeface="Georgia" pitchFamily="18" charset="0"/>
                    </a:rPr>
                    <a:t>π</a:t>
                  </a:r>
                  <a:endParaRPr lang="ru-RU" altLang="ru-RU" sz="2800" b="1">
                    <a:latin typeface="Georgia" pitchFamily="18" charset="0"/>
                  </a:endParaRPr>
                </a:p>
              </p:txBody>
            </p:sp>
          </p:grpSp>
          <p:sp>
            <p:nvSpPr>
              <p:cNvPr id="14406" name="TextBox 134"/>
              <p:cNvSpPr txBox="1">
                <a:spLocks noChangeArrowheads="1"/>
              </p:cNvSpPr>
              <p:nvPr/>
            </p:nvSpPr>
            <p:spPr bwMode="auto">
              <a:xfrm>
                <a:off x="2667000" y="838200"/>
                <a:ext cx="364202" cy="53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r>
                  <a:rPr lang="ru-RU" altLang="ru-RU" sz="2800" b="1">
                    <a:latin typeface="Georgia" pitchFamily="18" charset="0"/>
                  </a:rPr>
                  <a:t>2</a:t>
                </a:r>
              </a:p>
            </p:txBody>
          </p:sp>
        </p:grpSp>
      </p:grpSp>
      <p:grpSp>
        <p:nvGrpSpPr>
          <p:cNvPr id="14350" name="Группа 177"/>
          <p:cNvGrpSpPr>
            <a:grpSpLocks/>
          </p:cNvGrpSpPr>
          <p:nvPr/>
        </p:nvGrpSpPr>
        <p:grpSpPr bwMode="auto">
          <a:xfrm>
            <a:off x="133350" y="3308350"/>
            <a:ext cx="1162050" cy="536575"/>
            <a:chOff x="457200" y="2590800"/>
            <a:chExt cx="1162482" cy="535714"/>
          </a:xfrm>
        </p:grpSpPr>
        <p:sp>
          <p:nvSpPr>
            <p:cNvPr id="14401" name="Text Box 17"/>
            <p:cNvSpPr txBox="1">
              <a:spLocks noChangeArrowheads="1"/>
            </p:cNvSpPr>
            <p:nvPr/>
          </p:nvSpPr>
          <p:spPr bwMode="auto">
            <a:xfrm>
              <a:off x="702118" y="2665462"/>
              <a:ext cx="917564" cy="461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b="1">
                  <a:solidFill>
                    <a:srgbClr val="FF0000"/>
                  </a:solidFill>
                  <a:latin typeface="Georgia" pitchFamily="18" charset="0"/>
                </a:rPr>
                <a:t>180</a:t>
              </a:r>
              <a:r>
                <a:rPr lang="en-US" altLang="ru-RU" sz="2400" b="1" baseline="30000">
                  <a:solidFill>
                    <a:srgbClr val="FF0000"/>
                  </a:solidFill>
                  <a:latin typeface="Georgia" pitchFamily="18" charset="0"/>
                </a:rPr>
                <a:t>o</a:t>
              </a:r>
              <a:endParaRPr lang="ru-RU" altLang="ru-RU" sz="2400" b="1" baseline="3000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4402" name="TextBox 152"/>
            <p:cNvSpPr txBox="1">
              <a:spLocks noChangeArrowheads="1"/>
            </p:cNvSpPr>
            <p:nvPr/>
          </p:nvSpPr>
          <p:spPr bwMode="auto">
            <a:xfrm>
              <a:off x="457200" y="2590800"/>
              <a:ext cx="421914" cy="52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el-GR" altLang="ru-RU" sz="2800" b="1">
                  <a:latin typeface="Georgia" pitchFamily="18" charset="0"/>
                </a:rPr>
                <a:t>π</a:t>
              </a:r>
              <a:endParaRPr lang="ru-RU" altLang="ru-RU" sz="2800" b="1">
                <a:latin typeface="Georgia" pitchFamily="18" charset="0"/>
              </a:endParaRPr>
            </a:p>
          </p:txBody>
        </p:sp>
      </p:grpSp>
      <p:grpSp>
        <p:nvGrpSpPr>
          <p:cNvPr id="14351" name="Группа 168"/>
          <p:cNvGrpSpPr>
            <a:grpSpLocks/>
          </p:cNvGrpSpPr>
          <p:nvPr/>
        </p:nvGrpSpPr>
        <p:grpSpPr bwMode="auto">
          <a:xfrm>
            <a:off x="5830888" y="3841750"/>
            <a:ext cx="1273175" cy="522288"/>
            <a:chOff x="6079976" y="3048000"/>
            <a:chExt cx="1271955" cy="523220"/>
          </a:xfrm>
        </p:grpSpPr>
        <p:sp>
          <p:nvSpPr>
            <p:cNvPr id="14399" name="Text Box 25"/>
            <p:cNvSpPr txBox="1">
              <a:spLocks noChangeArrowheads="1"/>
            </p:cNvSpPr>
            <p:nvPr/>
          </p:nvSpPr>
          <p:spPr bwMode="auto">
            <a:xfrm>
              <a:off x="6079976" y="3124200"/>
              <a:ext cx="85422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 b="1">
                  <a:solidFill>
                    <a:srgbClr val="FF0000"/>
                  </a:solidFill>
                  <a:latin typeface="Georgia" pitchFamily="18" charset="0"/>
                </a:rPr>
                <a:t>360</a:t>
              </a:r>
              <a:r>
                <a:rPr lang="en-US" altLang="ru-RU" sz="2000" b="1" baseline="30000">
                  <a:solidFill>
                    <a:srgbClr val="FF0000"/>
                  </a:solidFill>
                  <a:latin typeface="Georgia" pitchFamily="18" charset="0"/>
                </a:rPr>
                <a:t>o</a:t>
              </a:r>
              <a:endParaRPr lang="ru-RU" altLang="ru-RU" sz="2000" b="1" baseline="3000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4400" name="TextBox 153"/>
            <p:cNvSpPr txBox="1">
              <a:spLocks noChangeArrowheads="1"/>
            </p:cNvSpPr>
            <p:nvPr/>
          </p:nvSpPr>
          <p:spPr bwMode="auto">
            <a:xfrm>
              <a:off x="6705600" y="3048000"/>
              <a:ext cx="64633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2800" b="1">
                  <a:latin typeface="Georgia" pitchFamily="18" charset="0"/>
                </a:rPr>
                <a:t>2</a:t>
              </a:r>
              <a:r>
                <a:rPr lang="el-GR" altLang="ru-RU" sz="2800" b="1">
                  <a:latin typeface="Georgia" pitchFamily="18" charset="0"/>
                </a:rPr>
                <a:t>π</a:t>
              </a:r>
              <a:endParaRPr lang="ru-RU" altLang="ru-RU" sz="2800" b="1">
                <a:latin typeface="Georgia" pitchFamily="18" charset="0"/>
              </a:endParaRPr>
            </a:p>
          </p:txBody>
        </p:sp>
      </p:grpSp>
      <p:grpSp>
        <p:nvGrpSpPr>
          <p:cNvPr id="14352" name="Группа 167"/>
          <p:cNvGrpSpPr>
            <a:grpSpLocks/>
          </p:cNvGrpSpPr>
          <p:nvPr/>
        </p:nvGrpSpPr>
        <p:grpSpPr bwMode="auto">
          <a:xfrm>
            <a:off x="5848350" y="3308350"/>
            <a:ext cx="815975" cy="538163"/>
            <a:chOff x="6172200" y="2590800"/>
            <a:chExt cx="817338" cy="537865"/>
          </a:xfrm>
        </p:grpSpPr>
        <p:sp>
          <p:nvSpPr>
            <p:cNvPr id="14397" name="TextBox 154"/>
            <p:cNvSpPr txBox="1">
              <a:spLocks noChangeArrowheads="1"/>
            </p:cNvSpPr>
            <p:nvPr/>
          </p:nvSpPr>
          <p:spPr bwMode="auto">
            <a:xfrm>
              <a:off x="6553200" y="2590800"/>
              <a:ext cx="436338" cy="522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2800" b="1">
                  <a:latin typeface="Georgia" pitchFamily="18" charset="0"/>
                </a:rPr>
                <a:t>0</a:t>
              </a:r>
            </a:p>
          </p:txBody>
        </p:sp>
        <p:sp>
          <p:nvSpPr>
            <p:cNvPr id="14398" name="Text Box 4"/>
            <p:cNvSpPr txBox="1">
              <a:spLocks noChangeArrowheads="1"/>
            </p:cNvSpPr>
            <p:nvPr/>
          </p:nvSpPr>
          <p:spPr bwMode="auto">
            <a:xfrm>
              <a:off x="6172200" y="2667000"/>
              <a:ext cx="63023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FF0000"/>
                  </a:solidFill>
                  <a:latin typeface="Georgia" pitchFamily="18" charset="0"/>
                </a:rPr>
                <a:t>0</a:t>
              </a:r>
              <a:r>
                <a:rPr lang="en-US" altLang="ru-RU" sz="2400" b="1" baseline="30000">
                  <a:solidFill>
                    <a:srgbClr val="FF0000"/>
                  </a:solidFill>
                  <a:latin typeface="Georgia" pitchFamily="18" charset="0"/>
                </a:rPr>
                <a:t>o</a:t>
              </a:r>
              <a:endParaRPr lang="ru-RU" altLang="ru-RU" sz="2400" b="1" baseline="30000">
                <a:solidFill>
                  <a:srgbClr val="FF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4353" name="Группа 179"/>
          <p:cNvGrpSpPr>
            <a:grpSpLocks/>
          </p:cNvGrpSpPr>
          <p:nvPr/>
        </p:nvGrpSpPr>
        <p:grpSpPr bwMode="auto">
          <a:xfrm>
            <a:off x="3486150" y="5899150"/>
            <a:ext cx="1192213" cy="914400"/>
            <a:chOff x="3810000" y="5431171"/>
            <a:chExt cx="1191855" cy="914400"/>
          </a:xfrm>
        </p:grpSpPr>
        <p:sp>
          <p:nvSpPr>
            <p:cNvPr id="14392" name="Text Box 21"/>
            <p:cNvSpPr txBox="1">
              <a:spLocks noChangeArrowheads="1"/>
            </p:cNvSpPr>
            <p:nvPr/>
          </p:nvSpPr>
          <p:spPr bwMode="auto">
            <a:xfrm>
              <a:off x="3810000" y="5638800"/>
              <a:ext cx="8336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000" b="1">
                  <a:solidFill>
                    <a:srgbClr val="FF0000"/>
                  </a:solidFill>
                  <a:latin typeface="Georgia" pitchFamily="18" charset="0"/>
                </a:rPr>
                <a:t>270</a:t>
              </a:r>
              <a:r>
                <a:rPr lang="en-US" altLang="ru-RU" sz="2000" b="1" baseline="30000">
                  <a:solidFill>
                    <a:srgbClr val="FF0000"/>
                  </a:solidFill>
                  <a:latin typeface="Georgia" pitchFamily="18" charset="0"/>
                </a:rPr>
                <a:t>o</a:t>
              </a:r>
              <a:endParaRPr lang="ru-RU" altLang="ru-RU" sz="2000" b="1" baseline="3000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grpSp>
          <p:nvGrpSpPr>
            <p:cNvPr id="14393" name="Группа 4"/>
            <p:cNvGrpSpPr>
              <a:grpSpLocks/>
            </p:cNvGrpSpPr>
            <p:nvPr/>
          </p:nvGrpSpPr>
          <p:grpSpPr bwMode="auto">
            <a:xfrm>
              <a:off x="4355768" y="5431171"/>
              <a:ext cx="646087" cy="675620"/>
              <a:chOff x="2560791" y="457200"/>
              <a:chExt cx="645476" cy="675620"/>
            </a:xfrm>
          </p:grpSpPr>
          <p:sp>
            <p:nvSpPr>
              <p:cNvPr id="14395" name="TextBox 2"/>
              <p:cNvSpPr txBox="1">
                <a:spLocks noChangeArrowheads="1"/>
              </p:cNvSpPr>
              <p:nvPr/>
            </p:nvSpPr>
            <p:spPr bwMode="auto">
              <a:xfrm>
                <a:off x="2590800" y="609600"/>
                <a:ext cx="49179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r>
                  <a:rPr lang="ru-RU" altLang="ru-RU" sz="2800">
                    <a:latin typeface="Georgia" pitchFamily="18" charset="0"/>
                  </a:rPr>
                  <a:t>—</a:t>
                </a:r>
              </a:p>
            </p:txBody>
          </p:sp>
          <p:sp>
            <p:nvSpPr>
              <p:cNvPr id="14396" name="TextBox 174"/>
              <p:cNvSpPr txBox="1">
                <a:spLocks noChangeArrowheads="1"/>
              </p:cNvSpPr>
              <p:nvPr/>
            </p:nvSpPr>
            <p:spPr bwMode="auto">
              <a:xfrm>
                <a:off x="2560791" y="457200"/>
                <a:ext cx="64547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r>
                  <a:rPr lang="ru-RU" altLang="ru-RU" sz="2800" b="1">
                    <a:latin typeface="Georgia" pitchFamily="18" charset="0"/>
                  </a:rPr>
                  <a:t>3</a:t>
                </a:r>
                <a:r>
                  <a:rPr lang="el-GR" altLang="ru-RU" sz="2800" b="1">
                    <a:latin typeface="Georgia" pitchFamily="18" charset="0"/>
                  </a:rPr>
                  <a:t>π</a:t>
                </a:r>
                <a:endParaRPr lang="ru-RU" alt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4394" name="TextBox 172"/>
            <p:cNvSpPr txBox="1">
              <a:spLocks noChangeArrowheads="1"/>
            </p:cNvSpPr>
            <p:nvPr/>
          </p:nvSpPr>
          <p:spPr bwMode="auto">
            <a:xfrm>
              <a:off x="4462075" y="5812171"/>
              <a:ext cx="364546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2800" b="1">
                  <a:latin typeface="Georgia" pitchFamily="18" charset="0"/>
                </a:rPr>
                <a:t>2</a:t>
              </a:r>
            </a:p>
          </p:txBody>
        </p:sp>
      </p:grpSp>
      <p:sp>
        <p:nvSpPr>
          <p:cNvPr id="14354" name="TextBox 154"/>
          <p:cNvSpPr txBox="1">
            <a:spLocks noChangeArrowheads="1"/>
          </p:cNvSpPr>
          <p:nvPr/>
        </p:nvSpPr>
        <p:spPr bwMode="auto">
          <a:xfrm>
            <a:off x="3105150" y="3841750"/>
            <a:ext cx="434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800" b="1">
                <a:latin typeface="Georgia" pitchFamily="18" charset="0"/>
              </a:rPr>
              <a:t>0</a:t>
            </a:r>
          </a:p>
        </p:txBody>
      </p:sp>
      <p:sp>
        <p:nvSpPr>
          <p:cNvPr id="182" name="Oval 6"/>
          <p:cNvSpPr>
            <a:spLocks noChangeArrowheads="1"/>
          </p:cNvSpPr>
          <p:nvPr/>
        </p:nvSpPr>
        <p:spPr bwMode="auto">
          <a:xfrm>
            <a:off x="5724128" y="3645024"/>
            <a:ext cx="360040" cy="36004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83" name="Text Box 36"/>
          <p:cNvSpPr txBox="1">
            <a:spLocks noChangeArrowheads="1"/>
          </p:cNvSpPr>
          <p:nvPr/>
        </p:nvSpPr>
        <p:spPr bwMode="auto">
          <a:xfrm>
            <a:off x="4705350" y="3232150"/>
            <a:ext cx="1143000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latin typeface="Georgia" pitchFamily="18" charset="0"/>
              </a:rPr>
              <a:t>(</a:t>
            </a:r>
            <a:r>
              <a:rPr lang="ru-RU" altLang="ru-RU" sz="2800" b="1" i="1">
                <a:solidFill>
                  <a:srgbClr val="FF0000"/>
                </a:solidFill>
                <a:latin typeface="Georgia" pitchFamily="18" charset="0"/>
              </a:rPr>
              <a:t>1</a:t>
            </a:r>
            <a:r>
              <a:rPr lang="en-US" altLang="ru-RU" sz="2800" b="1" i="1">
                <a:latin typeface="Georgia" pitchFamily="18" charset="0"/>
              </a:rPr>
              <a:t>;</a:t>
            </a:r>
            <a:r>
              <a:rPr lang="ru-RU" altLang="ru-RU" sz="2800" b="1" i="1">
                <a:solidFill>
                  <a:srgbClr val="0000CC"/>
                </a:solidFill>
                <a:latin typeface="Georgia" pitchFamily="18" charset="0"/>
              </a:rPr>
              <a:t>0</a:t>
            </a:r>
            <a:r>
              <a:rPr lang="en-US" altLang="ru-RU" sz="2800" b="1" i="1">
                <a:latin typeface="Georgia" pitchFamily="18" charset="0"/>
              </a:rPr>
              <a:t>)</a:t>
            </a:r>
            <a:endParaRPr lang="ru-RU" altLang="ru-RU" sz="2800" b="1" i="1">
              <a:latin typeface="Georgia" pitchFamily="18" charset="0"/>
            </a:endParaRPr>
          </a:p>
        </p:txBody>
      </p:sp>
      <p:sp>
        <p:nvSpPr>
          <p:cNvPr id="186" name="Text Box 36"/>
          <p:cNvSpPr txBox="1">
            <a:spLocks noChangeArrowheads="1"/>
          </p:cNvSpPr>
          <p:nvPr/>
        </p:nvSpPr>
        <p:spPr bwMode="auto">
          <a:xfrm>
            <a:off x="3562350" y="1631950"/>
            <a:ext cx="1117600" cy="5222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latin typeface="Georgia" pitchFamily="18" charset="0"/>
              </a:rPr>
              <a:t>(</a:t>
            </a:r>
            <a:r>
              <a:rPr lang="en-US" altLang="ru-RU" sz="2800" b="1" i="1">
                <a:solidFill>
                  <a:srgbClr val="FF0000"/>
                </a:solidFill>
                <a:latin typeface="Georgia" pitchFamily="18" charset="0"/>
              </a:rPr>
              <a:t>0</a:t>
            </a:r>
            <a:r>
              <a:rPr lang="en-US" altLang="ru-RU" sz="2800" b="1" i="1">
                <a:latin typeface="Georgia" pitchFamily="18" charset="0"/>
              </a:rPr>
              <a:t>;</a:t>
            </a:r>
            <a:r>
              <a:rPr lang="en-US" altLang="ru-RU" sz="2800" b="1" i="1">
                <a:solidFill>
                  <a:srgbClr val="0000CC"/>
                </a:solidFill>
                <a:latin typeface="Georgia" pitchFamily="18" charset="0"/>
              </a:rPr>
              <a:t>1</a:t>
            </a:r>
            <a:r>
              <a:rPr lang="en-US" altLang="ru-RU" sz="2800" b="1" i="1">
                <a:latin typeface="Georgia" pitchFamily="18" charset="0"/>
              </a:rPr>
              <a:t>)</a:t>
            </a:r>
            <a:endParaRPr lang="ru-RU" altLang="ru-RU" sz="2800" b="1" i="1">
              <a:latin typeface="Georgia" pitchFamily="18" charset="0"/>
            </a:endParaRPr>
          </a:p>
        </p:txBody>
      </p:sp>
      <p:sp>
        <p:nvSpPr>
          <p:cNvPr id="187" name="Oval 6"/>
          <p:cNvSpPr>
            <a:spLocks noChangeArrowheads="1"/>
          </p:cNvSpPr>
          <p:nvPr/>
        </p:nvSpPr>
        <p:spPr bwMode="auto">
          <a:xfrm>
            <a:off x="3275856" y="1412776"/>
            <a:ext cx="360040" cy="36004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88" name="Oval 6"/>
          <p:cNvSpPr>
            <a:spLocks noChangeArrowheads="1"/>
          </p:cNvSpPr>
          <p:nvPr/>
        </p:nvSpPr>
        <p:spPr bwMode="auto">
          <a:xfrm>
            <a:off x="971600" y="3645024"/>
            <a:ext cx="360040" cy="36004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89" name="Oval 6"/>
          <p:cNvSpPr>
            <a:spLocks noChangeArrowheads="1"/>
          </p:cNvSpPr>
          <p:nvPr/>
        </p:nvSpPr>
        <p:spPr bwMode="auto">
          <a:xfrm>
            <a:off x="3275857" y="5949280"/>
            <a:ext cx="360040" cy="36004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90" name="Text Box 36"/>
          <p:cNvSpPr txBox="1">
            <a:spLocks noChangeArrowheads="1"/>
          </p:cNvSpPr>
          <p:nvPr/>
        </p:nvSpPr>
        <p:spPr bwMode="auto">
          <a:xfrm>
            <a:off x="1123950" y="3232150"/>
            <a:ext cx="1250950" cy="5222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latin typeface="Georgia" pitchFamily="18" charset="0"/>
              </a:rPr>
              <a:t>(</a:t>
            </a:r>
            <a:r>
              <a:rPr lang="en-US" altLang="ru-RU" sz="2800" b="1" i="1">
                <a:solidFill>
                  <a:srgbClr val="FF0000"/>
                </a:solidFill>
                <a:latin typeface="Georgia" pitchFamily="18" charset="0"/>
              </a:rPr>
              <a:t> ̶ </a:t>
            </a:r>
            <a:r>
              <a:rPr lang="ru-RU" altLang="ru-RU" sz="2800" b="1" i="1">
                <a:solidFill>
                  <a:srgbClr val="FF0000"/>
                </a:solidFill>
                <a:latin typeface="Georgia" pitchFamily="18" charset="0"/>
              </a:rPr>
              <a:t>1</a:t>
            </a:r>
            <a:r>
              <a:rPr lang="en-US" altLang="ru-RU" sz="2800" b="1" i="1">
                <a:latin typeface="Georgia" pitchFamily="18" charset="0"/>
              </a:rPr>
              <a:t>;</a:t>
            </a:r>
            <a:r>
              <a:rPr lang="ru-RU" altLang="ru-RU" sz="2800" b="1" i="1">
                <a:solidFill>
                  <a:srgbClr val="0000CC"/>
                </a:solidFill>
                <a:latin typeface="Georgia" pitchFamily="18" charset="0"/>
              </a:rPr>
              <a:t>0</a:t>
            </a:r>
            <a:r>
              <a:rPr lang="en-US" altLang="ru-RU" sz="2800" b="1" i="1">
                <a:latin typeface="Georgia" pitchFamily="18" charset="0"/>
              </a:rPr>
              <a:t>)</a:t>
            </a:r>
            <a:endParaRPr lang="ru-RU" altLang="ru-RU" sz="2800" b="1" i="1">
              <a:latin typeface="Georgia" pitchFamily="18" charset="0"/>
            </a:endParaRPr>
          </a:p>
        </p:txBody>
      </p:sp>
      <p:sp>
        <p:nvSpPr>
          <p:cNvPr id="191" name="Text Box 36"/>
          <p:cNvSpPr txBox="1">
            <a:spLocks noChangeArrowheads="1"/>
          </p:cNvSpPr>
          <p:nvPr/>
        </p:nvSpPr>
        <p:spPr bwMode="auto">
          <a:xfrm>
            <a:off x="2266950" y="5441950"/>
            <a:ext cx="1331913" cy="5222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latin typeface="Georgia" pitchFamily="18" charset="0"/>
              </a:rPr>
              <a:t>(</a:t>
            </a:r>
            <a:r>
              <a:rPr lang="en-US" altLang="ru-RU" sz="2800" b="1" i="1">
                <a:solidFill>
                  <a:srgbClr val="FF0000"/>
                </a:solidFill>
                <a:latin typeface="Georgia" pitchFamily="18" charset="0"/>
              </a:rPr>
              <a:t>0</a:t>
            </a:r>
            <a:r>
              <a:rPr lang="en-US" altLang="ru-RU" sz="2800" b="1" i="1">
                <a:solidFill>
                  <a:srgbClr val="0000CC"/>
                </a:solidFill>
                <a:latin typeface="Georgia" pitchFamily="18" charset="0"/>
              </a:rPr>
              <a:t>;  ̶ 1</a:t>
            </a:r>
            <a:r>
              <a:rPr lang="en-US" altLang="ru-RU" sz="2800" b="1" i="1">
                <a:latin typeface="Georgia" pitchFamily="18" charset="0"/>
              </a:rPr>
              <a:t>)</a:t>
            </a:r>
            <a:endParaRPr lang="ru-RU" altLang="ru-RU" sz="2800" b="1" i="1">
              <a:latin typeface="Georgia" pitchFamily="18" charset="0"/>
            </a:endParaRPr>
          </a:p>
        </p:txBody>
      </p:sp>
      <p:sp>
        <p:nvSpPr>
          <p:cNvPr id="14371" name="TextBox 59"/>
          <p:cNvSpPr txBox="1">
            <a:spLocks noChangeArrowheads="1"/>
          </p:cNvSpPr>
          <p:nvPr/>
        </p:nvSpPr>
        <p:spPr bwMode="auto">
          <a:xfrm>
            <a:off x="5334000" y="430213"/>
            <a:ext cx="3810000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Georgia" pitchFamily="18" charset="0"/>
              </a:rPr>
              <a:t>Используя точку, соответствующую углу </a:t>
            </a:r>
            <a:r>
              <a:rPr lang="el-GR" altLang="ru-RU" sz="2800" b="1" dirty="0">
                <a:solidFill>
                  <a:srgbClr val="FF0000"/>
                </a:solidFill>
                <a:latin typeface="Georgia" pitchFamily="18" charset="0"/>
              </a:rPr>
              <a:t>α</a:t>
            </a:r>
            <a:r>
              <a:rPr lang="ru-RU" altLang="ru-RU" sz="2800" b="1" dirty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ru-RU" altLang="ru-RU" sz="2400" b="1" dirty="0">
                <a:latin typeface="Georgia" pitchFamily="18" charset="0"/>
              </a:rPr>
              <a:t>запишите синус и косинус </a:t>
            </a:r>
            <a:r>
              <a:rPr lang="ru-RU" altLang="ru-RU" sz="2400" b="1" dirty="0" smtClean="0">
                <a:latin typeface="Georgia" pitchFamily="18" charset="0"/>
              </a:rPr>
              <a:t>угла </a:t>
            </a:r>
            <a:endParaRPr lang="ru-RU" altLang="ru-RU" sz="2400" b="1" dirty="0">
              <a:latin typeface="Georgia" pitchFamily="18" charset="0"/>
            </a:endParaRPr>
          </a:p>
        </p:txBody>
      </p:sp>
      <p:grpSp>
        <p:nvGrpSpPr>
          <p:cNvPr id="11" name="Группа 66"/>
          <p:cNvGrpSpPr>
            <a:grpSpLocks/>
          </p:cNvGrpSpPr>
          <p:nvPr/>
        </p:nvGrpSpPr>
        <p:grpSpPr bwMode="auto">
          <a:xfrm>
            <a:off x="6831013" y="2314575"/>
            <a:ext cx="2133600" cy="609600"/>
            <a:chOff x="4065240" y="5181600"/>
            <a:chExt cx="2133600" cy="609600"/>
          </a:xfrm>
        </p:grpSpPr>
        <p:sp>
          <p:nvSpPr>
            <p:cNvPr id="194" name="Скругленный прямоугольник 193"/>
            <p:cNvSpPr/>
            <p:nvPr/>
          </p:nvSpPr>
          <p:spPr bwMode="auto">
            <a:xfrm>
              <a:off x="4190652" y="5181600"/>
              <a:ext cx="1971675" cy="609600"/>
            </a:xfrm>
            <a:prstGeom prst="round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>
                <a:latin typeface="Georgia" pitchFamily="18" charset="0"/>
              </a:endParaRPr>
            </a:p>
          </p:txBody>
        </p:sp>
        <p:sp>
          <p:nvSpPr>
            <p:cNvPr id="14391" name="Text Box 4"/>
            <p:cNvSpPr txBox="1">
              <a:spLocks noChangeArrowheads="1"/>
            </p:cNvSpPr>
            <p:nvPr/>
          </p:nvSpPr>
          <p:spPr bwMode="auto">
            <a:xfrm>
              <a:off x="4065240" y="5211688"/>
              <a:ext cx="21336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342900" indent="-342900" algn="ctr" eaLnBrk="1" hangingPunct="1"/>
              <a:r>
                <a:rPr lang="en-US" altLang="ru-RU" sz="2800" b="1">
                  <a:solidFill>
                    <a:srgbClr val="FF0000"/>
                  </a:solidFill>
                  <a:latin typeface="Georgia" pitchFamily="18" charset="0"/>
                </a:rPr>
                <a:t>cos </a:t>
              </a:r>
              <a:r>
                <a:rPr lang="el-GR" altLang="ru-RU" sz="2800" b="1">
                  <a:solidFill>
                    <a:srgbClr val="FF0000"/>
                  </a:solidFill>
                  <a:latin typeface="Georgia" pitchFamily="18" charset="0"/>
                </a:rPr>
                <a:t>α</a:t>
              </a:r>
              <a:r>
                <a:rPr lang="en-US" altLang="ru-RU" sz="2800" b="1">
                  <a:solidFill>
                    <a:srgbClr val="FF0000"/>
                  </a:solidFill>
                  <a:latin typeface="Georgia" pitchFamily="18" charset="0"/>
                </a:rPr>
                <a:t>  </a:t>
              </a:r>
              <a:r>
                <a:rPr lang="ru-RU" altLang="ru-RU" sz="2800" b="1" i="1">
                  <a:solidFill>
                    <a:srgbClr val="FF0000"/>
                  </a:solidFill>
                  <a:latin typeface="Georgia" pitchFamily="18" charset="0"/>
                </a:rPr>
                <a:t>=  </a:t>
              </a:r>
              <a:r>
                <a:rPr lang="en-US" altLang="ru-RU" sz="2800" b="1" i="1">
                  <a:solidFill>
                    <a:srgbClr val="FF0000"/>
                  </a:solidFill>
                  <a:latin typeface="Georgia" pitchFamily="18" charset="0"/>
                </a:rPr>
                <a:t>x</a:t>
              </a:r>
              <a:endParaRPr lang="ru-RU" altLang="ru-RU" sz="2800" b="1" i="1">
                <a:solidFill>
                  <a:srgbClr val="FF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2" name="Группа 66"/>
          <p:cNvGrpSpPr>
            <a:grpSpLocks/>
          </p:cNvGrpSpPr>
          <p:nvPr/>
        </p:nvGrpSpPr>
        <p:grpSpPr bwMode="auto">
          <a:xfrm>
            <a:off x="6804025" y="3035300"/>
            <a:ext cx="2133600" cy="609600"/>
            <a:chOff x="5181600" y="5682870"/>
            <a:chExt cx="2286000" cy="729876"/>
          </a:xfrm>
        </p:grpSpPr>
        <p:sp>
          <p:nvSpPr>
            <p:cNvPr id="197" name="Скругленный прямоугольник 196"/>
            <p:cNvSpPr/>
            <p:nvPr/>
          </p:nvSpPr>
          <p:spPr bwMode="auto">
            <a:xfrm>
              <a:off x="5334680" y="5682870"/>
              <a:ext cx="2122714" cy="729876"/>
            </a:xfrm>
            <a:prstGeom prst="roundRect">
              <a:avLst/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>
                <a:latin typeface="Georgia" pitchFamily="18" charset="0"/>
              </a:endParaRPr>
            </a:p>
          </p:txBody>
        </p:sp>
        <p:sp>
          <p:nvSpPr>
            <p:cNvPr id="14389" name="Text Box 4"/>
            <p:cNvSpPr txBox="1">
              <a:spLocks noChangeArrowheads="1"/>
            </p:cNvSpPr>
            <p:nvPr/>
          </p:nvSpPr>
          <p:spPr bwMode="auto">
            <a:xfrm>
              <a:off x="5181600" y="5682872"/>
              <a:ext cx="2286000" cy="626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342900" indent="-342900" algn="ctr" eaLnBrk="1" hangingPunct="1"/>
              <a:r>
                <a:rPr lang="en-US" altLang="ru-RU" sz="2800" b="1">
                  <a:solidFill>
                    <a:srgbClr val="0000CC"/>
                  </a:solidFill>
                  <a:latin typeface="Georgia" pitchFamily="18" charset="0"/>
                </a:rPr>
                <a:t>sin </a:t>
              </a:r>
              <a:r>
                <a:rPr lang="el-GR" altLang="ru-RU" sz="2800" b="1">
                  <a:solidFill>
                    <a:srgbClr val="0000CC"/>
                  </a:solidFill>
                  <a:latin typeface="Georgia" pitchFamily="18" charset="0"/>
                </a:rPr>
                <a:t>α</a:t>
              </a:r>
              <a:r>
                <a:rPr lang="en-US" altLang="ru-RU" sz="2800" b="1">
                  <a:solidFill>
                    <a:srgbClr val="0000CC"/>
                  </a:solidFill>
                  <a:latin typeface="Georgia" pitchFamily="18" charset="0"/>
                </a:rPr>
                <a:t>  </a:t>
              </a:r>
              <a:r>
                <a:rPr lang="ru-RU" altLang="ru-RU" sz="2800" b="1" i="1">
                  <a:solidFill>
                    <a:srgbClr val="0000CC"/>
                  </a:solidFill>
                  <a:latin typeface="Georgia" pitchFamily="18" charset="0"/>
                </a:rPr>
                <a:t>=  у</a:t>
              </a:r>
            </a:p>
          </p:txBody>
        </p:sp>
      </p:grpSp>
      <p:sp>
        <p:nvSpPr>
          <p:cNvPr id="54" name="Oval 6"/>
          <p:cNvSpPr>
            <a:spLocks noChangeArrowheads="1"/>
          </p:cNvSpPr>
          <p:nvPr/>
        </p:nvSpPr>
        <p:spPr bwMode="auto">
          <a:xfrm>
            <a:off x="5724128" y="3645024"/>
            <a:ext cx="360040" cy="36004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grpSp>
        <p:nvGrpSpPr>
          <p:cNvPr id="14377" name="Группа 56"/>
          <p:cNvGrpSpPr>
            <a:grpSpLocks/>
          </p:cNvGrpSpPr>
          <p:nvPr/>
        </p:nvGrpSpPr>
        <p:grpSpPr bwMode="auto">
          <a:xfrm>
            <a:off x="5727700" y="2393950"/>
            <a:ext cx="501650" cy="854075"/>
            <a:chOff x="6052245" y="1676400"/>
            <a:chExt cx="500955" cy="854474"/>
          </a:xfrm>
        </p:grpSpPr>
        <p:sp>
          <p:nvSpPr>
            <p:cNvPr id="14386" name="Arc 49"/>
            <p:cNvSpPr>
              <a:spLocks/>
            </p:cNvSpPr>
            <p:nvPr/>
          </p:nvSpPr>
          <p:spPr bwMode="auto">
            <a:xfrm rot="9757365" flipH="1" flipV="1">
              <a:off x="6052245" y="1768874"/>
              <a:ext cx="225425" cy="762000"/>
            </a:xfrm>
            <a:custGeom>
              <a:avLst/>
              <a:gdLst>
                <a:gd name="T0" fmla="*/ 2147483646 w 21547"/>
                <a:gd name="T1" fmla="*/ 0 h 20911"/>
                <a:gd name="T2" fmla="*/ 2147483646 w 21547"/>
                <a:gd name="T3" fmla="*/ 2147483646 h 20911"/>
                <a:gd name="T4" fmla="*/ 0 w 21547"/>
                <a:gd name="T5" fmla="*/ 2147483646 h 20911"/>
                <a:gd name="T6" fmla="*/ 0 60000 65536"/>
                <a:gd name="T7" fmla="*/ 0 60000 65536"/>
                <a:gd name="T8" fmla="*/ 0 60000 65536"/>
                <a:gd name="T9" fmla="*/ 0 w 21547"/>
                <a:gd name="T10" fmla="*/ 0 h 20911"/>
                <a:gd name="T11" fmla="*/ 21547 w 21547"/>
                <a:gd name="T12" fmla="*/ 20911 h 209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47" h="20911" fill="none" extrusionOk="0">
                  <a:moveTo>
                    <a:pt x="5412" y="-1"/>
                  </a:moveTo>
                  <a:cubicBezTo>
                    <a:pt x="14398" y="2325"/>
                    <a:pt x="20894" y="10133"/>
                    <a:pt x="21546" y="19394"/>
                  </a:cubicBezTo>
                </a:path>
                <a:path w="21547" h="20911" stroke="0" extrusionOk="0">
                  <a:moveTo>
                    <a:pt x="5412" y="-1"/>
                  </a:moveTo>
                  <a:cubicBezTo>
                    <a:pt x="14398" y="2325"/>
                    <a:pt x="20894" y="10133"/>
                    <a:pt x="21546" y="19394"/>
                  </a:cubicBezTo>
                  <a:lnTo>
                    <a:pt x="0" y="20911"/>
                  </a:lnTo>
                  <a:lnTo>
                    <a:pt x="5412" y="-1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7" name="Text Box 11"/>
            <p:cNvSpPr txBox="1">
              <a:spLocks noChangeArrowheads="1"/>
            </p:cNvSpPr>
            <p:nvPr/>
          </p:nvSpPr>
          <p:spPr bwMode="auto">
            <a:xfrm>
              <a:off x="6248400" y="1676400"/>
              <a:ext cx="30480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>
                  <a:solidFill>
                    <a:srgbClr val="FF0000"/>
                  </a:solidFill>
                  <a:latin typeface="Georgia" pitchFamily="18" charset="0"/>
                </a:rPr>
                <a:t>+</a:t>
              </a:r>
              <a:endParaRPr lang="ru-RU" altLang="ru-RU">
                <a:solidFill>
                  <a:srgbClr val="FF0000"/>
                </a:solidFill>
                <a:latin typeface="Georgia" pitchFamily="18" charset="0"/>
              </a:endParaRPr>
            </a:p>
          </p:txBody>
        </p:sp>
      </p:grpSp>
      <p:sp>
        <p:nvSpPr>
          <p:cNvPr id="59" name="Rectangle 14"/>
          <p:cNvSpPr>
            <a:spLocks noChangeArrowheads="1"/>
          </p:cNvSpPr>
          <p:nvPr/>
        </p:nvSpPr>
        <p:spPr bwMode="auto">
          <a:xfrm>
            <a:off x="34925" y="908050"/>
            <a:ext cx="3024188" cy="6477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sin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0" name="Rectangle 15"/>
          <p:cNvSpPr>
            <a:spLocks noChangeArrowheads="1"/>
          </p:cNvSpPr>
          <p:nvPr/>
        </p:nvSpPr>
        <p:spPr bwMode="auto">
          <a:xfrm>
            <a:off x="34925" y="117475"/>
            <a:ext cx="2995613" cy="6477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cos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1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34925" y="908050"/>
            <a:ext cx="3024188" cy="6477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sin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90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1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65088" y="117475"/>
            <a:ext cx="2994025" cy="6477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cos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90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3" name="Rectangle 22"/>
          <p:cNvSpPr>
            <a:spLocks noChangeArrowheads="1"/>
          </p:cNvSpPr>
          <p:nvPr/>
        </p:nvSpPr>
        <p:spPr bwMode="auto">
          <a:xfrm>
            <a:off x="65088" y="117475"/>
            <a:ext cx="2994025" cy="6477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cos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180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–1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4" name="Rectangle 23"/>
          <p:cNvSpPr>
            <a:spLocks noChangeArrowheads="1"/>
          </p:cNvSpPr>
          <p:nvPr/>
        </p:nvSpPr>
        <p:spPr bwMode="auto">
          <a:xfrm>
            <a:off x="34925" y="908050"/>
            <a:ext cx="3024188" cy="6477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sin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180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5" name="Rectangle 26"/>
          <p:cNvSpPr>
            <a:spLocks noChangeArrowheads="1"/>
          </p:cNvSpPr>
          <p:nvPr/>
        </p:nvSpPr>
        <p:spPr bwMode="auto">
          <a:xfrm>
            <a:off x="34925" y="117475"/>
            <a:ext cx="3024188" cy="64770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cos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270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0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66" name="Rectangle 27"/>
          <p:cNvSpPr>
            <a:spLocks noChangeArrowheads="1"/>
          </p:cNvSpPr>
          <p:nvPr/>
        </p:nvSpPr>
        <p:spPr bwMode="auto">
          <a:xfrm>
            <a:off x="34925" y="908050"/>
            <a:ext cx="3024188" cy="647700"/>
          </a:xfrm>
          <a:prstGeom prst="rect">
            <a:avLst/>
          </a:prstGeom>
          <a:solidFill>
            <a:srgbClr val="CCFFCC"/>
          </a:solidFill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sin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270</a:t>
            </a:r>
            <a:r>
              <a:rPr lang="ru-RU" altLang="ru-RU" sz="3200" b="1" i="1" baseline="30000">
                <a:solidFill>
                  <a:srgbClr val="000099"/>
                </a:solidFill>
                <a:latin typeface="Georgia" pitchFamily="18" charset="0"/>
              </a:rPr>
              <a:t>0</a:t>
            </a:r>
            <a:r>
              <a:rPr lang="en-US" altLang="ru-RU" sz="3200" b="1" i="1">
                <a:solidFill>
                  <a:srgbClr val="000099"/>
                </a:solidFill>
                <a:latin typeface="Georgia" pitchFamily="18" charset="0"/>
              </a:rPr>
              <a:t> = </a:t>
            </a:r>
            <a:r>
              <a:rPr lang="ru-RU" altLang="ru-RU" sz="3200" b="1" i="1">
                <a:solidFill>
                  <a:srgbClr val="000099"/>
                </a:solidFill>
                <a:latin typeface="Georgia" pitchFamily="18" charset="0"/>
              </a:rPr>
              <a:t>–1</a:t>
            </a:r>
            <a:endParaRPr lang="el-GR" altLang="ru-RU" sz="3200" b="1" i="1">
              <a:solidFill>
                <a:srgbClr val="00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186" grpId="0" animBg="1"/>
      <p:bldP spid="190" grpId="0" animBg="1"/>
      <p:bldP spid="191" grpId="0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4" grpId="2" animBg="1"/>
      <p:bldP spid="65" grpId="0" animBg="1"/>
      <p:bldP spid="65" grpId="1" animBg="1"/>
      <p:bldP spid="66" grpId="0" animBg="1"/>
      <p:bldP spid="6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9" t="6446" r="36616" b="74217"/>
          <a:stretch/>
        </p:blipFill>
        <p:spPr bwMode="auto">
          <a:xfrm>
            <a:off x="1961431" y="645858"/>
            <a:ext cx="5723471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" t="7926" r="4375" b="2619"/>
          <a:stretch/>
        </p:blipFill>
        <p:spPr bwMode="auto">
          <a:xfrm>
            <a:off x="3430436" y="1334571"/>
            <a:ext cx="4437517" cy="346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7" t="26622" r="59221" b="48746"/>
          <a:stretch/>
        </p:blipFill>
        <p:spPr bwMode="auto">
          <a:xfrm>
            <a:off x="602847" y="1700808"/>
            <a:ext cx="1088833" cy="55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9" t="49992" r="58388" b="26639"/>
          <a:stretch/>
        </p:blipFill>
        <p:spPr bwMode="auto">
          <a:xfrm>
            <a:off x="2312320" y="1784243"/>
            <a:ext cx="1323576" cy="5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74" t="52511" b="28083"/>
          <a:stretch/>
        </p:blipFill>
        <p:spPr bwMode="auto">
          <a:xfrm>
            <a:off x="546370" y="3673366"/>
            <a:ext cx="3287363" cy="55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>
            <a:off x="1763688" y="2060848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9" t="72415" r="59218" b="5841"/>
          <a:stretch/>
        </p:blipFill>
        <p:spPr bwMode="auto">
          <a:xfrm>
            <a:off x="563437" y="4424442"/>
            <a:ext cx="3123694" cy="58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52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3419475" y="1943100"/>
          <a:ext cx="4592638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9" name="GraphC" r:id="rId3" imgW="3276600" imgH="3286125" progId="">
                  <p:embed/>
                </p:oleObj>
              </mc:Choice>
              <mc:Fallback>
                <p:oleObj name="GraphC" r:id="rId3" imgW="3276600" imgH="328612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943100"/>
                        <a:ext cx="4592638" cy="453707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90" name="Freeform 38"/>
          <p:cNvSpPr>
            <a:spLocks/>
          </p:cNvSpPr>
          <p:nvPr/>
        </p:nvSpPr>
        <p:spPr bwMode="auto">
          <a:xfrm>
            <a:off x="5572125" y="2243138"/>
            <a:ext cx="1878013" cy="2149475"/>
          </a:xfrm>
          <a:custGeom>
            <a:avLst/>
            <a:gdLst>
              <a:gd name="T0" fmla="*/ 0 w 1183"/>
              <a:gd name="T1" fmla="*/ 1354 h 1354"/>
              <a:gd name="T2" fmla="*/ 1179 w 1183"/>
              <a:gd name="T3" fmla="*/ 1354 h 1354"/>
              <a:gd name="T4" fmla="*/ 1183 w 1183"/>
              <a:gd name="T5" fmla="*/ 0 h 1354"/>
              <a:gd name="T6" fmla="*/ 0 w 1183"/>
              <a:gd name="T7" fmla="*/ 1354 h 1354"/>
              <a:gd name="T8" fmla="*/ 0 60000 65536"/>
              <a:gd name="T9" fmla="*/ 0 60000 65536"/>
              <a:gd name="T10" fmla="*/ 0 60000 65536"/>
              <a:gd name="T11" fmla="*/ 0 60000 65536"/>
              <a:gd name="T12" fmla="*/ 0 w 1183"/>
              <a:gd name="T13" fmla="*/ 0 h 1354"/>
              <a:gd name="T14" fmla="*/ 1183 w 1183"/>
              <a:gd name="T15" fmla="*/ 1354 h 13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83" h="1354">
                <a:moveTo>
                  <a:pt x="0" y="1354"/>
                </a:moveTo>
                <a:lnTo>
                  <a:pt x="1179" y="1354"/>
                </a:lnTo>
                <a:lnTo>
                  <a:pt x="1183" y="0"/>
                </a:lnTo>
                <a:lnTo>
                  <a:pt x="0" y="1354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5364" name="Arc 9"/>
          <p:cNvSpPr>
            <a:spLocks/>
          </p:cNvSpPr>
          <p:nvPr/>
        </p:nvSpPr>
        <p:spPr bwMode="auto">
          <a:xfrm>
            <a:off x="5861050" y="4102100"/>
            <a:ext cx="182563" cy="258763"/>
          </a:xfrm>
          <a:custGeom>
            <a:avLst/>
            <a:gdLst>
              <a:gd name="T0" fmla="*/ 0 w 21600"/>
              <a:gd name="T1" fmla="*/ 0 h 21600"/>
              <a:gd name="T2" fmla="*/ 931641590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Text Box 20"/>
          <p:cNvSpPr txBox="1">
            <a:spLocks noChangeArrowheads="1"/>
          </p:cNvSpPr>
          <p:nvPr/>
        </p:nvSpPr>
        <p:spPr bwMode="auto">
          <a:xfrm>
            <a:off x="6508750" y="2303463"/>
            <a:ext cx="719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M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7181" name="Line 29"/>
          <p:cNvSpPr>
            <a:spLocks noChangeShapeType="1"/>
          </p:cNvSpPr>
          <p:nvPr/>
        </p:nvSpPr>
        <p:spPr bwMode="auto">
          <a:xfrm flipV="1">
            <a:off x="5572125" y="2232025"/>
            <a:ext cx="1871663" cy="2160588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30"/>
          <p:cNvSpPr>
            <a:spLocks noChangeShapeType="1"/>
          </p:cNvSpPr>
          <p:nvPr/>
        </p:nvSpPr>
        <p:spPr bwMode="auto">
          <a:xfrm flipV="1">
            <a:off x="5572125" y="3024188"/>
            <a:ext cx="1223963" cy="1368425"/>
          </a:xfrm>
          <a:prstGeom prst="line">
            <a:avLst/>
          </a:pr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6148388" y="3959225"/>
          <a:ext cx="31908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0" name="Формула" r:id="rId5" imgW="152334" imgH="139639" progId="Equation.3">
                  <p:embed/>
                </p:oleObj>
              </mc:Choice>
              <mc:Fallback>
                <p:oleObj name="Формула" r:id="rId5" imgW="152334" imgH="13963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8388" y="3959225"/>
                        <a:ext cx="319087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84" name="Line 32"/>
          <p:cNvSpPr>
            <a:spLocks noChangeShapeType="1"/>
          </p:cNvSpPr>
          <p:nvPr/>
        </p:nvSpPr>
        <p:spPr bwMode="auto">
          <a:xfrm flipV="1">
            <a:off x="7443788" y="1800225"/>
            <a:ext cx="0" cy="492760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77185" name="Object 9"/>
          <p:cNvGraphicFramePr>
            <a:graphicFrameLocks noChangeAspect="1"/>
          </p:cNvGraphicFramePr>
          <p:nvPr/>
        </p:nvGraphicFramePr>
        <p:xfrm>
          <a:off x="5867400" y="6165850"/>
          <a:ext cx="29829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1" name="Формула" r:id="rId7" imgW="28872360" imgH="5613840" progId="Equation.3">
                  <p:embed/>
                </p:oleObj>
              </mc:Choice>
              <mc:Fallback>
                <p:oleObj name="Формула" r:id="rId7" imgW="28872360" imgH="56138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6165850"/>
                        <a:ext cx="2982913" cy="5143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A6BFDE"/>
                          </a:gs>
                          <a:gs pos="50000">
                            <a:srgbClr val="FFFFFF"/>
                          </a:gs>
                          <a:gs pos="100000">
                            <a:srgbClr val="A6BFDE"/>
                          </a:gs>
                        </a:gsLst>
                        <a:lin ang="5400000" scaled="1"/>
                      </a:gradFill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86" name="Object 10"/>
          <p:cNvGraphicFramePr>
            <a:graphicFrameLocks noChangeAspect="1"/>
          </p:cNvGraphicFramePr>
          <p:nvPr/>
        </p:nvGraphicFramePr>
        <p:xfrm>
          <a:off x="250825" y="2060575"/>
          <a:ext cx="3108325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2" name="Формула" r:id="rId9" imgW="1612900" imgH="635000" progId="Equation.3">
                  <p:embed/>
                </p:oleObj>
              </mc:Choice>
              <mc:Fallback>
                <p:oleObj name="Формула" r:id="rId9" imgW="1612900" imgH="635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060575"/>
                        <a:ext cx="3108325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87" name="Text Box 35"/>
          <p:cNvSpPr txBox="1">
            <a:spLocks noChangeArrowheads="1"/>
          </p:cNvSpPr>
          <p:nvPr/>
        </p:nvSpPr>
        <p:spPr bwMode="auto">
          <a:xfrm>
            <a:off x="7516813" y="1943100"/>
            <a:ext cx="7921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chemeClr val="accent2"/>
                </a:solidFill>
              </a:rPr>
              <a:t>C</a:t>
            </a:r>
            <a:endParaRPr lang="ru-RU" altLang="ru-RU" sz="2800" b="1" i="1">
              <a:solidFill>
                <a:schemeClr val="accent2"/>
              </a:solidFill>
            </a:endParaRPr>
          </a:p>
        </p:txBody>
      </p:sp>
      <p:sp>
        <p:nvSpPr>
          <p:cNvPr id="177188" name="Text Box 36"/>
          <p:cNvSpPr txBox="1">
            <a:spLocks noChangeArrowheads="1"/>
          </p:cNvSpPr>
          <p:nvPr/>
        </p:nvSpPr>
        <p:spPr bwMode="auto">
          <a:xfrm>
            <a:off x="7443788" y="4392613"/>
            <a:ext cx="7921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chemeClr val="accent2"/>
                </a:solidFill>
              </a:rPr>
              <a:t>K</a:t>
            </a:r>
            <a:endParaRPr lang="ru-RU" altLang="ru-RU" sz="2800" b="1" i="1">
              <a:solidFill>
                <a:schemeClr val="accent2"/>
              </a:solidFill>
            </a:endParaRPr>
          </a:p>
        </p:txBody>
      </p:sp>
      <p:sp>
        <p:nvSpPr>
          <p:cNvPr id="3089" name="Oval 7"/>
          <p:cNvSpPr>
            <a:spLocks noChangeArrowheads="1"/>
          </p:cNvSpPr>
          <p:nvPr/>
        </p:nvSpPr>
        <p:spPr bwMode="auto">
          <a:xfrm>
            <a:off x="6725047" y="2902471"/>
            <a:ext cx="215900" cy="193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7189" name="Line 37"/>
          <p:cNvSpPr>
            <a:spLocks noChangeShapeType="1"/>
          </p:cNvSpPr>
          <p:nvPr/>
        </p:nvSpPr>
        <p:spPr bwMode="auto">
          <a:xfrm flipV="1">
            <a:off x="7443788" y="2232025"/>
            <a:ext cx="0" cy="216058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1403648" y="160784"/>
            <a:ext cx="6480720" cy="603920"/>
          </a:xfrm>
          <a:prstGeom prst="rect">
            <a:avLst/>
          </a:prstGeom>
          <a:ln w="9525" cap="flat" cmpd="sng" algn="ctr">
            <a:solidFill>
              <a:srgbClr val="000099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800" b="1" u="sng" kern="0" dirty="0">
                <a:solidFill>
                  <a:srgbClr val="000099"/>
                </a:solidFill>
                <a:latin typeface="Georgia" pitchFamily="18" charset="0"/>
              </a:rPr>
              <a:t>Определение тангенса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23528" y="911409"/>
            <a:ext cx="8781013" cy="892552"/>
          </a:xfrm>
          <a:prstGeom prst="rect">
            <a:avLst/>
          </a:prstGeom>
          <a:ln>
            <a:solidFill>
              <a:srgbClr val="000099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Тангенсом угла </a:t>
            </a:r>
            <a:r>
              <a:rPr lang="el-GR" sz="2600" b="1" dirty="0">
                <a:solidFill>
                  <a:srgbClr val="000099"/>
                </a:solidFill>
                <a:latin typeface="Georgia" pitchFamily="18" charset="0"/>
              </a:rPr>
              <a:t>α</a:t>
            </a: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 называется отношение</a:t>
            </a:r>
          </a:p>
          <a:p>
            <a:pPr eaLnBrk="1" hangingPunct="1">
              <a:defRPr/>
            </a:pP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синуса угла </a:t>
            </a:r>
            <a:r>
              <a:rPr lang="el-GR" sz="2600" b="1" dirty="0">
                <a:solidFill>
                  <a:srgbClr val="000099"/>
                </a:solidFill>
                <a:latin typeface="Georgia" pitchFamily="18" charset="0"/>
              </a:rPr>
              <a:t>α</a:t>
            </a: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 к его косинусу.</a:t>
            </a:r>
          </a:p>
        </p:txBody>
      </p:sp>
      <p:grpSp>
        <p:nvGrpSpPr>
          <p:cNvPr id="15384" name="Группа 7"/>
          <p:cNvGrpSpPr>
            <a:grpSpLocks/>
          </p:cNvGrpSpPr>
          <p:nvPr/>
        </p:nvGrpSpPr>
        <p:grpSpPr bwMode="auto">
          <a:xfrm>
            <a:off x="1079500" y="5157788"/>
            <a:ext cx="3276600" cy="1447800"/>
            <a:chOff x="5105400" y="2514600"/>
            <a:chExt cx="3276600" cy="1447800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5105400" y="2514600"/>
              <a:ext cx="3276600" cy="1447800"/>
            </a:xfrm>
            <a:prstGeom prst="roundRect">
              <a:avLst/>
            </a:prstGeom>
            <a:ln w="28575">
              <a:solidFill>
                <a:srgbClr val="000099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graphicFrame>
          <p:nvGraphicFramePr>
            <p:cNvPr id="15388" name="Object 11"/>
            <p:cNvGraphicFramePr>
              <a:graphicFrameLocks noChangeAspect="1"/>
            </p:cNvGraphicFramePr>
            <p:nvPr/>
          </p:nvGraphicFramePr>
          <p:xfrm>
            <a:off x="5410200" y="2590800"/>
            <a:ext cx="2673350" cy="1358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73" name="Формула" r:id="rId11" imgW="774364" imgH="393529" progId="Equation.3">
                    <p:embed/>
                  </p:oleObj>
                </mc:Choice>
                <mc:Fallback>
                  <p:oleObj name="Формула" r:id="rId11" imgW="774364" imgH="393529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0200" y="2590800"/>
                          <a:ext cx="2673350" cy="1358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7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7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7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81" grpId="0" animBg="1"/>
      <p:bldP spid="177184" grpId="0" animBg="1"/>
      <p:bldP spid="177187" grpId="0"/>
      <p:bldP spid="177188" grpId="0"/>
      <p:bldP spid="1771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8"/>
          <p:cNvGraphicFramePr>
            <a:graphicFrameLocks noChangeAspect="1"/>
          </p:cNvGraphicFramePr>
          <p:nvPr/>
        </p:nvGraphicFramePr>
        <p:xfrm>
          <a:off x="4003675" y="2060575"/>
          <a:ext cx="4592638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1" name="GraphC" r:id="rId3" imgW="3276600" imgH="3286125" progId="">
                  <p:embed/>
                </p:oleObj>
              </mc:Choice>
              <mc:Fallback>
                <p:oleObj name="GraphC" r:id="rId3" imgW="3276600" imgH="3286125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3675" y="2060575"/>
                        <a:ext cx="4592638" cy="45370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80" name="Freeform 4"/>
          <p:cNvSpPr>
            <a:spLocks/>
          </p:cNvSpPr>
          <p:nvPr/>
        </p:nvSpPr>
        <p:spPr bwMode="auto">
          <a:xfrm>
            <a:off x="6162675" y="2709863"/>
            <a:ext cx="1582738" cy="1792287"/>
          </a:xfrm>
          <a:custGeom>
            <a:avLst/>
            <a:gdLst>
              <a:gd name="T0" fmla="*/ 997 w 997"/>
              <a:gd name="T1" fmla="*/ 11 h 1129"/>
              <a:gd name="T2" fmla="*/ 0 w 997"/>
              <a:gd name="T3" fmla="*/ 0 h 1129"/>
              <a:gd name="T4" fmla="*/ 6 w 997"/>
              <a:gd name="T5" fmla="*/ 1129 h 1129"/>
              <a:gd name="T6" fmla="*/ 997 w 997"/>
              <a:gd name="T7" fmla="*/ 11 h 1129"/>
              <a:gd name="T8" fmla="*/ 0 60000 65536"/>
              <a:gd name="T9" fmla="*/ 0 60000 65536"/>
              <a:gd name="T10" fmla="*/ 0 60000 65536"/>
              <a:gd name="T11" fmla="*/ 0 60000 65536"/>
              <a:gd name="T12" fmla="*/ 0 w 997"/>
              <a:gd name="T13" fmla="*/ 0 h 1129"/>
              <a:gd name="T14" fmla="*/ 997 w 997"/>
              <a:gd name="T15" fmla="*/ 1129 h 11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7" h="1129">
                <a:moveTo>
                  <a:pt x="997" y="11"/>
                </a:moveTo>
                <a:lnTo>
                  <a:pt x="0" y="0"/>
                </a:lnTo>
                <a:lnTo>
                  <a:pt x="6" y="1129"/>
                </a:lnTo>
                <a:lnTo>
                  <a:pt x="997" y="11"/>
                </a:lnTo>
                <a:close/>
              </a:path>
            </a:pathLst>
          </a:custGeom>
          <a:ln>
            <a:solidFill>
              <a:srgbClr val="000099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6388" name="Arc 7"/>
          <p:cNvSpPr>
            <a:spLocks/>
          </p:cNvSpPr>
          <p:nvPr/>
        </p:nvSpPr>
        <p:spPr bwMode="auto">
          <a:xfrm>
            <a:off x="6445250" y="4219575"/>
            <a:ext cx="182563" cy="258763"/>
          </a:xfrm>
          <a:custGeom>
            <a:avLst/>
            <a:gdLst>
              <a:gd name="T0" fmla="*/ 0 w 21600"/>
              <a:gd name="T1" fmla="*/ 0 h 21600"/>
              <a:gd name="T2" fmla="*/ 931641590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7524750" y="2925763"/>
            <a:ext cx="719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rgbClr val="000099"/>
                </a:solidFill>
              </a:rPr>
              <a:t>M</a:t>
            </a:r>
            <a:endParaRPr lang="ru-RU" altLang="ru-RU" sz="2800" b="1" i="1">
              <a:solidFill>
                <a:srgbClr val="000099"/>
              </a:solidFill>
            </a:endParaRPr>
          </a:p>
        </p:txBody>
      </p:sp>
      <p:sp>
        <p:nvSpPr>
          <p:cNvPr id="178185" name="Line 9"/>
          <p:cNvSpPr>
            <a:spLocks noChangeShapeType="1"/>
          </p:cNvSpPr>
          <p:nvPr/>
        </p:nvSpPr>
        <p:spPr bwMode="auto">
          <a:xfrm flipV="1">
            <a:off x="6156325" y="2709863"/>
            <a:ext cx="1584325" cy="1800225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1" name="Line 10"/>
          <p:cNvSpPr>
            <a:spLocks noChangeShapeType="1"/>
          </p:cNvSpPr>
          <p:nvPr/>
        </p:nvSpPr>
        <p:spPr bwMode="auto">
          <a:xfrm flipV="1">
            <a:off x="6156325" y="3141663"/>
            <a:ext cx="1223963" cy="1368425"/>
          </a:xfrm>
          <a:prstGeom prst="line">
            <a:avLst/>
          </a:pr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392" name="Object 9"/>
          <p:cNvGraphicFramePr>
            <a:graphicFrameLocks noChangeAspect="1"/>
          </p:cNvGraphicFramePr>
          <p:nvPr/>
        </p:nvGraphicFramePr>
        <p:xfrm>
          <a:off x="6804025" y="4221163"/>
          <a:ext cx="319088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2" name="Формула" r:id="rId5" imgW="152334" imgH="139639" progId="Equation.3">
                  <p:embed/>
                </p:oleObj>
              </mc:Choice>
              <mc:Fallback>
                <p:oleObj name="Формула" r:id="rId5" imgW="152334" imgH="13963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4221163"/>
                        <a:ext cx="319088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8189" name="Object 10"/>
          <p:cNvGraphicFramePr>
            <a:graphicFrameLocks noChangeAspect="1"/>
          </p:cNvGraphicFramePr>
          <p:nvPr/>
        </p:nvGraphicFramePr>
        <p:xfrm>
          <a:off x="1863725" y="1989138"/>
          <a:ext cx="286543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3" name="Формула" r:id="rId7" imgW="31123080" imgH="5613840" progId="Equation.3">
                  <p:embed/>
                </p:oleObj>
              </mc:Choice>
              <mc:Fallback>
                <p:oleObj name="Формула" r:id="rId7" imgW="31123080" imgH="56138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725" y="1989138"/>
                        <a:ext cx="2865438" cy="4603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A6BFDE"/>
                          </a:gs>
                          <a:gs pos="50000">
                            <a:srgbClr val="FFFFFF"/>
                          </a:gs>
                          <a:gs pos="100000">
                            <a:srgbClr val="A6BFDE"/>
                          </a:gs>
                        </a:gsLst>
                        <a:lin ang="5400000" scaled="1"/>
                      </a:gradFill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7451725" y="2133600"/>
            <a:ext cx="792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chemeClr val="accent2"/>
                </a:solidFill>
              </a:rPr>
              <a:t>D</a:t>
            </a:r>
            <a:endParaRPr lang="ru-RU" altLang="ru-RU" sz="2800" b="1" i="1">
              <a:solidFill>
                <a:schemeClr val="accent2"/>
              </a:solidFill>
            </a:endParaRP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6227763" y="2133600"/>
            <a:ext cx="7921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 i="1">
                <a:solidFill>
                  <a:schemeClr val="accent2"/>
                </a:solidFill>
              </a:rPr>
              <a:t>N</a:t>
            </a:r>
            <a:endParaRPr lang="ru-RU" altLang="ru-RU" sz="2800" b="1" i="1">
              <a:solidFill>
                <a:schemeClr val="accent2"/>
              </a:solidFill>
            </a:endParaRPr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7308850" y="3019127"/>
            <a:ext cx="215900" cy="193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8195" name="Line 19"/>
          <p:cNvSpPr>
            <a:spLocks noChangeShapeType="1"/>
          </p:cNvSpPr>
          <p:nvPr/>
        </p:nvSpPr>
        <p:spPr bwMode="auto">
          <a:xfrm flipV="1">
            <a:off x="3671888" y="2698750"/>
            <a:ext cx="5472112" cy="111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8196" name="Arc 20"/>
          <p:cNvSpPr>
            <a:spLocks/>
          </p:cNvSpPr>
          <p:nvPr/>
        </p:nvSpPr>
        <p:spPr bwMode="auto">
          <a:xfrm rot="-10503895">
            <a:off x="7380288" y="2709863"/>
            <a:ext cx="182562" cy="258762"/>
          </a:xfrm>
          <a:custGeom>
            <a:avLst/>
            <a:gdLst>
              <a:gd name="T0" fmla="*/ 0 w 21600"/>
              <a:gd name="T1" fmla="*/ 0 h 21600"/>
              <a:gd name="T2" fmla="*/ 931616024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78197" name="Object 11"/>
          <p:cNvGraphicFramePr>
            <a:graphicFrameLocks noChangeAspect="1"/>
          </p:cNvGraphicFramePr>
          <p:nvPr/>
        </p:nvGraphicFramePr>
        <p:xfrm>
          <a:off x="7019925" y="2781300"/>
          <a:ext cx="319088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4" name="Формула" r:id="rId9" imgW="152334" imgH="139639" progId="Equation.3">
                  <p:embed/>
                </p:oleObj>
              </mc:Choice>
              <mc:Fallback>
                <p:oleObj name="Формула" r:id="rId9" imgW="152334" imgH="139639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781300"/>
                        <a:ext cx="319088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8198" name="Object 12"/>
          <p:cNvGraphicFramePr>
            <a:graphicFrameLocks noChangeAspect="1"/>
          </p:cNvGraphicFramePr>
          <p:nvPr/>
        </p:nvGraphicFramePr>
        <p:xfrm>
          <a:off x="671513" y="2565400"/>
          <a:ext cx="3068637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5" name="Формула" r:id="rId10" imgW="1727200" imgH="609600" progId="Equation.3">
                  <p:embed/>
                </p:oleObj>
              </mc:Choice>
              <mc:Fallback>
                <p:oleObj name="Формула" r:id="rId10" imgW="1727200" imgH="609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3" y="2565400"/>
                        <a:ext cx="3068637" cy="1150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99" name="Line 23"/>
          <p:cNvSpPr>
            <a:spLocks noChangeShapeType="1"/>
          </p:cNvSpPr>
          <p:nvPr/>
        </p:nvSpPr>
        <p:spPr bwMode="auto">
          <a:xfrm>
            <a:off x="6156325" y="2709863"/>
            <a:ext cx="1584325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403648" y="160784"/>
            <a:ext cx="6480720" cy="603920"/>
          </a:xfrm>
          <a:prstGeom prst="rect">
            <a:avLst/>
          </a:prstGeom>
          <a:ln w="9525" cap="flat" cmpd="sng" algn="ctr">
            <a:solidFill>
              <a:srgbClr val="000099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800" b="1" u="sng" kern="0" dirty="0">
                <a:solidFill>
                  <a:srgbClr val="000099"/>
                </a:solidFill>
                <a:latin typeface="Georgia" pitchFamily="18" charset="0"/>
              </a:rPr>
              <a:t>Определение  котангенса</a:t>
            </a: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323528" y="911409"/>
            <a:ext cx="8781013" cy="892552"/>
          </a:xfrm>
          <a:prstGeom prst="rect">
            <a:avLst/>
          </a:prstGeom>
          <a:ln>
            <a:solidFill>
              <a:srgbClr val="000099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Котангенсом угла </a:t>
            </a:r>
            <a:r>
              <a:rPr lang="el-GR" sz="2600" b="1" dirty="0">
                <a:solidFill>
                  <a:srgbClr val="000099"/>
                </a:solidFill>
                <a:latin typeface="Georgia" pitchFamily="18" charset="0"/>
              </a:rPr>
              <a:t>α</a:t>
            </a: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 называется отношение</a:t>
            </a:r>
          </a:p>
          <a:p>
            <a:pPr eaLnBrk="1" hangingPunct="1">
              <a:defRPr/>
            </a:pP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косинуса угла </a:t>
            </a:r>
            <a:r>
              <a:rPr lang="el-GR" sz="2600" b="1" dirty="0">
                <a:solidFill>
                  <a:srgbClr val="000099"/>
                </a:solidFill>
                <a:latin typeface="Georgia" pitchFamily="18" charset="0"/>
              </a:rPr>
              <a:t>α</a:t>
            </a:r>
            <a:r>
              <a:rPr lang="ru-RU" sz="2600" b="1" dirty="0">
                <a:solidFill>
                  <a:srgbClr val="000099"/>
                </a:solidFill>
                <a:latin typeface="Georgia" pitchFamily="18" charset="0"/>
              </a:rPr>
              <a:t> к его синусу.</a:t>
            </a:r>
          </a:p>
        </p:txBody>
      </p:sp>
      <p:grpSp>
        <p:nvGrpSpPr>
          <p:cNvPr id="16410" name="Группа 7"/>
          <p:cNvGrpSpPr>
            <a:grpSpLocks/>
          </p:cNvGrpSpPr>
          <p:nvPr/>
        </p:nvGrpSpPr>
        <p:grpSpPr bwMode="auto">
          <a:xfrm>
            <a:off x="1582738" y="5221288"/>
            <a:ext cx="3276600" cy="1447800"/>
            <a:chOff x="5105400" y="2514600"/>
            <a:chExt cx="3276600" cy="1447800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105400" y="2514600"/>
              <a:ext cx="3276600" cy="1447800"/>
            </a:xfrm>
            <a:prstGeom prst="roundRect">
              <a:avLst/>
            </a:prstGeom>
            <a:ln w="28575">
              <a:solidFill>
                <a:srgbClr val="000099"/>
              </a:solidFill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graphicFrame>
          <p:nvGraphicFramePr>
            <p:cNvPr id="16414" name="Object 13"/>
            <p:cNvGraphicFramePr>
              <a:graphicFrameLocks noChangeAspect="1"/>
            </p:cNvGraphicFramePr>
            <p:nvPr/>
          </p:nvGraphicFramePr>
          <p:xfrm>
            <a:off x="5278438" y="2590800"/>
            <a:ext cx="2936875" cy="1358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56" name="Формула" r:id="rId12" imgW="850531" imgH="393529" progId="Equation.3">
                    <p:embed/>
                  </p:oleObj>
                </mc:Choice>
                <mc:Fallback>
                  <p:oleObj name="Формула" r:id="rId12" imgW="850531" imgH="393529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78438" y="2590800"/>
                          <a:ext cx="2936875" cy="1358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7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78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5" grpId="0" animBg="1"/>
      <p:bldP spid="178191" grpId="0"/>
      <p:bldP spid="178192" grpId="0"/>
      <p:bldP spid="178195" grpId="0" animBg="1"/>
      <p:bldP spid="178196" grpId="0" animBg="1"/>
      <p:bldP spid="17819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890" name="Object 9"/>
          <p:cNvGraphicFramePr>
            <a:graphicFrameLocks noChangeAspect="1"/>
          </p:cNvGraphicFramePr>
          <p:nvPr/>
        </p:nvGraphicFramePr>
        <p:xfrm>
          <a:off x="4208463" y="1412875"/>
          <a:ext cx="4383087" cy="439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37" name="GraphC" r:id="rId3" imgW="3276600" imgH="3286125" progId="">
                  <p:embed/>
                </p:oleObj>
              </mc:Choice>
              <mc:Fallback>
                <p:oleObj name="GraphC" r:id="rId3" imgW="3276600" imgH="3286125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8463" y="1412875"/>
                        <a:ext cx="4383087" cy="439896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7956550" y="2565400"/>
            <a:ext cx="71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400" b="1" i="1">
                <a:latin typeface="Georgia" pitchFamily="18" charset="0"/>
              </a:rPr>
              <a:t>30</a:t>
            </a:r>
            <a:r>
              <a:rPr lang="en-US" altLang="ru-RU" sz="2400" b="1" i="1">
                <a:latin typeface="Georgia" pitchFamily="18" charset="0"/>
              </a:rPr>
              <a:t>°</a:t>
            </a:r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7683500" y="1985963"/>
            <a:ext cx="687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400" b="1" i="1">
                <a:latin typeface="Georgia" pitchFamily="18" charset="0"/>
              </a:rPr>
              <a:t>45</a:t>
            </a:r>
            <a:r>
              <a:rPr lang="en-US" altLang="ru-RU" sz="2400" b="1" i="1">
                <a:latin typeface="Georgia" pitchFamily="18" charset="0"/>
              </a:rPr>
              <a:t>°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6877050" y="1557338"/>
            <a:ext cx="717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400" b="1" i="1">
                <a:latin typeface="Georgia" pitchFamily="18" charset="0"/>
              </a:rPr>
              <a:t>60</a:t>
            </a:r>
            <a:r>
              <a:rPr lang="en-US" altLang="ru-RU" sz="2400" b="1" i="1">
                <a:latin typeface="Georgia" pitchFamily="18" charset="0"/>
              </a:rPr>
              <a:t>°</a:t>
            </a:r>
          </a:p>
        </p:txBody>
      </p:sp>
      <p:sp>
        <p:nvSpPr>
          <p:cNvPr id="165902" name="Line 14"/>
          <p:cNvSpPr>
            <a:spLocks noChangeShapeType="1"/>
          </p:cNvSpPr>
          <p:nvPr/>
        </p:nvSpPr>
        <p:spPr bwMode="auto">
          <a:xfrm>
            <a:off x="7880350" y="2924175"/>
            <a:ext cx="0" cy="865188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903" name="Line 15"/>
          <p:cNvSpPr>
            <a:spLocks noChangeShapeType="1"/>
          </p:cNvSpPr>
          <p:nvPr/>
        </p:nvSpPr>
        <p:spPr bwMode="auto">
          <a:xfrm>
            <a:off x="7519988" y="2565400"/>
            <a:ext cx="0" cy="1223963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904" name="Line 16"/>
          <p:cNvSpPr>
            <a:spLocks noChangeShapeType="1"/>
          </p:cNvSpPr>
          <p:nvPr/>
        </p:nvSpPr>
        <p:spPr bwMode="auto">
          <a:xfrm>
            <a:off x="7161213" y="2276475"/>
            <a:ext cx="0" cy="1512888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905" name="Line 17"/>
          <p:cNvSpPr>
            <a:spLocks noChangeShapeType="1"/>
          </p:cNvSpPr>
          <p:nvPr/>
        </p:nvSpPr>
        <p:spPr bwMode="auto">
          <a:xfrm flipH="1">
            <a:off x="6296025" y="2924175"/>
            <a:ext cx="1584325" cy="0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906" name="Line 18"/>
          <p:cNvSpPr>
            <a:spLocks noChangeShapeType="1"/>
          </p:cNvSpPr>
          <p:nvPr/>
        </p:nvSpPr>
        <p:spPr bwMode="auto">
          <a:xfrm flipH="1">
            <a:off x="6296025" y="2492375"/>
            <a:ext cx="1296988" cy="0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5907" name="Line 19"/>
          <p:cNvSpPr>
            <a:spLocks noChangeShapeType="1"/>
          </p:cNvSpPr>
          <p:nvPr/>
        </p:nvSpPr>
        <p:spPr bwMode="auto">
          <a:xfrm flipH="1">
            <a:off x="6296025" y="2276475"/>
            <a:ext cx="865188" cy="0"/>
          </a:xfrm>
          <a:prstGeom prst="line">
            <a:avLst/>
          </a:prstGeom>
          <a:noFill/>
          <a:ln w="25400">
            <a:solidFill>
              <a:srgbClr val="E12101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5908" name="Object 10"/>
          <p:cNvGraphicFramePr>
            <a:graphicFrameLocks noChangeAspect="1"/>
          </p:cNvGraphicFramePr>
          <p:nvPr/>
        </p:nvGraphicFramePr>
        <p:xfrm>
          <a:off x="6954838" y="3849688"/>
          <a:ext cx="29845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38" name="Формула" r:id="rId5" imgW="203112" imgH="507780" progId="Equation.3">
                  <p:embed/>
                </p:oleObj>
              </mc:Choice>
              <mc:Fallback>
                <p:oleObj name="Формула" r:id="rId5" imgW="203112" imgH="5077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4838" y="3849688"/>
                        <a:ext cx="29845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909" name="Object 11"/>
          <p:cNvGraphicFramePr>
            <a:graphicFrameLocks noChangeAspect="1"/>
          </p:cNvGraphicFramePr>
          <p:nvPr/>
        </p:nvGraphicFramePr>
        <p:xfrm>
          <a:off x="5903913" y="2847975"/>
          <a:ext cx="2746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39" name="Формула" r:id="rId7" imgW="203112" imgH="507780" progId="Equation.3">
                  <p:embed/>
                </p:oleObj>
              </mc:Choice>
              <mc:Fallback>
                <p:oleObj name="Формула" r:id="rId7" imgW="203112" imgH="5077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913" y="2847975"/>
                        <a:ext cx="27463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910" name="Object 12"/>
          <p:cNvGraphicFramePr>
            <a:graphicFrameLocks noChangeAspect="1"/>
          </p:cNvGraphicFramePr>
          <p:nvPr/>
        </p:nvGraphicFramePr>
        <p:xfrm>
          <a:off x="7235825" y="3870325"/>
          <a:ext cx="44132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0" name="Формула" r:id="rId9" imgW="355446" imgH="533169" progId="Equation.3">
                  <p:embed/>
                </p:oleObj>
              </mc:Choice>
              <mc:Fallback>
                <p:oleObj name="Формула" r:id="rId9" imgW="355446" imgH="53316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870325"/>
                        <a:ext cx="441325" cy="66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911" name="Object 13"/>
          <p:cNvGraphicFramePr>
            <a:graphicFrameLocks noChangeAspect="1"/>
          </p:cNvGraphicFramePr>
          <p:nvPr/>
        </p:nvGraphicFramePr>
        <p:xfrm>
          <a:off x="5889625" y="2366963"/>
          <a:ext cx="3841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1" name="Формула" r:id="rId11" imgW="355446" imgH="533169" progId="Equation.3">
                  <p:embed/>
                </p:oleObj>
              </mc:Choice>
              <mc:Fallback>
                <p:oleObj name="Формула" r:id="rId11" imgW="355446" imgH="53316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25" y="2366963"/>
                        <a:ext cx="384175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912" name="Object 14"/>
          <p:cNvGraphicFramePr>
            <a:graphicFrameLocks noChangeAspect="1"/>
          </p:cNvGraphicFramePr>
          <p:nvPr/>
        </p:nvGraphicFramePr>
        <p:xfrm>
          <a:off x="7667625" y="3879850"/>
          <a:ext cx="4191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2" name="Формула" r:id="rId13" imgW="355446" imgH="533169" progId="Equation.3">
                  <p:embed/>
                </p:oleObj>
              </mc:Choice>
              <mc:Fallback>
                <p:oleObj name="Формула" r:id="rId13" imgW="355446" imgH="53316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3879850"/>
                        <a:ext cx="41910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91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830827"/>
              </p:ext>
            </p:extLst>
          </p:nvPr>
        </p:nvGraphicFramePr>
        <p:xfrm>
          <a:off x="5884069" y="1870075"/>
          <a:ext cx="382588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3" name="Формула" r:id="rId15" imgW="355446" imgH="533169" progId="Equation.3">
                  <p:embed/>
                </p:oleObj>
              </mc:Choice>
              <mc:Fallback>
                <p:oleObj name="Формула" r:id="rId15" imgW="355446" imgH="53316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069" y="1870075"/>
                        <a:ext cx="382588" cy="57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891" name="Oval 3"/>
          <p:cNvSpPr>
            <a:spLocks noChangeArrowheads="1"/>
          </p:cNvSpPr>
          <p:nvPr/>
        </p:nvSpPr>
        <p:spPr bwMode="auto">
          <a:xfrm>
            <a:off x="7735888" y="2852738"/>
            <a:ext cx="215900" cy="217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5898" name="Oval 10"/>
          <p:cNvSpPr>
            <a:spLocks noChangeArrowheads="1"/>
          </p:cNvSpPr>
          <p:nvPr/>
        </p:nvSpPr>
        <p:spPr bwMode="auto">
          <a:xfrm>
            <a:off x="7448550" y="2420938"/>
            <a:ext cx="215900" cy="217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5900" name="Oval 12"/>
          <p:cNvSpPr>
            <a:spLocks noChangeArrowheads="1"/>
          </p:cNvSpPr>
          <p:nvPr/>
        </p:nvSpPr>
        <p:spPr bwMode="auto">
          <a:xfrm>
            <a:off x="7088188" y="213360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403648" y="160784"/>
            <a:ext cx="6480720" cy="603920"/>
          </a:xfrm>
          <a:prstGeom prst="rect">
            <a:avLst/>
          </a:prstGeom>
          <a:ln w="9525" cap="flat" cmpd="sng" algn="ctr">
            <a:solidFill>
              <a:srgbClr val="000099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800" b="1" u="sng" kern="0" dirty="0">
                <a:solidFill>
                  <a:srgbClr val="000099"/>
                </a:solidFill>
                <a:latin typeface="Georgia" pitchFamily="18" charset="0"/>
              </a:rPr>
              <a:t>Значения синуса и косинуса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6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5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5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65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6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5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165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65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65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6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65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65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7" grpId="0"/>
      <p:bldP spid="165899" grpId="0"/>
      <p:bldP spid="165901" grpId="0"/>
      <p:bldP spid="165902" grpId="0" animBg="1"/>
      <p:bldP spid="165903" grpId="0" animBg="1"/>
      <p:bldP spid="165904" grpId="0" animBg="1"/>
      <p:bldP spid="165905" grpId="0" animBg="1"/>
      <p:bldP spid="165906" grpId="0" animBg="1"/>
      <p:bldP spid="16590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85" name="Object 7"/>
          <p:cNvGraphicFramePr>
            <a:graphicFrameLocks noChangeAspect="1"/>
          </p:cNvGraphicFramePr>
          <p:nvPr/>
        </p:nvGraphicFramePr>
        <p:xfrm>
          <a:off x="5867400" y="6165850"/>
          <a:ext cx="298291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10" name="Формула" r:id="rId3" imgW="1488600" imgH="281160" progId="Equation.3">
                  <p:embed/>
                </p:oleObj>
              </mc:Choice>
              <mc:Fallback>
                <p:oleObj name="Формула" r:id="rId3" imgW="1488600" imgH="2811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6165850"/>
                        <a:ext cx="2982913" cy="5143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A6BFDE"/>
                          </a:gs>
                          <a:gs pos="50000">
                            <a:srgbClr val="FFFFFF"/>
                          </a:gs>
                          <a:gs pos="100000">
                            <a:srgbClr val="A6BFDE"/>
                          </a:gs>
                        </a:gsLst>
                        <a:lin ang="5400000" scaled="1"/>
                      </a:gradFill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6914" name="Object 8"/>
          <p:cNvGraphicFramePr>
            <a:graphicFrameLocks noChangeAspect="1"/>
          </p:cNvGraphicFramePr>
          <p:nvPr/>
        </p:nvGraphicFramePr>
        <p:xfrm>
          <a:off x="3816350" y="1804988"/>
          <a:ext cx="4383088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11" name="GraphC" r:id="rId5" imgW="3276600" imgH="3286125" progId="">
                  <p:embed/>
                </p:oleObj>
              </mc:Choice>
              <mc:Fallback>
                <p:oleObj name="GraphC" r:id="rId5" imgW="3276600" imgH="3286125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350" y="1804988"/>
                        <a:ext cx="4383088" cy="439896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33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66921" name="Text Box 9"/>
          <p:cNvSpPr txBox="1">
            <a:spLocks noChangeArrowheads="1"/>
          </p:cNvSpPr>
          <p:nvPr/>
        </p:nvSpPr>
        <p:spPr bwMode="auto">
          <a:xfrm>
            <a:off x="7092950" y="2852738"/>
            <a:ext cx="7985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30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6923" name="Text Box 11"/>
          <p:cNvSpPr txBox="1">
            <a:spLocks noChangeArrowheads="1"/>
          </p:cNvSpPr>
          <p:nvPr/>
        </p:nvSpPr>
        <p:spPr bwMode="auto">
          <a:xfrm>
            <a:off x="6877050" y="2349500"/>
            <a:ext cx="7699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45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6369050" y="1968500"/>
            <a:ext cx="806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60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6926" name="Line 14"/>
          <p:cNvSpPr>
            <a:spLocks noChangeShapeType="1"/>
          </p:cNvSpPr>
          <p:nvPr/>
        </p:nvSpPr>
        <p:spPr bwMode="auto">
          <a:xfrm flipV="1">
            <a:off x="7704138" y="868363"/>
            <a:ext cx="0" cy="5503862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928" name="Line 16"/>
          <p:cNvSpPr>
            <a:spLocks noChangeShapeType="1"/>
          </p:cNvSpPr>
          <p:nvPr/>
        </p:nvSpPr>
        <p:spPr bwMode="auto">
          <a:xfrm flipV="1">
            <a:off x="5903913" y="3244850"/>
            <a:ext cx="1800225" cy="936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929" name="Line 17"/>
          <p:cNvSpPr>
            <a:spLocks noChangeShapeType="1"/>
          </p:cNvSpPr>
          <p:nvPr/>
        </p:nvSpPr>
        <p:spPr bwMode="auto">
          <a:xfrm flipV="1">
            <a:off x="5903913" y="2381250"/>
            <a:ext cx="1800225" cy="1755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6930" name="Line 18"/>
          <p:cNvSpPr>
            <a:spLocks noChangeShapeType="1"/>
          </p:cNvSpPr>
          <p:nvPr/>
        </p:nvSpPr>
        <p:spPr bwMode="auto">
          <a:xfrm flipV="1">
            <a:off x="5903913" y="1157288"/>
            <a:ext cx="1800225" cy="2979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6931" name="Object 9"/>
          <p:cNvGraphicFramePr>
            <a:graphicFrameLocks noChangeAspect="1"/>
          </p:cNvGraphicFramePr>
          <p:nvPr/>
        </p:nvGraphicFramePr>
        <p:xfrm>
          <a:off x="7740650" y="2781300"/>
          <a:ext cx="61277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12" name="Формула" r:id="rId7" imgW="355446" imgH="571252" progId="Equation.3">
                  <p:embed/>
                </p:oleObj>
              </mc:Choice>
              <mc:Fallback>
                <p:oleObj name="Формула" r:id="rId7" imgW="355446" imgH="57125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2781300"/>
                        <a:ext cx="612775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7777163" y="2065338"/>
            <a:ext cx="3825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 i="1">
                <a:latin typeface="Georgia" pitchFamily="18" charset="0"/>
              </a:rPr>
              <a:t>1</a:t>
            </a:r>
          </a:p>
        </p:txBody>
      </p:sp>
      <p:graphicFrame>
        <p:nvGraphicFramePr>
          <p:cNvPr id="166933" name="Object 10"/>
          <p:cNvGraphicFramePr>
            <a:graphicFrameLocks noChangeAspect="1"/>
          </p:cNvGraphicFramePr>
          <p:nvPr/>
        </p:nvGraphicFramePr>
        <p:xfrm>
          <a:off x="7753350" y="952500"/>
          <a:ext cx="563563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13" name="Формула" r:id="rId9" imgW="330057" imgH="291973" progId="Equation.3">
                  <p:embed/>
                </p:oleObj>
              </mc:Choice>
              <mc:Fallback>
                <p:oleObj name="Формула" r:id="rId9" imgW="330057" imgH="291973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3350" y="952500"/>
                        <a:ext cx="563563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924" name="Oval 12"/>
          <p:cNvSpPr>
            <a:spLocks noChangeArrowheads="1"/>
          </p:cNvSpPr>
          <p:nvPr/>
        </p:nvSpPr>
        <p:spPr bwMode="auto">
          <a:xfrm>
            <a:off x="6696075" y="2525713"/>
            <a:ext cx="215900" cy="217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6922" name="Oval 10"/>
          <p:cNvSpPr>
            <a:spLocks noChangeArrowheads="1"/>
          </p:cNvSpPr>
          <p:nvPr/>
        </p:nvSpPr>
        <p:spPr bwMode="auto">
          <a:xfrm>
            <a:off x="7056438" y="281305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6915" name="Oval 3"/>
          <p:cNvSpPr>
            <a:spLocks noChangeArrowheads="1"/>
          </p:cNvSpPr>
          <p:nvPr/>
        </p:nvSpPr>
        <p:spPr bwMode="auto">
          <a:xfrm>
            <a:off x="7343775" y="324485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403648" y="160784"/>
            <a:ext cx="6480720" cy="603920"/>
          </a:xfrm>
          <a:prstGeom prst="rect">
            <a:avLst/>
          </a:prstGeom>
          <a:ln w="9525" cap="flat" cmpd="sng" algn="ctr">
            <a:solidFill>
              <a:srgbClr val="000099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800" b="1" u="sng" kern="0" dirty="0">
                <a:solidFill>
                  <a:srgbClr val="000099"/>
                </a:solidFill>
                <a:latin typeface="Georgia" pitchFamily="18" charset="0"/>
              </a:rPr>
              <a:t>Значения тангенса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6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66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66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166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66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66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66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1" grpId="0"/>
      <p:bldP spid="166923" grpId="0"/>
      <p:bldP spid="166925" grpId="0"/>
      <p:bldP spid="166926" grpId="0" animBg="1"/>
      <p:bldP spid="166928" grpId="0" animBg="1"/>
      <p:bldP spid="166929" grpId="0" animBg="1"/>
      <p:bldP spid="166930" grpId="0" animBg="1"/>
      <p:bldP spid="1669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938" name="Object 7"/>
          <p:cNvGraphicFramePr>
            <a:graphicFrameLocks noChangeAspect="1"/>
          </p:cNvGraphicFramePr>
          <p:nvPr/>
        </p:nvGraphicFramePr>
        <p:xfrm>
          <a:off x="2627313" y="1982788"/>
          <a:ext cx="4383087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4" name="GraphC" r:id="rId3" imgW="3276600" imgH="3286125" progId="">
                  <p:embed/>
                </p:oleObj>
              </mc:Choice>
              <mc:Fallback>
                <p:oleObj name="GraphC" r:id="rId3" imgW="3276600" imgH="3286125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1982788"/>
                        <a:ext cx="4383087" cy="439896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372225" y="3213100"/>
            <a:ext cx="798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30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084888" y="2636838"/>
            <a:ext cx="7699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45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4787900" y="2708275"/>
            <a:ext cx="806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800" b="1" i="1">
                <a:latin typeface="Georgia" pitchFamily="18" charset="0"/>
              </a:rPr>
              <a:t>60</a:t>
            </a:r>
            <a:r>
              <a:rPr lang="en-US" altLang="ru-RU" sz="2800" b="1" i="1">
                <a:latin typeface="Georgia" pitchFamily="18" charset="0"/>
              </a:rPr>
              <a:t>°</a:t>
            </a:r>
          </a:p>
        </p:txBody>
      </p:sp>
      <p:sp>
        <p:nvSpPr>
          <p:cNvPr id="167950" name="Line 14"/>
          <p:cNvSpPr>
            <a:spLocks noChangeShapeType="1"/>
          </p:cNvSpPr>
          <p:nvPr/>
        </p:nvSpPr>
        <p:spPr bwMode="auto">
          <a:xfrm flipV="1">
            <a:off x="4714875" y="2559050"/>
            <a:ext cx="3384550" cy="1800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 flipV="1">
            <a:off x="4714875" y="2559050"/>
            <a:ext cx="1800225" cy="1827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7952" name="Line 16"/>
          <p:cNvSpPr>
            <a:spLocks noChangeShapeType="1"/>
          </p:cNvSpPr>
          <p:nvPr/>
        </p:nvSpPr>
        <p:spPr bwMode="auto">
          <a:xfrm flipV="1">
            <a:off x="4714875" y="2559050"/>
            <a:ext cx="1081088" cy="1827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7953" name="Object 8"/>
          <p:cNvGraphicFramePr>
            <a:graphicFrameLocks noChangeAspect="1"/>
          </p:cNvGraphicFramePr>
          <p:nvPr/>
        </p:nvGraphicFramePr>
        <p:xfrm>
          <a:off x="5684838" y="1773238"/>
          <a:ext cx="544512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5" name="Формула" r:id="rId5" imgW="355446" imgH="571252" progId="Equation.3">
                  <p:embed/>
                </p:oleObj>
              </mc:Choice>
              <mc:Fallback>
                <p:oleObj name="Формула" r:id="rId5" imgW="355446" imgH="571252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838" y="1773238"/>
                        <a:ext cx="544512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6515100" y="2005013"/>
            <a:ext cx="3587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800" b="1" i="1">
                <a:latin typeface="Georgia" pitchFamily="18" charset="0"/>
              </a:rPr>
              <a:t>1</a:t>
            </a:r>
          </a:p>
        </p:txBody>
      </p:sp>
      <p:graphicFrame>
        <p:nvGraphicFramePr>
          <p:cNvPr id="167955" name="Object 9"/>
          <p:cNvGraphicFramePr>
            <a:graphicFrameLocks noChangeAspect="1"/>
          </p:cNvGraphicFramePr>
          <p:nvPr/>
        </p:nvGraphicFramePr>
        <p:xfrm>
          <a:off x="7740650" y="1989138"/>
          <a:ext cx="6000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6" name="Формула" r:id="rId7" imgW="330057" imgH="291973" progId="Equation.3">
                  <p:embed/>
                </p:oleObj>
              </mc:Choice>
              <mc:Fallback>
                <p:oleObj name="Формула" r:id="rId7" imgW="330057" imgH="29197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1989138"/>
                        <a:ext cx="6000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56" name="Line 20"/>
          <p:cNvSpPr>
            <a:spLocks noChangeShapeType="1"/>
          </p:cNvSpPr>
          <p:nvPr/>
        </p:nvSpPr>
        <p:spPr bwMode="auto">
          <a:xfrm flipV="1">
            <a:off x="2590800" y="2565400"/>
            <a:ext cx="6553200" cy="111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7948" name="Oval 12"/>
          <p:cNvSpPr>
            <a:spLocks noChangeArrowheads="1"/>
          </p:cNvSpPr>
          <p:nvPr/>
        </p:nvSpPr>
        <p:spPr bwMode="auto">
          <a:xfrm>
            <a:off x="5507038" y="2703513"/>
            <a:ext cx="215900" cy="217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7946" name="Oval 10"/>
          <p:cNvSpPr>
            <a:spLocks noChangeArrowheads="1"/>
          </p:cNvSpPr>
          <p:nvPr/>
        </p:nvSpPr>
        <p:spPr bwMode="auto">
          <a:xfrm>
            <a:off x="5867400" y="299085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167939" name="Oval 3"/>
          <p:cNvSpPr>
            <a:spLocks noChangeArrowheads="1"/>
          </p:cNvSpPr>
          <p:nvPr/>
        </p:nvSpPr>
        <p:spPr bwMode="auto">
          <a:xfrm>
            <a:off x="6154738" y="342265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Georgia" pitchFamily="18" charset="0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403648" y="160784"/>
            <a:ext cx="6480720" cy="603920"/>
          </a:xfrm>
          <a:prstGeom prst="rect">
            <a:avLst/>
          </a:prstGeom>
          <a:ln w="9525" cap="flat" cmpd="sng" algn="ctr">
            <a:solidFill>
              <a:srgbClr val="000099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800" b="1" u="sng" kern="0" dirty="0">
                <a:solidFill>
                  <a:srgbClr val="000099"/>
                </a:solidFill>
                <a:latin typeface="Georgia" pitchFamily="18" charset="0"/>
              </a:rPr>
              <a:t>Значения котангенса</a:t>
            </a:r>
          </a:p>
        </p:txBody>
      </p:sp>
      <p:graphicFrame>
        <p:nvGraphicFramePr>
          <p:cNvPr id="178189" name="Object 10"/>
          <p:cNvGraphicFramePr>
            <a:graphicFrameLocks noChangeAspect="1"/>
          </p:cNvGraphicFramePr>
          <p:nvPr/>
        </p:nvGraphicFramePr>
        <p:xfrm>
          <a:off x="1863725" y="1989138"/>
          <a:ext cx="286543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7" name="Формула" r:id="rId9" imgW="1605960" imgH="281160" progId="Equation.3">
                  <p:embed/>
                </p:oleObj>
              </mc:Choice>
              <mc:Fallback>
                <p:oleObj name="Формула" r:id="rId9" imgW="1605960" imgH="2811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725" y="1989138"/>
                        <a:ext cx="2865438" cy="4603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A6BFDE"/>
                          </a:gs>
                          <a:gs pos="50000">
                            <a:srgbClr val="FFFFFF"/>
                          </a:gs>
                          <a:gs pos="100000">
                            <a:srgbClr val="A6BFDE"/>
                          </a:gs>
                        </a:gsLst>
                        <a:lin ang="5400000" scaled="1"/>
                      </a:gradFill>
                      <a:ln w="28575">
                        <a:solidFill>
                          <a:srgbClr val="00008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7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7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7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8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7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7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7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7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7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7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5" grpId="0"/>
      <p:bldP spid="167947" grpId="0"/>
      <p:bldP spid="167949" grpId="0"/>
      <p:bldP spid="167950" grpId="0" animBg="1"/>
      <p:bldP spid="167951" grpId="0" animBg="1"/>
      <p:bldP spid="167952" grpId="0" animBg="1"/>
      <p:bldP spid="167954" grpId="0"/>
      <p:bldP spid="16795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pattFill prst="lg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128548"/>
                  </p:ext>
                </p:extLst>
              </p:nvPr>
            </p:nvGraphicFramePr>
            <p:xfrm>
              <a:off x="179512" y="1070687"/>
              <a:ext cx="8784978" cy="5526664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975500">
                      <a:extLst>
                        <a:ext uri="{9D8B030D-6E8A-4147-A177-3AD203B41FA5}">
                          <a16:colId xmlns:a16="http://schemas.microsoft.com/office/drawing/2014/main" val="789212448"/>
                        </a:ext>
                      </a:extLst>
                    </a:gridCol>
                    <a:gridCol w="975500">
                      <a:extLst>
                        <a:ext uri="{9D8B030D-6E8A-4147-A177-3AD203B41FA5}">
                          <a16:colId xmlns:a16="http://schemas.microsoft.com/office/drawing/2014/main" val="900751330"/>
                        </a:ext>
                      </a:extLst>
                    </a:gridCol>
                    <a:gridCol w="975500">
                      <a:extLst>
                        <a:ext uri="{9D8B030D-6E8A-4147-A177-3AD203B41FA5}">
                          <a16:colId xmlns:a16="http://schemas.microsoft.com/office/drawing/2014/main" val="2464676123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47478778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265014154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67971104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63749047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4549653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2025454478"/>
                        </a:ext>
                      </a:extLst>
                    </a:gridCol>
                  </a:tblGrid>
                  <a:tr h="1375126">
                    <a:tc>
                      <a:txBody>
                        <a:bodyPr/>
                        <a:lstStyle/>
                        <a:p>
                          <a:pPr marR="30480" algn="ctr">
                            <a:spcBef>
                              <a:spcPts val="81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(0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°)</m:t>
                              </m:r>
                            </m:oMath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(30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(45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(60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(90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(180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(270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(360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)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816168"/>
                      </a:ext>
                    </a:extLst>
                  </a:tr>
                  <a:tr h="104653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465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𝒔𝒊𝒏</m:t>
                                    </m:r>
                                  </m:fName>
                                  <m: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𝜶</m:t>
                                    </m:r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–1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4127932"/>
                      </a:ext>
                    </a:extLst>
                  </a:tr>
                  <a:tr h="104653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795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𝒄𝒐𝒔</m:t>
                                    </m:r>
                                  </m:fName>
                                  <m: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–1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1414801"/>
                      </a:ext>
                    </a:extLst>
                  </a:tr>
                  <a:tr h="102923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595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𝒕𝒈</m:t>
                                </m:r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r>
                            <a:rPr lang="ru-RU" sz="18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3933534"/>
                      </a:ext>
                    </a:extLst>
                  </a:tr>
                  <a:tr h="102923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9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  <m:r>
                                  <a:rPr lang="ru-RU" sz="2000" b="1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𝒕𝒈</m:t>
                                </m:r>
                                <m:r>
                                  <a:rPr lang="ru-RU" sz="2000" b="1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ru-RU" sz="2000" b="1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8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ru-RU" sz="2000" b="1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21972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128548"/>
                  </p:ext>
                </p:extLst>
              </p:nvPr>
            </p:nvGraphicFramePr>
            <p:xfrm>
              <a:off x="179512" y="1070687"/>
              <a:ext cx="8784978" cy="5526664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975500">
                      <a:extLst>
                        <a:ext uri="{9D8B030D-6E8A-4147-A177-3AD203B41FA5}">
                          <a16:colId xmlns:a16="http://schemas.microsoft.com/office/drawing/2014/main" val="789212448"/>
                        </a:ext>
                      </a:extLst>
                    </a:gridCol>
                    <a:gridCol w="975500">
                      <a:extLst>
                        <a:ext uri="{9D8B030D-6E8A-4147-A177-3AD203B41FA5}">
                          <a16:colId xmlns:a16="http://schemas.microsoft.com/office/drawing/2014/main" val="900751330"/>
                        </a:ext>
                      </a:extLst>
                    </a:gridCol>
                    <a:gridCol w="975500">
                      <a:extLst>
                        <a:ext uri="{9D8B030D-6E8A-4147-A177-3AD203B41FA5}">
                          <a16:colId xmlns:a16="http://schemas.microsoft.com/office/drawing/2014/main" val="2464676123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47478778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265014154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67971104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63749047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345496539"/>
                        </a:ext>
                      </a:extLst>
                    </a:gridCol>
                    <a:gridCol w="976413">
                      <a:extLst>
                        <a:ext uri="{9D8B030D-6E8A-4147-A177-3AD203B41FA5}">
                          <a16:colId xmlns:a16="http://schemas.microsoft.com/office/drawing/2014/main" val="2025454478"/>
                        </a:ext>
                      </a:extLst>
                    </a:gridCol>
                  </a:tblGrid>
                  <a:tr h="137512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25" t="-442" r="-802500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625" t="-442" r="-702500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625" t="-442" r="-602500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758" t="-442" r="-498758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250" t="-442" r="-401875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01250" t="-442" r="-301875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01250" t="-442" r="-201875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96894" t="-442" r="-100621" b="-302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01875" t="-442" r="-1250" b="-3026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816168"/>
                      </a:ext>
                    </a:extLst>
                  </a:tr>
                  <a:tr h="10465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25" t="-131977" r="-802500" b="-2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625" t="-131977" r="-602500" b="-2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758" t="-131977" r="-498758" b="-2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250" t="-131977" r="-401875" b="-2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–1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4127932"/>
                      </a:ext>
                    </a:extLst>
                  </a:tr>
                  <a:tr h="10465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25" t="-231977" r="-802500" b="-1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625" t="-231977" r="-602500" b="-1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758" t="-231977" r="-498758" b="-1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250" t="-231977" r="-401875" b="-197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–1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1414801"/>
                      </a:ext>
                    </a:extLst>
                  </a:tr>
                  <a:tr h="102923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25" t="-337870" r="-802500" b="-10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625" t="-337870" r="-602500" b="-10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250" t="-337870" r="-401875" b="-10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r>
                            <a:rPr lang="ru-RU" sz="18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3933534"/>
                      </a:ext>
                    </a:extLst>
                  </a:tr>
                  <a:tr h="102923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25" t="-437870" r="-802500" b="-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8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625" t="-437870" r="-602500" b="-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1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01250" t="-437870" r="-401875" b="-11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2000" b="1" i="1" dirty="0">
                              <a:solidFill>
                                <a:schemeClr val="tx1"/>
                              </a:solidFill>
                              <a:effectLst/>
                            </a:rPr>
                            <a:t>0</a:t>
                          </a:r>
                          <a:endParaRPr lang="ru-RU" sz="18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457200" algn="l"/>
                              <a:tab pos="2740660" algn="ctr"/>
                            </a:tabLst>
                          </a:pPr>
                          <a:r>
                            <a:rPr lang="ru-RU" sz="1600" b="1" i="1" baseline="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не суще-</a:t>
                          </a:r>
                          <a:r>
                            <a:rPr lang="ru-RU" sz="1600" b="1" i="1" baseline="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ствует</a:t>
                          </a:r>
                          <a:endParaRPr lang="ru-RU" sz="1600" b="1" i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40">
                          <a:fgClr>
                            <a:srgbClr val="A3E7C8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21972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Таблица значений синуса, косинуса, тангенса и котангенса</a:t>
            </a:r>
            <a:endParaRPr lang="ru-RU" sz="32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AutoShape 2" descr="Натуралист классического пери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2483768" y="1055663"/>
            <a:ext cx="640871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«Час работы научит больше, чем день объяснения»</a:t>
            </a:r>
          </a:p>
          <a:p>
            <a:pPr algn="ctr" eaLnBrk="1" hangingPunct="1">
              <a:defRPr/>
            </a:pPr>
            <a:endParaRPr lang="ru-RU" sz="44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Жан Жак Руссо</a:t>
            </a:r>
          </a:p>
        </p:txBody>
      </p:sp>
      <p:pic>
        <p:nvPicPr>
          <p:cNvPr id="22530" name="Picture 2" descr="https://inakhan.ru/800/600/https/officelife.media/upload/iblock/bc2/bc2d271990287dfa8990d8699772edd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5" y="1968058"/>
            <a:ext cx="2974293" cy="334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6384" y="5317113"/>
            <a:ext cx="3255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28.06.1712 и – 02.07.1778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Французский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философ, писатель </a:t>
            </a:r>
          </a:p>
        </p:txBody>
      </p:sp>
    </p:spTree>
    <p:extLst>
      <p:ext uri="{BB962C8B-B14F-4D97-AF65-F5344CB8AC3E}">
        <p14:creationId xmlns:p14="http://schemas.microsoft.com/office/powerpoint/2010/main" val="36976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/>
          <a:stretch/>
        </p:blipFill>
        <p:spPr bwMode="auto">
          <a:xfrm>
            <a:off x="1230876" y="614482"/>
            <a:ext cx="6192688" cy="88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00"/>
          <a:stretch/>
        </p:blipFill>
        <p:spPr bwMode="auto">
          <a:xfrm>
            <a:off x="1331640" y="1700808"/>
            <a:ext cx="5390400" cy="118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1547663" y="3284984"/>
            <a:ext cx="5559115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4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-18791" y="908720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6000" b="1" dirty="0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Историческая справка</a:t>
            </a:r>
          </a:p>
          <a:p>
            <a:pPr algn="ctr" eaLnBrk="1" hangingPunct="1">
              <a:defRPr/>
            </a:pPr>
            <a:endParaRPr lang="ru-RU" sz="6000" b="1" dirty="0">
              <a:ln w="28575">
                <a:noFill/>
              </a:ln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44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Студентка группы 21-ЭСС(9)</a:t>
            </a:r>
          </a:p>
          <a:p>
            <a:pPr algn="ctr" eaLnBrk="1" hangingPunct="1">
              <a:defRPr/>
            </a:pPr>
            <a:r>
              <a:rPr lang="ru-RU" sz="44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Алиева </a:t>
            </a:r>
            <a:r>
              <a:rPr lang="ru-RU" sz="4400" b="1" dirty="0" err="1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Лимда</a:t>
            </a:r>
            <a:endParaRPr lang="ru-RU" sz="4400" b="1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28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67544" y="1773238"/>
            <a:ext cx="8352606" cy="20878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b="1" i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chemeClr val="bg2"/>
                  </a:outerShdw>
                </a:effectLst>
                <a:latin typeface="Georgia" panose="02040502050405020303" pitchFamily="18" charset="0"/>
              </a:rPr>
              <a:t>Тригонометрия</a:t>
            </a:r>
          </a:p>
          <a:p>
            <a:pPr algn="ctr"/>
            <a:r>
              <a:rPr lang="ru-RU" sz="1400" b="1" i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53882" dir="2700000" algn="ctr" rotWithShape="0">
                    <a:schemeClr val="bg2"/>
                  </a:outerShdw>
                </a:effectLst>
                <a:latin typeface="Georgia" panose="02040502050405020303" pitchFamily="18" charset="0"/>
              </a:rPr>
              <a:t>на  ладони</a:t>
            </a:r>
          </a:p>
        </p:txBody>
      </p:sp>
    </p:spTree>
    <p:extLst>
      <p:ext uri="{BB962C8B-B14F-4D97-AF65-F5344CB8AC3E}">
        <p14:creationId xmlns:p14="http://schemas.microsoft.com/office/powerpoint/2010/main" val="138360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0825" y="188913"/>
            <a:ext cx="8642350" cy="640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40000"/>
              </a:lnSpc>
            </a:pPr>
            <a:r>
              <a:rPr lang="ru-RU" altLang="ru-RU" sz="2500" b="1">
                <a:solidFill>
                  <a:srgbClr val="000066"/>
                </a:solidFill>
                <a:latin typeface="Book Antiqua" panose="02040602050305030304" pitchFamily="18" charset="0"/>
              </a:rPr>
              <a:t>Оказывается, значения синусов и косинусов углов</a:t>
            </a:r>
          </a:p>
          <a:p>
            <a:pPr algn="ctr">
              <a:lnSpc>
                <a:spcPct val="140000"/>
              </a:lnSpc>
            </a:pPr>
            <a:r>
              <a:rPr lang="ru-RU" altLang="ru-RU" sz="2500" b="1">
                <a:solidFill>
                  <a:srgbClr val="000066"/>
                </a:solidFill>
                <a:latin typeface="Book Antiqua" panose="02040602050305030304" pitchFamily="18" charset="0"/>
              </a:rPr>
              <a:t>находятся на вашей ладони.</a:t>
            </a:r>
          </a:p>
          <a:p>
            <a:pPr algn="ctr">
              <a:lnSpc>
                <a:spcPct val="140000"/>
              </a:lnSpc>
            </a:pPr>
            <a:r>
              <a:rPr lang="ru-RU" altLang="ru-RU" sz="2500" b="1">
                <a:solidFill>
                  <a:srgbClr val="000066"/>
                </a:solidFill>
                <a:latin typeface="Book Antiqua" panose="02040602050305030304" pitchFamily="18" charset="0"/>
              </a:rPr>
              <a:t>Посмотрите на свою руку (любую), </a:t>
            </a:r>
          </a:p>
          <a:p>
            <a:pPr algn="ctr">
              <a:lnSpc>
                <a:spcPct val="140000"/>
              </a:lnSpc>
            </a:pPr>
            <a:r>
              <a:rPr lang="ru-RU" altLang="ru-RU" sz="2500" b="1">
                <a:solidFill>
                  <a:srgbClr val="000066"/>
                </a:solidFill>
                <a:latin typeface="Book Antiqua" panose="02040602050305030304" pitchFamily="18" charset="0"/>
              </a:rPr>
              <a:t>и разведите как можно сильнее пальцы.</a:t>
            </a:r>
          </a:p>
        </p:txBody>
      </p:sp>
    </p:spTree>
    <p:extLst>
      <p:ext uri="{BB962C8B-B14F-4D97-AF65-F5344CB8AC3E}">
        <p14:creationId xmlns:p14="http://schemas.microsoft.com/office/powerpoint/2010/main" val="30058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284663" y="188913"/>
            <a:ext cx="4608512" cy="640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altLang="ru-RU" sz="2400" b="1" dirty="0">
                <a:solidFill>
                  <a:srgbClr val="000066"/>
                </a:solidFill>
                <a:latin typeface="Book Antiqua" panose="02040602050305030304" pitchFamily="18" charset="0"/>
              </a:rPr>
              <a:t>Сейчас мы с вами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dirty="0">
                <a:solidFill>
                  <a:srgbClr val="000066"/>
                </a:solidFill>
                <a:latin typeface="Book Antiqua" panose="02040602050305030304" pitchFamily="18" charset="0"/>
              </a:rPr>
              <a:t>измерим углы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dirty="0">
                <a:solidFill>
                  <a:srgbClr val="000066"/>
                </a:solidFill>
                <a:latin typeface="Book Antiqua" panose="02040602050305030304" pitchFamily="18" charset="0"/>
              </a:rPr>
              <a:t>между вашими пальцами.</a:t>
            </a:r>
          </a:p>
          <a:p>
            <a:pPr algn="ctr">
              <a:lnSpc>
                <a:spcPct val="90000"/>
              </a:lnSpc>
            </a:pPr>
            <a:endParaRPr lang="ru-RU" altLang="ru-RU" sz="2400" dirty="0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400" b="1" i="1" dirty="0">
                <a:solidFill>
                  <a:srgbClr val="000066"/>
                </a:solidFill>
                <a:latin typeface="Book Antiqua" panose="02040602050305030304" pitchFamily="18" charset="0"/>
              </a:rPr>
              <a:t>Находим на ладони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i="1" dirty="0">
                <a:solidFill>
                  <a:srgbClr val="000066"/>
                </a:solidFill>
                <a:latin typeface="Book Antiqua" panose="02040602050305030304" pitchFamily="18" charset="0"/>
              </a:rPr>
              <a:t>«Бугор Луны»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i="1" dirty="0">
                <a:solidFill>
                  <a:srgbClr val="000066"/>
                </a:solidFill>
                <a:latin typeface="Book Antiqua" panose="02040602050305030304" pitchFamily="18" charset="0"/>
              </a:rPr>
              <a:t>(на продолжении мизинца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i="1" dirty="0">
                <a:solidFill>
                  <a:srgbClr val="000066"/>
                </a:solidFill>
                <a:latin typeface="Book Antiqua" panose="02040602050305030304" pitchFamily="18" charset="0"/>
              </a:rPr>
              <a:t>и большого пальца</a:t>
            </a:r>
            <a:r>
              <a:rPr lang="ru-RU" altLang="ru-RU" sz="2400" b="1" i="1" dirty="0" smtClean="0">
                <a:solidFill>
                  <a:srgbClr val="000066"/>
                </a:solidFill>
                <a:latin typeface="Book Antiqua" panose="02040602050305030304" pitchFamily="18" charset="0"/>
              </a:rPr>
              <a:t>)</a:t>
            </a:r>
            <a:endParaRPr lang="ru-RU" altLang="ru-RU" sz="2400" b="1" i="1" dirty="0">
              <a:solidFill>
                <a:srgbClr val="000066"/>
              </a:solidFill>
              <a:latin typeface="Book Antiqua" panose="02040602050305030304" pitchFamily="18" charset="0"/>
            </a:endParaRPr>
          </a:p>
        </p:txBody>
      </p:sp>
      <p:pic>
        <p:nvPicPr>
          <p:cNvPr id="5125" name="Picture 5" descr="315E8779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t="8345" r="1543" b="16139"/>
          <a:stretch>
            <a:fillRect/>
          </a:stretch>
        </p:blipFill>
        <p:spPr bwMode="auto">
          <a:xfrm>
            <a:off x="290513" y="819150"/>
            <a:ext cx="3921125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50825" y="3500438"/>
            <a:ext cx="3886200" cy="334962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3708400" y="1052513"/>
            <a:ext cx="215900" cy="3455987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Oval 8"/>
          <p:cNvSpPr>
            <a:spLocks noChangeAspect="1" noChangeArrowheads="1"/>
          </p:cNvSpPr>
          <p:nvPr/>
        </p:nvSpPr>
        <p:spPr bwMode="auto">
          <a:xfrm>
            <a:off x="3708400" y="3727450"/>
            <a:ext cx="133350" cy="133350"/>
          </a:xfrm>
          <a:prstGeom prst="ellipse">
            <a:avLst/>
          </a:prstGeom>
          <a:solidFill>
            <a:srgbClr val="FF00FF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68300" y="4392613"/>
            <a:ext cx="172720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>
                <a:latin typeface="Bookman Old Style" panose="02050604050505020204" pitchFamily="18" charset="0"/>
              </a:rPr>
              <a:t>Бугор Луны</a:t>
            </a:r>
          </a:p>
        </p:txBody>
      </p:sp>
      <p:cxnSp>
        <p:nvCxnSpPr>
          <p:cNvPr id="5130" name="AutoShape 10"/>
          <p:cNvCxnSpPr>
            <a:cxnSpLocks noChangeShapeType="1"/>
            <a:stCxn id="5129" idx="3"/>
            <a:endCxn id="5128" idx="3"/>
          </p:cNvCxnSpPr>
          <p:nvPr/>
        </p:nvCxnSpPr>
        <p:spPr bwMode="auto">
          <a:xfrm flipV="1">
            <a:off x="2095500" y="3841750"/>
            <a:ext cx="1631950" cy="749300"/>
          </a:xfrm>
          <a:prstGeom prst="curvedConnector2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5" name="Line 15"/>
          <p:cNvSpPr>
            <a:spLocks noChangeShapeType="1"/>
          </p:cNvSpPr>
          <p:nvPr/>
        </p:nvSpPr>
        <p:spPr bwMode="auto">
          <a:xfrm flipH="1" flipV="1">
            <a:off x="142875" y="2062163"/>
            <a:ext cx="3924300" cy="18716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9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7950" y="188913"/>
            <a:ext cx="3887788" cy="568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Посмотрим, </a:t>
            </a:r>
          </a:p>
          <a:p>
            <a:pPr>
              <a:lnSpc>
                <a:spcPct val="150000"/>
              </a:lnSpc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что же у вас получилось: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 </a:t>
            </a: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между мизинцем и </a:t>
            </a:r>
          </a:p>
          <a:p>
            <a:pPr>
              <a:lnSpc>
                <a:spcPct val="150000"/>
              </a:lnSpc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  безымянным – 30 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между мизинцем и </a:t>
            </a:r>
          </a:p>
          <a:p>
            <a:pPr>
              <a:lnSpc>
                <a:spcPct val="150000"/>
              </a:lnSpc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  средним – 45 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между мизинцем и </a:t>
            </a:r>
          </a:p>
          <a:p>
            <a:pPr>
              <a:lnSpc>
                <a:spcPct val="150000"/>
              </a:lnSpc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  указательным – 60 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между мизинцем и </a:t>
            </a:r>
          </a:p>
          <a:p>
            <a:pPr>
              <a:lnSpc>
                <a:spcPct val="150000"/>
              </a:lnSpc>
            </a:pPr>
            <a:r>
              <a:rPr lang="ru-RU" altLang="ru-RU" sz="2400" b="1" i="1">
                <a:solidFill>
                  <a:srgbClr val="000066"/>
                </a:solidFill>
                <a:latin typeface="Book Antiqua" panose="02040602050305030304" pitchFamily="18" charset="0"/>
              </a:rPr>
              <a:t>   большим - 90</a:t>
            </a:r>
          </a:p>
        </p:txBody>
      </p:sp>
      <p:sp>
        <p:nvSpPr>
          <p:cNvPr id="4102" name="Oval 6"/>
          <p:cNvSpPr>
            <a:spLocks noChangeAspect="1" noChangeArrowheads="1"/>
          </p:cNvSpPr>
          <p:nvPr/>
        </p:nvSpPr>
        <p:spPr bwMode="auto">
          <a:xfrm>
            <a:off x="2916238" y="2133600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spect="1" noChangeArrowheads="1"/>
          </p:cNvSpPr>
          <p:nvPr/>
        </p:nvSpPr>
        <p:spPr bwMode="auto">
          <a:xfrm>
            <a:off x="2268538" y="3213100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spect="1" noChangeArrowheads="1"/>
          </p:cNvSpPr>
          <p:nvPr/>
        </p:nvSpPr>
        <p:spPr bwMode="auto">
          <a:xfrm>
            <a:off x="3152775" y="4292600"/>
            <a:ext cx="71438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Oval 9"/>
          <p:cNvSpPr>
            <a:spLocks noChangeAspect="1" noChangeArrowheads="1"/>
          </p:cNvSpPr>
          <p:nvPr/>
        </p:nvSpPr>
        <p:spPr bwMode="auto">
          <a:xfrm>
            <a:off x="2268538" y="539432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4818" name="Picture 2" descr="https://fsd.multiurok.ru/html/2020/02/20/s_5e4e29d67b91a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2" t="23952" b="6749"/>
          <a:stretch/>
        </p:blipFill>
        <p:spPr bwMode="auto">
          <a:xfrm>
            <a:off x="4211960" y="692696"/>
            <a:ext cx="48912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06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23850" y="3787775"/>
            <a:ext cx="7920038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268288" indent="-1746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ru-RU" altLang="ru-RU" sz="2500" b="1">
                <a:solidFill>
                  <a:srgbClr val="000099"/>
                </a:solidFill>
                <a:latin typeface="Book Antiqua" panose="02040602050305030304" pitchFamily="18" charset="0"/>
              </a:rPr>
              <a:t>А теперь давайте введём нумерацию пальцев: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400" b="1">
                <a:solidFill>
                  <a:srgbClr val="000099"/>
                </a:solidFill>
                <a:latin typeface="Book Antiqua" panose="02040602050305030304" pitchFamily="18" charset="0"/>
              </a:rPr>
              <a:t> </a:t>
            </a: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мизинец                 № 0 – соответствует 0 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 безымянный        № 1 – соответствует 30 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 средний                  № 2 – соответствует 45 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 указательный       № 3 – соответствует 60 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400" b="1">
                <a:solidFill>
                  <a:srgbClr val="000066"/>
                </a:solidFill>
                <a:latin typeface="Book Antiqua" panose="02040602050305030304" pitchFamily="18" charset="0"/>
              </a:rPr>
              <a:t> большой                 № 4 – соответствует 90 .</a:t>
            </a:r>
          </a:p>
        </p:txBody>
      </p:sp>
      <p:sp>
        <p:nvSpPr>
          <p:cNvPr id="6152" name="Oval 8"/>
          <p:cNvSpPr>
            <a:spLocks noChangeAspect="1" noChangeArrowheads="1"/>
          </p:cNvSpPr>
          <p:nvPr/>
        </p:nvSpPr>
        <p:spPr bwMode="auto">
          <a:xfrm>
            <a:off x="6516688" y="436562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Oval 9"/>
          <p:cNvSpPr>
            <a:spLocks noChangeAspect="1" noChangeArrowheads="1"/>
          </p:cNvSpPr>
          <p:nvPr/>
        </p:nvSpPr>
        <p:spPr bwMode="auto">
          <a:xfrm>
            <a:off x="6661150" y="4797425"/>
            <a:ext cx="71438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Oval 10"/>
          <p:cNvSpPr>
            <a:spLocks noChangeAspect="1" noChangeArrowheads="1"/>
          </p:cNvSpPr>
          <p:nvPr/>
        </p:nvSpPr>
        <p:spPr bwMode="auto">
          <a:xfrm>
            <a:off x="6732588" y="522922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Oval 11"/>
          <p:cNvSpPr>
            <a:spLocks noChangeAspect="1" noChangeArrowheads="1"/>
          </p:cNvSpPr>
          <p:nvPr/>
        </p:nvSpPr>
        <p:spPr bwMode="auto">
          <a:xfrm>
            <a:off x="6732588" y="5662613"/>
            <a:ext cx="71437" cy="7143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Oval 12"/>
          <p:cNvSpPr>
            <a:spLocks noChangeAspect="1" noChangeArrowheads="1"/>
          </p:cNvSpPr>
          <p:nvPr/>
        </p:nvSpPr>
        <p:spPr bwMode="auto">
          <a:xfrm>
            <a:off x="6732588" y="6094413"/>
            <a:ext cx="71437" cy="7143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3794" name="Picture 2" descr="https://fsd.multiurok.ru/html/2020/02/20/s_5e4e29d67b91a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0"/>
          <a:stretch/>
        </p:blipFill>
        <p:spPr bwMode="auto">
          <a:xfrm>
            <a:off x="1475656" y="403895"/>
            <a:ext cx="6096000" cy="345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79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323850" y="476250"/>
            <a:ext cx="8496300" cy="1152525"/>
          </a:xfrm>
          <a:prstGeom prst="ellipse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accent1">
                  <a:alpha val="39999"/>
                </a:schemeClr>
              </a:gs>
            </a:gsLst>
            <a:path path="shape">
              <a:fillToRect l="50000" t="50000" r="50000" b="50000"/>
            </a:path>
          </a:gradFill>
          <a:ln w="6350">
            <a:solidFill>
              <a:srgbClr val="00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500" b="1" u="sng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А    т е п е р ь    в н и м а н и е !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75469" y="1772816"/>
            <a:ext cx="7993062" cy="4103688"/>
          </a:xfrm>
          <a:prstGeom prst="rect">
            <a:avLst/>
          </a:prstGeom>
          <a:noFill/>
          <a:ln w="1905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000" b="1">
                <a:solidFill>
                  <a:srgbClr val="000066"/>
                </a:solidFill>
                <a:latin typeface="Book Antiqua" panose="02040602050305030304" pitchFamily="18" charset="0"/>
              </a:rPr>
              <a:t>Запомните формулу:</a:t>
            </a: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endParaRPr lang="ru-RU" altLang="ru-RU" sz="2800" b="1">
              <a:solidFill>
                <a:srgbClr val="000066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altLang="ru-RU" sz="3000" b="1">
                <a:solidFill>
                  <a:srgbClr val="000066"/>
                </a:solidFill>
                <a:latin typeface="Book Antiqua" panose="02040602050305030304" pitchFamily="18" charset="0"/>
              </a:rPr>
              <a:t>т.е.  половина  квадратного  корня </a:t>
            </a:r>
          </a:p>
          <a:p>
            <a:pPr algn="ctr"/>
            <a:r>
              <a:rPr lang="ru-RU" altLang="ru-RU" sz="3000" b="1">
                <a:solidFill>
                  <a:srgbClr val="000066"/>
                </a:solidFill>
                <a:latin typeface="Book Antiqua" panose="02040602050305030304" pitchFamily="18" charset="0"/>
              </a:rPr>
              <a:t>из  номера  (</a:t>
            </a:r>
            <a:r>
              <a:rPr lang="en-US" altLang="ru-RU" sz="3000" b="1">
                <a:solidFill>
                  <a:srgbClr val="000066"/>
                </a:solidFill>
                <a:latin typeface="Book Antiqua" panose="02040602050305030304" pitchFamily="18" charset="0"/>
              </a:rPr>
              <a:t>n</a:t>
            </a:r>
            <a:r>
              <a:rPr lang="ru-RU" altLang="ru-RU" sz="3000" b="1">
                <a:solidFill>
                  <a:srgbClr val="000066"/>
                </a:solidFill>
                <a:latin typeface="Book Antiqua" panose="02040602050305030304" pitchFamily="18" charset="0"/>
              </a:rPr>
              <a:t>)  пальца!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092822"/>
              </p:ext>
            </p:extLst>
          </p:nvPr>
        </p:nvGraphicFramePr>
        <p:xfrm>
          <a:off x="2123281" y="2276872"/>
          <a:ext cx="4897438" cy="244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" r:id="rId3" imgW="723600" imgH="431640" progId="">
                  <p:embed/>
                </p:oleObj>
              </mc:Choice>
              <mc:Fallback>
                <p:oleObj r:id="rId3" imgW="723600" imgH="431640" progId="">
                  <p:embed/>
                  <p:pic>
                    <p:nvPicPr>
                      <p:cNvPr id="717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281" y="2276872"/>
                        <a:ext cx="4897438" cy="244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413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3" name="Group 67"/>
          <p:cNvGraphicFramePr>
            <a:graphicFrameLocks noGrp="1"/>
          </p:cNvGraphicFramePr>
          <p:nvPr/>
        </p:nvGraphicFramePr>
        <p:xfrm>
          <a:off x="250825" y="260350"/>
          <a:ext cx="8642350" cy="6264276"/>
        </p:xfrm>
        <a:graphic>
          <a:graphicData uri="http://schemas.openxmlformats.org/drawingml/2006/table">
            <a:tbl>
              <a:tblPr/>
              <a:tblGrid>
                <a:gridCol w="1584325">
                  <a:extLst>
                    <a:ext uri="{9D8B030D-6E8A-4147-A177-3AD203B41FA5}">
                      <a16:colId xmlns:a16="http://schemas.microsoft.com/office/drawing/2014/main" val="259753902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3456281186"/>
                    </a:ext>
                  </a:extLst>
                </a:gridCol>
                <a:gridCol w="5329237">
                  <a:extLst>
                    <a:ext uri="{9D8B030D-6E8A-4147-A177-3AD203B41FA5}">
                      <a16:colId xmlns:a16="http://schemas.microsoft.com/office/drawing/2014/main" val="4169903557"/>
                    </a:ext>
                  </a:extLst>
                </a:gridCol>
              </a:tblGrid>
              <a:tr h="1044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№ пальца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Угол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033914"/>
                  </a:ext>
                </a:extLst>
              </a:tr>
              <a:tr h="1042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5668425"/>
                  </a:ext>
                </a:extLst>
              </a:tr>
              <a:tr h="1044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935775"/>
                  </a:ext>
                </a:extLst>
              </a:tr>
              <a:tr h="1044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166437"/>
                  </a:ext>
                </a:extLst>
              </a:tr>
              <a:tr h="1042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4465653"/>
                  </a:ext>
                </a:extLst>
              </a:tr>
              <a:tr h="1044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708158"/>
                  </a:ext>
                </a:extLst>
              </a:tr>
            </a:tbl>
          </a:graphicData>
        </a:graphic>
      </p:graphicFrame>
      <p:sp>
        <p:nvSpPr>
          <p:cNvPr id="9284" name="Oval 68"/>
          <p:cNvSpPr>
            <a:spLocks noChangeAspect="1" noChangeArrowheads="1"/>
          </p:cNvSpPr>
          <p:nvPr/>
        </p:nvSpPr>
        <p:spPr bwMode="auto">
          <a:xfrm>
            <a:off x="2916238" y="270827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85" name="Oval 69"/>
          <p:cNvSpPr>
            <a:spLocks noChangeAspect="1" noChangeArrowheads="1"/>
          </p:cNvSpPr>
          <p:nvPr/>
        </p:nvSpPr>
        <p:spPr bwMode="auto">
          <a:xfrm>
            <a:off x="2916238" y="5805488"/>
            <a:ext cx="71437" cy="7143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86" name="Oval 70"/>
          <p:cNvSpPr>
            <a:spLocks noChangeAspect="1" noChangeArrowheads="1"/>
          </p:cNvSpPr>
          <p:nvPr/>
        </p:nvSpPr>
        <p:spPr bwMode="auto">
          <a:xfrm>
            <a:off x="2916238" y="3716338"/>
            <a:ext cx="71437" cy="71437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87" name="Oval 71"/>
          <p:cNvSpPr>
            <a:spLocks noChangeAspect="1" noChangeArrowheads="1"/>
          </p:cNvSpPr>
          <p:nvPr/>
        </p:nvSpPr>
        <p:spPr bwMode="auto">
          <a:xfrm>
            <a:off x="2916238" y="479742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88" name="Oval 72"/>
          <p:cNvSpPr>
            <a:spLocks noChangeAspect="1" noChangeArrowheads="1"/>
          </p:cNvSpPr>
          <p:nvPr/>
        </p:nvSpPr>
        <p:spPr bwMode="auto">
          <a:xfrm>
            <a:off x="2843213" y="1628775"/>
            <a:ext cx="71437" cy="71438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9289" name="Object 73"/>
          <p:cNvGraphicFramePr>
            <a:graphicFrameLocks noChangeAspect="1"/>
          </p:cNvGraphicFramePr>
          <p:nvPr/>
        </p:nvGraphicFramePr>
        <p:xfrm>
          <a:off x="4572000" y="1341438"/>
          <a:ext cx="29527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r:id="rId3" imgW="977760" imgH="431640" progId="">
                  <p:embed/>
                </p:oleObj>
              </mc:Choice>
              <mc:Fallback>
                <p:oleObj r:id="rId3" imgW="977760" imgH="431640" progId="">
                  <p:embed/>
                  <p:pic>
                    <p:nvPicPr>
                      <p:cNvPr id="9289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341438"/>
                        <a:ext cx="2952750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91" name="Object 75"/>
          <p:cNvGraphicFramePr>
            <a:graphicFrameLocks noChangeAspect="1"/>
          </p:cNvGraphicFramePr>
          <p:nvPr/>
        </p:nvGraphicFramePr>
        <p:xfrm>
          <a:off x="4572000" y="2349500"/>
          <a:ext cx="29527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r:id="rId5" imgW="1054080" imgH="431640" progId="">
                  <p:embed/>
                </p:oleObj>
              </mc:Choice>
              <mc:Fallback>
                <p:oleObj r:id="rId5" imgW="1054080" imgH="431640" progId="">
                  <p:embed/>
                  <p:pic>
                    <p:nvPicPr>
                      <p:cNvPr id="9291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349500"/>
                        <a:ext cx="2952750" cy="1008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92" name="Object 76"/>
          <p:cNvGraphicFramePr>
            <a:graphicFrameLocks noChangeAspect="1"/>
          </p:cNvGraphicFramePr>
          <p:nvPr/>
        </p:nvGraphicFramePr>
        <p:xfrm>
          <a:off x="4572000" y="3429000"/>
          <a:ext cx="230505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7" r:id="rId7" imgW="825480" imgH="431640" progId="">
                  <p:embed/>
                </p:oleObj>
              </mc:Choice>
              <mc:Fallback>
                <p:oleObj r:id="rId7" imgW="825480" imgH="431640" progId="">
                  <p:embed/>
                  <p:pic>
                    <p:nvPicPr>
                      <p:cNvPr id="9292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230505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93" name="Object 77"/>
          <p:cNvGraphicFramePr>
            <a:graphicFrameLocks noChangeAspect="1"/>
          </p:cNvGraphicFramePr>
          <p:nvPr/>
        </p:nvGraphicFramePr>
        <p:xfrm>
          <a:off x="4572000" y="4437063"/>
          <a:ext cx="2376488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8" r:id="rId9" imgW="825480" imgH="431640" progId="">
                  <p:embed/>
                </p:oleObj>
              </mc:Choice>
              <mc:Fallback>
                <p:oleObj r:id="rId9" imgW="825480" imgH="431640" progId="">
                  <p:embed/>
                  <p:pic>
                    <p:nvPicPr>
                      <p:cNvPr id="9293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437063"/>
                        <a:ext cx="2376488" cy="100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94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416487"/>
              </p:ext>
            </p:extLst>
          </p:nvPr>
        </p:nvGraphicFramePr>
        <p:xfrm>
          <a:off x="3635896" y="5445125"/>
          <a:ext cx="302418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9" r:id="rId11" imgW="1028520" imgH="431640" progId="">
                  <p:embed/>
                </p:oleObj>
              </mc:Choice>
              <mc:Fallback>
                <p:oleObj r:id="rId11" imgW="1028520" imgH="431640" progId="">
                  <p:embed/>
                  <p:pic>
                    <p:nvPicPr>
                      <p:cNvPr id="9294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5445125"/>
                        <a:ext cx="3024188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73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79388" y="333375"/>
            <a:ext cx="8785225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0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А теперь ответьте на такой вопрос:</a:t>
            </a:r>
          </a:p>
          <a:p>
            <a:pPr algn="ctr">
              <a:lnSpc>
                <a:spcPct val="140000"/>
              </a:lnSpc>
            </a:pPr>
            <a:endParaRPr lang="ru-RU" altLang="ru-RU" sz="1600" b="1" i="1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140000"/>
              </a:lnSpc>
            </a:pPr>
            <a:r>
              <a:rPr lang="ru-RU" altLang="ru-RU" sz="3000" b="1" i="1">
                <a:solidFill>
                  <a:srgbClr val="000099"/>
                </a:solidFill>
                <a:latin typeface="Georgia" panose="02040502050405020303" pitchFamily="18" charset="0"/>
              </a:rPr>
              <a:t>Что будет, 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>
                <a:solidFill>
                  <a:srgbClr val="000099"/>
                </a:solidFill>
                <a:latin typeface="Georgia" panose="02040502050405020303" pitchFamily="18" charset="0"/>
              </a:rPr>
              <a:t>если пальцы пронумеровать с большого, 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>
                <a:solidFill>
                  <a:srgbClr val="000099"/>
                </a:solidFill>
                <a:latin typeface="Georgia" panose="02040502050405020303" pitchFamily="18" charset="0"/>
              </a:rPr>
              <a:t>а начало отсчёта углов 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>
                <a:solidFill>
                  <a:srgbClr val="000099"/>
                </a:solidFill>
                <a:latin typeface="Georgia" panose="02040502050405020303" pitchFamily="18" charset="0"/>
              </a:rPr>
              <a:t>оставить по-прежнему, от мизинца?</a:t>
            </a:r>
          </a:p>
          <a:p>
            <a:pPr algn="ctr">
              <a:lnSpc>
                <a:spcPct val="140000"/>
              </a:lnSpc>
            </a:pPr>
            <a:endParaRPr lang="ru-RU" altLang="ru-RU" sz="1600" b="1" i="1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140000"/>
              </a:lnSpc>
            </a:pPr>
            <a:r>
              <a:rPr lang="ru-RU" altLang="ru-RU" sz="3000" b="1" i="1">
                <a:solidFill>
                  <a:srgbClr val="000099"/>
                </a:solidFill>
                <a:latin typeface="Georgia" panose="02040502050405020303" pitchFamily="18" charset="0"/>
              </a:rPr>
              <a:t>Что будет показывать значение            ?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1763713" y="4581525"/>
            <a:ext cx="5761037" cy="2087563"/>
          </a:xfrm>
          <a:prstGeom prst="irregularSeal2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50000"/>
                </a:schemeClr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5000" b="1">
              <a:latin typeface="Georgia" panose="02040502050405020303" pitchFamily="18" charset="0"/>
            </a:endParaRPr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7524750" y="3716338"/>
          <a:ext cx="935038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r:id="rId3" imgW="266400" imgH="431640" progId="">
                  <p:embed/>
                </p:oleObj>
              </mc:Choice>
              <mc:Fallback>
                <p:oleObj r:id="rId3" imgW="266400" imgH="431640" progId="">
                  <p:embed/>
                  <p:pic>
                    <p:nvPicPr>
                      <p:cNvPr id="1024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3716338"/>
                        <a:ext cx="935038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2916238" y="5157788"/>
          <a:ext cx="295116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r:id="rId5" imgW="368280" imgH="139680" progId="">
                  <p:embed/>
                </p:oleObj>
              </mc:Choice>
              <mc:Fallback>
                <p:oleObj r:id="rId5" imgW="368280" imgH="139680" progId="">
                  <p:embed/>
                  <p:pic>
                    <p:nvPicPr>
                      <p:cNvPr id="1025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157788"/>
                        <a:ext cx="2951162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80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3" name="Group 81"/>
          <p:cNvGrpSpPr>
            <a:grpSpLocks/>
          </p:cNvGrpSpPr>
          <p:nvPr/>
        </p:nvGrpSpPr>
        <p:grpSpPr bwMode="auto">
          <a:xfrm>
            <a:off x="971600" y="1412776"/>
            <a:ext cx="5343525" cy="4430713"/>
            <a:chOff x="1292" y="40"/>
            <a:chExt cx="3366" cy="2791"/>
          </a:xfrm>
        </p:grpSpPr>
        <p:grpSp>
          <p:nvGrpSpPr>
            <p:cNvPr id="3077" name="Group 5"/>
            <p:cNvGrpSpPr>
              <a:grpSpLocks noChangeAspect="1"/>
            </p:cNvGrpSpPr>
            <p:nvPr/>
          </p:nvGrpSpPr>
          <p:grpSpPr bwMode="auto">
            <a:xfrm>
              <a:off x="1292" y="40"/>
              <a:ext cx="3366" cy="2791"/>
              <a:chOff x="3676" y="1766"/>
              <a:chExt cx="10768" cy="8787"/>
            </a:xfrm>
          </p:grpSpPr>
          <p:sp>
            <p:nvSpPr>
              <p:cNvPr id="3078" name="AutoShape 6"/>
              <p:cNvSpPr>
                <a:spLocks noChangeAspect="1" noChangeArrowheads="1"/>
              </p:cNvSpPr>
              <p:nvPr/>
            </p:nvSpPr>
            <p:spPr bwMode="auto">
              <a:xfrm>
                <a:off x="3676" y="1766"/>
                <a:ext cx="10768" cy="8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9" name="Oval 7"/>
              <p:cNvSpPr>
                <a:spLocks noChangeAspect="1" noChangeArrowheads="1"/>
              </p:cNvSpPr>
              <p:nvPr/>
            </p:nvSpPr>
            <p:spPr bwMode="auto">
              <a:xfrm>
                <a:off x="6515" y="4563"/>
                <a:ext cx="5415" cy="5328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080" name="Line 8"/>
              <p:cNvSpPr>
                <a:spLocks noChangeAspect="1" noChangeShapeType="1"/>
              </p:cNvSpPr>
              <p:nvPr/>
            </p:nvSpPr>
            <p:spPr bwMode="auto">
              <a:xfrm>
                <a:off x="6110" y="7224"/>
                <a:ext cx="70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" name="Line 9"/>
              <p:cNvSpPr>
                <a:spLocks noChangeAspect="1" noChangeShapeType="1"/>
              </p:cNvSpPr>
              <p:nvPr/>
            </p:nvSpPr>
            <p:spPr bwMode="auto">
              <a:xfrm flipV="1">
                <a:off x="9220" y="3497"/>
                <a:ext cx="0" cy="70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" name="Line 10"/>
              <p:cNvSpPr>
                <a:spLocks noChangeAspect="1" noChangeShapeType="1"/>
              </p:cNvSpPr>
              <p:nvPr/>
            </p:nvSpPr>
            <p:spPr bwMode="auto">
              <a:xfrm flipV="1">
                <a:off x="11930" y="1766"/>
                <a:ext cx="0" cy="865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" name="Line 11"/>
              <p:cNvSpPr>
                <a:spLocks noChangeAspect="1" noChangeShapeType="1"/>
              </p:cNvSpPr>
              <p:nvPr/>
            </p:nvSpPr>
            <p:spPr bwMode="auto">
              <a:xfrm>
                <a:off x="3676" y="4563"/>
                <a:ext cx="104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4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7320" y="4030"/>
                <a:ext cx="5148" cy="506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" name="Line 13"/>
              <p:cNvSpPr>
                <a:spLocks noChangeAspect="1" noChangeShapeType="1"/>
              </p:cNvSpPr>
              <p:nvPr/>
            </p:nvSpPr>
            <p:spPr bwMode="auto">
              <a:xfrm>
                <a:off x="6515" y="4563"/>
                <a:ext cx="5820" cy="572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6896" y="4433"/>
                <a:ext cx="7170" cy="41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7634" y="4543"/>
                <a:ext cx="2937" cy="49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" name="Line 16"/>
              <p:cNvSpPr>
                <a:spLocks noChangeAspect="1" noChangeShapeType="1"/>
              </p:cNvSpPr>
              <p:nvPr/>
            </p:nvSpPr>
            <p:spPr bwMode="auto">
              <a:xfrm flipV="1">
                <a:off x="6878" y="5878"/>
                <a:ext cx="4693" cy="9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" name="Line 17"/>
              <p:cNvSpPr>
                <a:spLocks noChangeAspect="1" noChangeShapeType="1"/>
              </p:cNvSpPr>
              <p:nvPr/>
            </p:nvSpPr>
            <p:spPr bwMode="auto">
              <a:xfrm>
                <a:off x="10569" y="4918"/>
                <a:ext cx="7" cy="460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" name="Line 18"/>
              <p:cNvSpPr>
                <a:spLocks noChangeAspect="1" noChangeShapeType="1"/>
              </p:cNvSpPr>
              <p:nvPr/>
            </p:nvSpPr>
            <p:spPr bwMode="auto">
              <a:xfrm flipH="1">
                <a:off x="6922" y="8551"/>
                <a:ext cx="4644" cy="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" name="Line 1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7861" y="4929"/>
                <a:ext cx="2" cy="4599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3092" name="Picture 2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86" y="4030"/>
                <a:ext cx="429" cy="4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3093" name="Object 21"/>
              <p:cNvGraphicFramePr>
                <a:graphicFrameLocks noChangeAspect="1"/>
              </p:cNvGraphicFramePr>
              <p:nvPr/>
            </p:nvGraphicFramePr>
            <p:xfrm>
              <a:off x="9071" y="7390"/>
              <a:ext cx="195" cy="2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86" name="Equation" r:id="rId4" imgW="126720" imgH="177480" progId="Equation.DSMT4">
                      <p:embed/>
                    </p:oleObj>
                  </mc:Choice>
                  <mc:Fallback>
                    <p:oleObj name="Equation" r:id="rId4" imgW="126720" imgH="177480" progId="Equation.DSMT4">
                      <p:embed/>
                      <p:pic>
                        <p:nvPicPr>
                          <p:cNvPr id="3093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071" y="7390"/>
                            <a:ext cx="195" cy="2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094" name="Picture 2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91" y="5043"/>
                <a:ext cx="390" cy="6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095" name="Line 23"/>
              <p:cNvSpPr>
                <a:spLocks noChangeAspect="1" noChangeShapeType="1"/>
              </p:cNvSpPr>
              <p:nvPr/>
            </p:nvSpPr>
            <p:spPr bwMode="auto">
              <a:xfrm>
                <a:off x="4139" y="4344"/>
                <a:ext cx="7924" cy="44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Line 24"/>
              <p:cNvSpPr>
                <a:spLocks noChangeAspect="1" noChangeShapeType="1"/>
              </p:cNvSpPr>
              <p:nvPr/>
            </p:nvSpPr>
            <p:spPr bwMode="auto">
              <a:xfrm flipV="1">
                <a:off x="6883" y="5887"/>
                <a:ext cx="0" cy="267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7" name="Line 25"/>
              <p:cNvSpPr>
                <a:spLocks noChangeAspect="1" noChangeShapeType="1"/>
              </p:cNvSpPr>
              <p:nvPr/>
            </p:nvSpPr>
            <p:spPr bwMode="auto">
              <a:xfrm>
                <a:off x="7863" y="4920"/>
                <a:ext cx="270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8" name="Line 26"/>
              <p:cNvSpPr>
                <a:spLocks noChangeAspect="1" noChangeShapeType="1"/>
              </p:cNvSpPr>
              <p:nvPr/>
            </p:nvSpPr>
            <p:spPr bwMode="auto">
              <a:xfrm flipV="1">
                <a:off x="7320" y="5332"/>
                <a:ext cx="3812" cy="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Line 27"/>
              <p:cNvSpPr>
                <a:spLocks noChangeAspect="1" noChangeShapeType="1"/>
              </p:cNvSpPr>
              <p:nvPr/>
            </p:nvSpPr>
            <p:spPr bwMode="auto">
              <a:xfrm flipV="1">
                <a:off x="7320" y="9105"/>
                <a:ext cx="3812" cy="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0" name="Line 28"/>
              <p:cNvSpPr>
                <a:spLocks noChangeAspect="1" noChangeShapeType="1"/>
              </p:cNvSpPr>
              <p:nvPr/>
            </p:nvSpPr>
            <p:spPr bwMode="auto">
              <a:xfrm>
                <a:off x="7866" y="9531"/>
                <a:ext cx="270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1" name="Line 29"/>
              <p:cNvSpPr>
                <a:spLocks noChangeAspect="1" noChangeShapeType="1"/>
              </p:cNvSpPr>
              <p:nvPr/>
            </p:nvSpPr>
            <p:spPr bwMode="auto">
              <a:xfrm flipV="1">
                <a:off x="11566" y="5875"/>
                <a:ext cx="0" cy="267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Line 30"/>
              <p:cNvSpPr>
                <a:spLocks noChangeAspect="1" noChangeShapeType="1"/>
              </p:cNvSpPr>
              <p:nvPr/>
            </p:nvSpPr>
            <p:spPr bwMode="auto">
              <a:xfrm>
                <a:off x="11132" y="5337"/>
                <a:ext cx="0" cy="375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3" name="Line 31"/>
              <p:cNvSpPr>
                <a:spLocks noChangeAspect="1" noChangeShapeType="1"/>
              </p:cNvSpPr>
              <p:nvPr/>
            </p:nvSpPr>
            <p:spPr bwMode="auto">
              <a:xfrm>
                <a:off x="7310" y="5350"/>
                <a:ext cx="0" cy="375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3104" name="Picture 3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4" y="4651"/>
                <a:ext cx="386" cy="6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3105" name="Object 33"/>
              <p:cNvGraphicFramePr>
                <a:graphicFrameLocks noChangeAspect="1"/>
              </p:cNvGraphicFramePr>
              <p:nvPr/>
            </p:nvGraphicFramePr>
            <p:xfrm>
              <a:off x="6657" y="6590"/>
              <a:ext cx="565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87" name="Equation" r:id="rId8" imgW="368280" imgH="431640" progId="Equation.DSMT4">
                      <p:embed/>
                    </p:oleObj>
                  </mc:Choice>
                  <mc:Fallback>
                    <p:oleObj name="Equation" r:id="rId8" imgW="368280" imgH="431640" progId="Equation.DSMT4">
                      <p:embed/>
                      <p:pic>
                        <p:nvPicPr>
                          <p:cNvPr id="3105" name="Object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57" y="6590"/>
                            <a:ext cx="565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06" name="Object 34"/>
              <p:cNvGraphicFramePr>
                <a:graphicFrameLocks noChangeAspect="1"/>
              </p:cNvGraphicFramePr>
              <p:nvPr/>
            </p:nvGraphicFramePr>
            <p:xfrm>
              <a:off x="10576" y="6604"/>
              <a:ext cx="234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88" name="Equation" r:id="rId10" imgW="152280" imgH="393480" progId="Equation.DSMT4">
                      <p:embed/>
                    </p:oleObj>
                  </mc:Choice>
                  <mc:Fallback>
                    <p:oleObj name="Equation" r:id="rId10" imgW="152280" imgH="393480" progId="Equation.DSMT4">
                      <p:embed/>
                      <p:pic>
                        <p:nvPicPr>
                          <p:cNvPr id="3106" name="Object 3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76" y="6604"/>
                            <a:ext cx="234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07" name="Object 35"/>
              <p:cNvGraphicFramePr>
                <a:graphicFrameLocks noChangeAspect="1"/>
              </p:cNvGraphicFramePr>
              <p:nvPr/>
            </p:nvGraphicFramePr>
            <p:xfrm>
              <a:off x="10732" y="4476"/>
              <a:ext cx="253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89" name="Equation" r:id="rId12" imgW="164880" imgH="393480" progId="Equation.DSMT4">
                      <p:embed/>
                    </p:oleObj>
                  </mc:Choice>
                  <mc:Fallback>
                    <p:oleObj name="Equation" r:id="rId12" imgW="164880" imgH="393480" progId="Equation.DSMT4">
                      <p:embed/>
                      <p:pic>
                        <p:nvPicPr>
                          <p:cNvPr id="3107" name="Object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732" y="4476"/>
                            <a:ext cx="253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08" name="Object 36"/>
              <p:cNvGraphicFramePr>
                <a:graphicFrameLocks noChangeAspect="1"/>
              </p:cNvGraphicFramePr>
              <p:nvPr/>
            </p:nvGraphicFramePr>
            <p:xfrm>
              <a:off x="11044" y="4687"/>
              <a:ext cx="254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0" name="Equation" r:id="rId14" imgW="164880" imgH="393480" progId="Equation.DSMT4">
                      <p:embed/>
                    </p:oleObj>
                  </mc:Choice>
                  <mc:Fallback>
                    <p:oleObj name="Equation" r:id="rId14" imgW="164880" imgH="393480" progId="Equation.DSMT4">
                      <p:embed/>
                      <p:pic>
                        <p:nvPicPr>
                          <p:cNvPr id="3108" name="Object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044" y="4687"/>
                            <a:ext cx="254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09" name="Object 37"/>
              <p:cNvGraphicFramePr>
                <a:graphicFrameLocks noChangeAspect="1"/>
              </p:cNvGraphicFramePr>
              <p:nvPr/>
            </p:nvGraphicFramePr>
            <p:xfrm>
              <a:off x="11473" y="5227"/>
              <a:ext cx="254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1" name="Equation" r:id="rId16" imgW="164880" imgH="393480" progId="Equation.DSMT4">
                      <p:embed/>
                    </p:oleObj>
                  </mc:Choice>
                  <mc:Fallback>
                    <p:oleObj name="Equation" r:id="rId16" imgW="164880" imgH="393480" progId="Equation.DSMT4">
                      <p:embed/>
                      <p:pic>
                        <p:nvPicPr>
                          <p:cNvPr id="3109" name="Object 3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473" y="5227"/>
                            <a:ext cx="254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110" name="Picture 3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90" y="7238"/>
                <a:ext cx="391" cy="6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3111" name="Picture 39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13" y="6576"/>
                <a:ext cx="385" cy="6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3112" name="Object 40"/>
              <p:cNvGraphicFramePr>
                <a:graphicFrameLocks noChangeAspect="1"/>
              </p:cNvGraphicFramePr>
              <p:nvPr/>
            </p:nvGraphicFramePr>
            <p:xfrm>
              <a:off x="7086" y="7224"/>
              <a:ext cx="566" cy="6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2" name="Equation" r:id="rId18" imgW="368280" imgH="431640" progId="Equation.DSMT4">
                      <p:embed/>
                    </p:oleObj>
                  </mc:Choice>
                  <mc:Fallback>
                    <p:oleObj name="Equation" r:id="rId18" imgW="368280" imgH="431640" progId="Equation.DSMT4">
                      <p:embed/>
                      <p:pic>
                        <p:nvPicPr>
                          <p:cNvPr id="3112" name="Object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86" y="7224"/>
                            <a:ext cx="566" cy="6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113" name="Picture 41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37" y="6655"/>
                <a:ext cx="382" cy="5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3114" name="Object 42"/>
              <p:cNvGraphicFramePr>
                <a:graphicFrameLocks noChangeAspect="1"/>
              </p:cNvGraphicFramePr>
              <p:nvPr/>
            </p:nvGraphicFramePr>
            <p:xfrm>
              <a:off x="8905" y="5620"/>
              <a:ext cx="235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3" name="Equation" r:id="rId21" imgW="152280" imgH="393480" progId="Equation.DSMT4">
                      <p:embed/>
                    </p:oleObj>
                  </mc:Choice>
                  <mc:Fallback>
                    <p:oleObj name="Equation" r:id="rId21" imgW="152280" imgH="393480" progId="Equation.DSMT4">
                      <p:embed/>
                      <p:pic>
                        <p:nvPicPr>
                          <p:cNvPr id="3114" name="Object 4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05" y="5620"/>
                            <a:ext cx="235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15" name="Object 43"/>
              <p:cNvGraphicFramePr>
                <a:graphicFrameLocks noChangeAspect="1"/>
              </p:cNvGraphicFramePr>
              <p:nvPr/>
            </p:nvGraphicFramePr>
            <p:xfrm>
              <a:off x="8661" y="9079"/>
              <a:ext cx="566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4" name="Equation" r:id="rId23" imgW="368280" imgH="431640" progId="Equation.DSMT4">
                      <p:embed/>
                    </p:oleObj>
                  </mc:Choice>
                  <mc:Fallback>
                    <p:oleObj name="Equation" r:id="rId23" imgW="368280" imgH="431640" progId="Equation.DSMT4">
                      <p:embed/>
                      <p:pic>
                        <p:nvPicPr>
                          <p:cNvPr id="3115" name="Object 4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61" y="9079"/>
                            <a:ext cx="566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16" name="Object 44"/>
              <p:cNvGraphicFramePr>
                <a:graphicFrameLocks noChangeAspect="1"/>
              </p:cNvGraphicFramePr>
              <p:nvPr/>
            </p:nvGraphicFramePr>
            <p:xfrm>
              <a:off x="9257" y="8681"/>
              <a:ext cx="565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5" name="Equation" r:id="rId25" imgW="368280" imgH="431640" progId="Equation.DSMT4">
                      <p:embed/>
                    </p:oleObj>
                  </mc:Choice>
                  <mc:Fallback>
                    <p:oleObj name="Equation" r:id="rId25" imgW="368280" imgH="431640" progId="Equation.DSMT4">
                      <p:embed/>
                      <p:pic>
                        <p:nvPicPr>
                          <p:cNvPr id="3116" name="Object 4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257" y="8681"/>
                            <a:ext cx="565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17" name="Object 45"/>
              <p:cNvGraphicFramePr>
                <a:graphicFrameLocks noChangeAspect="1"/>
              </p:cNvGraphicFramePr>
              <p:nvPr/>
            </p:nvGraphicFramePr>
            <p:xfrm>
              <a:off x="8720" y="8182"/>
              <a:ext cx="390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6" name="Equation" r:id="rId27" imgW="253800" imgH="393480" progId="Equation.DSMT4">
                      <p:embed/>
                    </p:oleObj>
                  </mc:Choice>
                  <mc:Fallback>
                    <p:oleObj name="Equation" r:id="rId27" imgW="253800" imgH="393480" progId="Equation.DSMT4">
                      <p:embed/>
                      <p:pic>
                        <p:nvPicPr>
                          <p:cNvPr id="3117" name="Object 4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20" y="8182"/>
                            <a:ext cx="390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18" name="Object 46"/>
              <p:cNvGraphicFramePr>
                <a:graphicFrameLocks noChangeAspect="1"/>
              </p:cNvGraphicFramePr>
              <p:nvPr/>
            </p:nvGraphicFramePr>
            <p:xfrm>
              <a:off x="6525" y="7296"/>
              <a:ext cx="312" cy="2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7" name="Equation" r:id="rId29" imgW="203040" imgH="164880" progId="Equation.DSMT4">
                      <p:embed/>
                    </p:oleObj>
                  </mc:Choice>
                  <mc:Fallback>
                    <p:oleObj name="Equation" r:id="rId29" imgW="203040" imgH="164880" progId="Equation.DSMT4">
                      <p:embed/>
                      <p:pic>
                        <p:nvPicPr>
                          <p:cNvPr id="3118" name="Object 4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25" y="7296"/>
                            <a:ext cx="312" cy="2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19" name="Object 47"/>
              <p:cNvGraphicFramePr>
                <a:graphicFrameLocks noChangeAspect="1"/>
              </p:cNvGraphicFramePr>
              <p:nvPr/>
            </p:nvGraphicFramePr>
            <p:xfrm>
              <a:off x="11761" y="7296"/>
              <a:ext cx="137" cy="2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8" name="Equation" r:id="rId31" imgW="88560" imgH="164880" progId="Equation.DSMT4">
                      <p:embed/>
                    </p:oleObj>
                  </mc:Choice>
                  <mc:Fallback>
                    <p:oleObj name="Equation" r:id="rId31" imgW="88560" imgH="164880" progId="Equation.DSMT4">
                      <p:embed/>
                      <p:pic>
                        <p:nvPicPr>
                          <p:cNvPr id="3119" name="Object 4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761" y="7296"/>
                            <a:ext cx="137" cy="2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0" name="Object 48"/>
              <p:cNvGraphicFramePr>
                <a:graphicFrameLocks noChangeAspect="1"/>
              </p:cNvGraphicFramePr>
              <p:nvPr/>
            </p:nvGraphicFramePr>
            <p:xfrm>
              <a:off x="9351" y="4596"/>
              <a:ext cx="137" cy="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9" name="Equation" r:id="rId33" imgW="88560" imgH="164880" progId="Equation.DSMT4">
                      <p:embed/>
                    </p:oleObj>
                  </mc:Choice>
                  <mc:Fallback>
                    <p:oleObj name="Equation" r:id="rId33" imgW="88560" imgH="164880" progId="Equation.DSMT4">
                      <p:embed/>
                      <p:pic>
                        <p:nvPicPr>
                          <p:cNvPr id="3120" name="Object 4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351" y="4596"/>
                            <a:ext cx="137" cy="2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1" name="Object 49"/>
              <p:cNvGraphicFramePr>
                <a:graphicFrameLocks noChangeAspect="1"/>
              </p:cNvGraphicFramePr>
              <p:nvPr/>
            </p:nvGraphicFramePr>
            <p:xfrm>
              <a:off x="9268" y="9595"/>
              <a:ext cx="312" cy="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0" name="Equation" r:id="rId35" imgW="203040" imgH="164880" progId="Equation.DSMT4">
                      <p:embed/>
                    </p:oleObj>
                  </mc:Choice>
                  <mc:Fallback>
                    <p:oleObj name="Equation" r:id="rId35" imgW="203040" imgH="164880" progId="Equation.DSMT4">
                      <p:embed/>
                      <p:pic>
                        <p:nvPicPr>
                          <p:cNvPr id="3121" name="Object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268" y="9595"/>
                            <a:ext cx="312" cy="2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2" name="Object 50"/>
              <p:cNvGraphicFramePr>
                <a:graphicFrameLocks noChangeAspect="1"/>
              </p:cNvGraphicFramePr>
              <p:nvPr/>
            </p:nvGraphicFramePr>
            <p:xfrm>
              <a:off x="8951" y="3897"/>
              <a:ext cx="254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1" name="Equation" r:id="rId37" imgW="164880" imgH="393480" progId="Equation.DSMT4">
                      <p:embed/>
                    </p:oleObj>
                  </mc:Choice>
                  <mc:Fallback>
                    <p:oleObj name="Equation" r:id="rId37" imgW="164880" imgH="393480" progId="Equation.DSMT4">
                      <p:embed/>
                      <p:pic>
                        <p:nvPicPr>
                          <p:cNvPr id="3122" name="Object 5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51" y="3897"/>
                            <a:ext cx="254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3" name="Object 51"/>
              <p:cNvGraphicFramePr>
                <a:graphicFrameLocks noChangeAspect="1"/>
              </p:cNvGraphicFramePr>
              <p:nvPr/>
            </p:nvGraphicFramePr>
            <p:xfrm>
              <a:off x="11659" y="4164"/>
              <a:ext cx="136" cy="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2" name="Equation" r:id="rId39" imgW="88560" imgH="164880" progId="Equation.DSMT4">
                      <p:embed/>
                    </p:oleObj>
                  </mc:Choice>
                  <mc:Fallback>
                    <p:oleObj name="Equation" r:id="rId39" imgW="88560" imgH="164880" progId="Equation.DSMT4">
                      <p:embed/>
                      <p:pic>
                        <p:nvPicPr>
                          <p:cNvPr id="3123" name="Object 5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659" y="4164"/>
                            <a:ext cx="136" cy="2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4" name="Object 52"/>
              <p:cNvGraphicFramePr>
                <a:graphicFrameLocks noChangeAspect="1"/>
              </p:cNvGraphicFramePr>
              <p:nvPr/>
            </p:nvGraphicFramePr>
            <p:xfrm>
              <a:off x="7317" y="4563"/>
              <a:ext cx="371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3" name="Equation" r:id="rId41" imgW="241200" imgH="393480" progId="Equation.DSMT4">
                      <p:embed/>
                    </p:oleObj>
                  </mc:Choice>
                  <mc:Fallback>
                    <p:oleObj name="Equation" r:id="rId41" imgW="241200" imgH="393480" progId="Equation.DSMT4">
                      <p:embed/>
                      <p:pic>
                        <p:nvPicPr>
                          <p:cNvPr id="3124" name="Object 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17" y="4563"/>
                            <a:ext cx="371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5" name="Object 53"/>
              <p:cNvGraphicFramePr>
                <a:graphicFrameLocks noChangeAspect="1"/>
              </p:cNvGraphicFramePr>
              <p:nvPr/>
            </p:nvGraphicFramePr>
            <p:xfrm>
              <a:off x="6754" y="5057"/>
              <a:ext cx="371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4" name="Equation" r:id="rId43" imgW="241200" imgH="393480" progId="Equation.DSMT4">
                      <p:embed/>
                    </p:oleObj>
                  </mc:Choice>
                  <mc:Fallback>
                    <p:oleObj name="Equation" r:id="rId43" imgW="241200" imgH="393480" progId="Equation.DSMT4">
                      <p:embed/>
                      <p:pic>
                        <p:nvPicPr>
                          <p:cNvPr id="3125" name="Object 5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54" y="5057"/>
                            <a:ext cx="371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6" name="Object 54"/>
              <p:cNvGraphicFramePr>
                <a:graphicFrameLocks noChangeAspect="1"/>
              </p:cNvGraphicFramePr>
              <p:nvPr/>
            </p:nvGraphicFramePr>
            <p:xfrm>
              <a:off x="6356" y="5743"/>
              <a:ext cx="371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5" name="Equation" r:id="rId45" imgW="241200" imgH="393480" progId="Equation.DSMT4">
                      <p:embed/>
                    </p:oleObj>
                  </mc:Choice>
                  <mc:Fallback>
                    <p:oleObj name="Equation" r:id="rId45" imgW="241200" imgH="393480" progId="Equation.DSMT4">
                      <p:embed/>
                      <p:pic>
                        <p:nvPicPr>
                          <p:cNvPr id="3126" name="Object 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56" y="5743"/>
                            <a:ext cx="371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7" name="Object 55"/>
              <p:cNvGraphicFramePr>
                <a:graphicFrameLocks noChangeAspect="1"/>
              </p:cNvGraphicFramePr>
              <p:nvPr/>
            </p:nvGraphicFramePr>
            <p:xfrm>
              <a:off x="6156" y="6895"/>
              <a:ext cx="215" cy="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6" name="Equation" r:id="rId47" imgW="139680" imgH="139680" progId="Equation.DSMT4">
                      <p:embed/>
                    </p:oleObj>
                  </mc:Choice>
                  <mc:Fallback>
                    <p:oleObj name="Equation" r:id="rId47" imgW="139680" imgH="139680" progId="Equation.DSMT4">
                      <p:embed/>
                      <p:pic>
                        <p:nvPicPr>
                          <p:cNvPr id="3127" name="Object 5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56" y="6895"/>
                            <a:ext cx="215" cy="2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8" name="Object 56"/>
              <p:cNvGraphicFramePr>
                <a:graphicFrameLocks noChangeAspect="1"/>
              </p:cNvGraphicFramePr>
              <p:nvPr/>
            </p:nvGraphicFramePr>
            <p:xfrm>
              <a:off x="6380" y="8326"/>
              <a:ext cx="371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7" name="Equation" r:id="rId49" imgW="241200" imgH="393480" progId="Equation.DSMT4">
                      <p:embed/>
                    </p:oleObj>
                  </mc:Choice>
                  <mc:Fallback>
                    <p:oleObj name="Equation" r:id="rId49" imgW="241200" imgH="393480" progId="Equation.DSMT4">
                      <p:embed/>
                      <p:pic>
                        <p:nvPicPr>
                          <p:cNvPr id="3128" name="Object 5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80" y="8326"/>
                            <a:ext cx="371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29" name="Object 57"/>
              <p:cNvGraphicFramePr>
                <a:graphicFrameLocks noChangeAspect="1"/>
              </p:cNvGraphicFramePr>
              <p:nvPr/>
            </p:nvGraphicFramePr>
            <p:xfrm>
              <a:off x="6788" y="8956"/>
              <a:ext cx="371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8" name="Equation" r:id="rId51" imgW="241200" imgH="393480" progId="Equation.DSMT4">
                      <p:embed/>
                    </p:oleObj>
                  </mc:Choice>
                  <mc:Fallback>
                    <p:oleObj name="Equation" r:id="rId51" imgW="241200" imgH="393480" progId="Equation.DSMT4">
                      <p:embed/>
                      <p:pic>
                        <p:nvPicPr>
                          <p:cNvPr id="3129" name="Object 5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88" y="8956"/>
                            <a:ext cx="371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0" name="Object 58"/>
              <p:cNvGraphicFramePr>
                <a:graphicFrameLocks noChangeAspect="1"/>
              </p:cNvGraphicFramePr>
              <p:nvPr/>
            </p:nvGraphicFramePr>
            <p:xfrm>
              <a:off x="7463" y="9487"/>
              <a:ext cx="371" cy="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09" name="Equation" r:id="rId53" imgW="241200" imgH="393480" progId="Equation.DSMT4">
                      <p:embed/>
                    </p:oleObj>
                  </mc:Choice>
                  <mc:Fallback>
                    <p:oleObj name="Equation" r:id="rId53" imgW="241200" imgH="393480" progId="Equation.DSMT4">
                      <p:embed/>
                      <p:pic>
                        <p:nvPicPr>
                          <p:cNvPr id="3130" name="Object 5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63" y="9487"/>
                            <a:ext cx="371" cy="59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1" name="Object 59"/>
              <p:cNvGraphicFramePr>
                <a:graphicFrameLocks noChangeAspect="1"/>
              </p:cNvGraphicFramePr>
              <p:nvPr/>
            </p:nvGraphicFramePr>
            <p:xfrm>
              <a:off x="8871" y="9886"/>
              <a:ext cx="371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0" name="Equation" r:id="rId55" imgW="241200" imgH="393480" progId="Equation.DSMT4">
                      <p:embed/>
                    </p:oleObj>
                  </mc:Choice>
                  <mc:Fallback>
                    <p:oleObj name="Equation" r:id="rId55" imgW="241200" imgH="393480" progId="Equation.DSMT4">
                      <p:embed/>
                      <p:pic>
                        <p:nvPicPr>
                          <p:cNvPr id="3131" name="Object 5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871" y="9886"/>
                            <a:ext cx="371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2" name="Object 60"/>
              <p:cNvGraphicFramePr>
                <a:graphicFrameLocks noChangeAspect="1"/>
              </p:cNvGraphicFramePr>
              <p:nvPr/>
            </p:nvGraphicFramePr>
            <p:xfrm>
              <a:off x="10257" y="9653"/>
              <a:ext cx="370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1" name="Equation" r:id="rId57" imgW="241200" imgH="393480" progId="Equation.DSMT4">
                      <p:embed/>
                    </p:oleObj>
                  </mc:Choice>
                  <mc:Fallback>
                    <p:oleObj name="Equation" r:id="rId57" imgW="241200" imgH="393480" progId="Equation.DSMT4">
                      <p:embed/>
                      <p:pic>
                        <p:nvPicPr>
                          <p:cNvPr id="3132" name="Object 6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257" y="9653"/>
                            <a:ext cx="370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3" name="Object 61"/>
              <p:cNvGraphicFramePr>
                <a:graphicFrameLocks noChangeAspect="1"/>
              </p:cNvGraphicFramePr>
              <p:nvPr/>
            </p:nvGraphicFramePr>
            <p:xfrm>
              <a:off x="10930" y="9211"/>
              <a:ext cx="371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2" name="Equation" r:id="rId59" imgW="241200" imgH="393480" progId="Equation.DSMT4">
                      <p:embed/>
                    </p:oleObj>
                  </mc:Choice>
                  <mc:Fallback>
                    <p:oleObj name="Equation" r:id="rId59" imgW="241200" imgH="393480" progId="Equation.DSMT4">
                      <p:embed/>
                      <p:pic>
                        <p:nvPicPr>
                          <p:cNvPr id="3133" name="Object 6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930" y="9211"/>
                            <a:ext cx="371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4" name="Object 62"/>
              <p:cNvGraphicFramePr>
                <a:graphicFrameLocks noChangeAspect="1"/>
              </p:cNvGraphicFramePr>
              <p:nvPr/>
            </p:nvGraphicFramePr>
            <p:xfrm>
              <a:off x="11437" y="8667"/>
              <a:ext cx="449" cy="5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3" name="Equation" r:id="rId61" imgW="291960" imgH="393480" progId="Equation.DSMT4">
                      <p:embed/>
                    </p:oleObj>
                  </mc:Choice>
                  <mc:Fallback>
                    <p:oleObj name="Equation" r:id="rId61" imgW="291960" imgH="393480" progId="Equation.DSMT4">
                      <p:embed/>
                      <p:pic>
                        <p:nvPicPr>
                          <p:cNvPr id="3134" name="Object 6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437" y="8667"/>
                            <a:ext cx="449" cy="59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5" name="Object 63"/>
              <p:cNvGraphicFramePr>
                <a:graphicFrameLocks noChangeAspect="1"/>
              </p:cNvGraphicFramePr>
              <p:nvPr/>
            </p:nvGraphicFramePr>
            <p:xfrm>
              <a:off x="12898" y="6849"/>
              <a:ext cx="195" cy="2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4" name="Equation" r:id="rId63" imgW="126720" imgH="139680" progId="Equation.DSMT4">
                      <p:embed/>
                    </p:oleObj>
                  </mc:Choice>
                  <mc:Fallback>
                    <p:oleObj name="Equation" r:id="rId63" imgW="126720" imgH="139680" progId="Equation.DSMT4">
                      <p:embed/>
                      <p:pic>
                        <p:nvPicPr>
                          <p:cNvPr id="3135" name="Object 6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98" y="6849"/>
                            <a:ext cx="195" cy="2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6" name="Object 64"/>
              <p:cNvGraphicFramePr>
                <a:graphicFrameLocks noChangeAspect="1"/>
              </p:cNvGraphicFramePr>
              <p:nvPr/>
            </p:nvGraphicFramePr>
            <p:xfrm>
              <a:off x="8951" y="3364"/>
              <a:ext cx="215" cy="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5" name="Equation" r:id="rId65" imgW="139680" imgH="164880" progId="Equation.DSMT4">
                      <p:embed/>
                    </p:oleObj>
                  </mc:Choice>
                  <mc:Fallback>
                    <p:oleObj name="Equation" r:id="rId65" imgW="139680" imgH="164880" progId="Equation.DSMT4">
                      <p:embed/>
                      <p:pic>
                        <p:nvPicPr>
                          <p:cNvPr id="3136" name="Object 6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51" y="3364"/>
                            <a:ext cx="215" cy="2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7" name="Object 65"/>
              <p:cNvGraphicFramePr>
                <a:graphicFrameLocks noChangeAspect="1"/>
              </p:cNvGraphicFramePr>
              <p:nvPr/>
            </p:nvGraphicFramePr>
            <p:xfrm>
              <a:off x="11993" y="6873"/>
              <a:ext cx="195" cy="26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6" name="Equation" r:id="rId67" imgW="126720" imgH="177480" progId="Equation.DSMT4">
                      <p:embed/>
                    </p:oleObj>
                  </mc:Choice>
                  <mc:Fallback>
                    <p:oleObj name="Equation" r:id="rId67" imgW="126720" imgH="177480" progId="Equation.DSMT4">
                      <p:embed/>
                      <p:pic>
                        <p:nvPicPr>
                          <p:cNvPr id="3137" name="Object 6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993" y="6873"/>
                            <a:ext cx="195" cy="26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8" name="Object 66"/>
              <p:cNvGraphicFramePr>
                <a:graphicFrameLocks noChangeAspect="1"/>
              </p:cNvGraphicFramePr>
              <p:nvPr/>
            </p:nvGraphicFramePr>
            <p:xfrm>
              <a:off x="11944" y="7236"/>
              <a:ext cx="352" cy="2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7" name="Equation" r:id="rId69" imgW="228600" imgH="177480" progId="Equation.DSMT4">
                      <p:embed/>
                    </p:oleObj>
                  </mc:Choice>
                  <mc:Fallback>
                    <p:oleObj name="Equation" r:id="rId69" imgW="228600" imgH="177480" progId="Equation.DSMT4">
                      <p:embed/>
                      <p:pic>
                        <p:nvPicPr>
                          <p:cNvPr id="3138" name="Object 6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944" y="7236"/>
                            <a:ext cx="352" cy="2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39" name="Object 67"/>
              <p:cNvGraphicFramePr>
                <a:graphicFrameLocks noChangeAspect="1"/>
              </p:cNvGraphicFramePr>
              <p:nvPr/>
            </p:nvGraphicFramePr>
            <p:xfrm>
              <a:off x="12063" y="5494"/>
              <a:ext cx="391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8" name="Equation" r:id="rId71" imgW="253800" imgH="431640" progId="Equation.DSMT4">
                      <p:embed/>
                    </p:oleObj>
                  </mc:Choice>
                  <mc:Fallback>
                    <p:oleObj name="Equation" r:id="rId71" imgW="253800" imgH="431640" progId="Equation.DSMT4">
                      <p:embed/>
                      <p:pic>
                        <p:nvPicPr>
                          <p:cNvPr id="3139" name="Object 6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063" y="5494"/>
                            <a:ext cx="391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0" name="Object 68"/>
              <p:cNvGraphicFramePr>
                <a:graphicFrameLocks noChangeAspect="1"/>
              </p:cNvGraphicFramePr>
              <p:nvPr/>
            </p:nvGraphicFramePr>
            <p:xfrm>
              <a:off x="12063" y="8289"/>
              <a:ext cx="566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19" name="Equation" r:id="rId73" imgW="368280" imgH="431640" progId="Equation.DSMT4">
                      <p:embed/>
                    </p:oleObj>
                  </mc:Choice>
                  <mc:Fallback>
                    <p:oleObj name="Equation" r:id="rId73" imgW="368280" imgH="431640" progId="Equation.DSMT4">
                      <p:embed/>
                      <p:pic>
                        <p:nvPicPr>
                          <p:cNvPr id="3140" name="Object 6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063" y="8289"/>
                            <a:ext cx="566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141" name="Picture 6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63" y="2302"/>
                <a:ext cx="430" cy="4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graphicFrame>
            <p:nvGraphicFramePr>
              <p:cNvPr id="3142" name="Object 70"/>
              <p:cNvGraphicFramePr>
                <a:graphicFrameLocks noChangeAspect="1"/>
              </p:cNvGraphicFramePr>
              <p:nvPr/>
            </p:nvGraphicFramePr>
            <p:xfrm>
              <a:off x="12063" y="9619"/>
              <a:ext cx="313" cy="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0" name="Equation" r:id="rId75" imgW="203040" imgH="164880" progId="Equation.DSMT4">
                      <p:embed/>
                    </p:oleObj>
                  </mc:Choice>
                  <mc:Fallback>
                    <p:oleObj name="Equation" r:id="rId75" imgW="203040" imgH="164880" progId="Equation.DSMT4">
                      <p:embed/>
                      <p:pic>
                        <p:nvPicPr>
                          <p:cNvPr id="3142" name="Object 7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063" y="9619"/>
                            <a:ext cx="313" cy="2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3" name="Object 71"/>
              <p:cNvGraphicFramePr>
                <a:graphicFrameLocks noChangeAspect="1"/>
              </p:cNvGraphicFramePr>
              <p:nvPr/>
            </p:nvGraphicFramePr>
            <p:xfrm>
              <a:off x="6247" y="4030"/>
              <a:ext cx="312" cy="2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1" name="Equation" r:id="rId77" imgW="203040" imgH="164880" progId="Equation.DSMT4">
                      <p:embed/>
                    </p:oleObj>
                  </mc:Choice>
                  <mc:Fallback>
                    <p:oleObj name="Equation" r:id="rId77" imgW="203040" imgH="164880" progId="Equation.DSMT4">
                      <p:embed/>
                      <p:pic>
                        <p:nvPicPr>
                          <p:cNvPr id="3143" name="Object 7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47" y="4030"/>
                            <a:ext cx="312" cy="2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4" name="Object 72"/>
              <p:cNvGraphicFramePr>
                <a:graphicFrameLocks noChangeAspect="1"/>
              </p:cNvGraphicFramePr>
              <p:nvPr/>
            </p:nvGraphicFramePr>
            <p:xfrm>
              <a:off x="7219" y="3766"/>
              <a:ext cx="566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2" name="Equation" r:id="rId79" imgW="368280" imgH="431640" progId="Equation.DSMT4">
                      <p:embed/>
                    </p:oleObj>
                  </mc:Choice>
                  <mc:Fallback>
                    <p:oleObj name="Equation" r:id="rId79" imgW="368280" imgH="431640" progId="Equation.DSMT4">
                      <p:embed/>
                      <p:pic>
                        <p:nvPicPr>
                          <p:cNvPr id="3144" name="Object 7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19" y="3766"/>
                            <a:ext cx="566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5" name="Object 73"/>
              <p:cNvGraphicFramePr>
                <a:graphicFrameLocks noChangeAspect="1"/>
              </p:cNvGraphicFramePr>
              <p:nvPr/>
            </p:nvGraphicFramePr>
            <p:xfrm>
              <a:off x="4380" y="4017"/>
              <a:ext cx="527" cy="3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3" name="Equation" r:id="rId81" imgW="342720" imgH="241200" progId="Equation.DSMT4">
                      <p:embed/>
                    </p:oleObj>
                  </mc:Choice>
                  <mc:Fallback>
                    <p:oleObj name="Equation" r:id="rId81" imgW="342720" imgH="241200" progId="Equation.DSMT4">
                      <p:embed/>
                      <p:pic>
                        <p:nvPicPr>
                          <p:cNvPr id="3145" name="Object 7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80" y="4017"/>
                            <a:ext cx="527" cy="36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6" name="Object 74"/>
              <p:cNvGraphicFramePr>
                <a:graphicFrameLocks noChangeAspect="1"/>
              </p:cNvGraphicFramePr>
              <p:nvPr/>
            </p:nvGraphicFramePr>
            <p:xfrm>
              <a:off x="10432" y="3694"/>
              <a:ext cx="390" cy="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4" name="Equation" r:id="rId83" imgW="253800" imgH="431640" progId="Equation.DSMT4">
                      <p:embed/>
                    </p:oleObj>
                  </mc:Choice>
                  <mc:Fallback>
                    <p:oleObj name="Equation" r:id="rId83" imgW="253800" imgH="431640" progId="Equation.DSMT4">
                      <p:embed/>
                      <p:pic>
                        <p:nvPicPr>
                          <p:cNvPr id="3146" name="Object 7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2" y="3694"/>
                            <a:ext cx="390" cy="6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8" name="Object 76"/>
              <p:cNvGraphicFramePr>
                <a:graphicFrameLocks noChangeAspect="1"/>
              </p:cNvGraphicFramePr>
              <p:nvPr/>
            </p:nvGraphicFramePr>
            <p:xfrm>
              <a:off x="13410" y="4814"/>
              <a:ext cx="1034" cy="2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5" name="Equation" r:id="rId85" imgW="672840" imgH="177480" progId="Equation.DSMT4">
                      <p:embed/>
                    </p:oleObj>
                  </mc:Choice>
                  <mc:Fallback>
                    <p:oleObj name="Equation" r:id="rId85" imgW="672840" imgH="177480" progId="Equation.DSMT4">
                      <p:embed/>
                      <p:pic>
                        <p:nvPicPr>
                          <p:cNvPr id="3148" name="Object 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410" y="4814"/>
                            <a:ext cx="1034" cy="26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49" name="Object 77"/>
              <p:cNvGraphicFramePr>
                <a:graphicFrameLocks noChangeAspect="1"/>
              </p:cNvGraphicFramePr>
              <p:nvPr/>
            </p:nvGraphicFramePr>
            <p:xfrm>
              <a:off x="6015" y="7356"/>
              <a:ext cx="370" cy="2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126" name="Equation" r:id="rId87" imgW="241200" imgH="139680" progId="Equation.DSMT4">
                      <p:embed/>
                    </p:oleObj>
                  </mc:Choice>
                  <mc:Fallback>
                    <p:oleObj name="Equation" r:id="rId87" imgW="241200" imgH="139680" progId="Equation.DSMT4">
                      <p:embed/>
                      <p:pic>
                        <p:nvPicPr>
                          <p:cNvPr id="3149" name="Object 7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15" y="7356"/>
                            <a:ext cx="370" cy="2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50" name="Line 78"/>
              <p:cNvSpPr>
                <a:spLocks noChangeShapeType="1"/>
              </p:cNvSpPr>
              <p:nvPr/>
            </p:nvSpPr>
            <p:spPr bwMode="auto">
              <a:xfrm flipV="1">
                <a:off x="7878" y="2328"/>
                <a:ext cx="4220" cy="71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52" name="Text Box 80"/>
            <p:cNvSpPr txBox="1">
              <a:spLocks noChangeArrowheads="1"/>
            </p:cNvSpPr>
            <p:nvPr/>
          </p:nvSpPr>
          <p:spPr bwMode="auto">
            <a:xfrm>
              <a:off x="2993" y="812"/>
              <a:ext cx="170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800"/>
                <a:t>0</a:t>
              </a:r>
              <a:endParaRPr lang="ru-RU" altLang="ru-RU" sz="800"/>
            </a:p>
          </p:txBody>
        </p:sp>
      </p:grpSp>
      <p:sp>
        <p:nvSpPr>
          <p:cNvPr id="3151" name="Oval 79"/>
          <p:cNvSpPr>
            <a:spLocks noChangeArrowheads="1"/>
          </p:cNvSpPr>
          <p:nvPr/>
        </p:nvSpPr>
        <p:spPr bwMode="auto">
          <a:xfrm>
            <a:off x="6110288" y="2778125"/>
            <a:ext cx="71437" cy="71438"/>
          </a:xfrm>
          <a:prstGeom prst="ellipse">
            <a:avLst/>
          </a:prstGeom>
          <a:solidFill>
            <a:srgbClr val="FF0000"/>
          </a:solidFill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6" name="TextBox 10"/>
          <p:cNvSpPr txBox="1">
            <a:spLocks noChangeArrowheads="1"/>
          </p:cNvSpPr>
          <p:nvPr/>
        </p:nvSpPr>
        <p:spPr bwMode="auto">
          <a:xfrm>
            <a:off x="-460568" y="-1142"/>
            <a:ext cx="982858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12.03.22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Тема: Определение </a:t>
            </a:r>
            <a:r>
              <a:rPr lang="ru-RU" sz="3200" b="1" dirty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синуса, косинуса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,</a:t>
            </a:r>
          </a:p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тангенса и </a:t>
            </a:r>
            <a:r>
              <a:rPr lang="ru-RU" sz="3200" b="1" dirty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котангенса 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угла</a:t>
            </a:r>
            <a:endParaRPr lang="ru-RU" sz="32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6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93 0.20046 L -0.11406 0.19097 L -0.11545 0.17662 L -0.11754 0.1618 L -0.12083 0.14236 C -0.12344 0.13287 -0.12795 0.11666 -0.13281 0.10509 C -0.13767 0.09351 -0.14427 0.08171 -0.15017 0.07222 C -0.15608 0.06273 -0.16389 0.05416 -0.16875 0.04837 L -0.17969 0.03796 C -0.18438 0.03402 -0.19028 0.02847 -0.1967 0.0243 L -0.21823 0.01342 L -0.24531 0.00555 C -0.25399 0.00416 -0.26302 0.00462 -0.27066 0.00532 C -0.2783 0.00601 -0.28403 0.00763 -0.29115 0.00949 C -0.29827 0.01134 -0.3059 0.01388 -0.31302 0.01712 L -0.3342 0.02962 L -0.35208 0.04652 L -0.36875 0.06666 L -0.38316 0.09143 C -0.38767 0.10046 -0.39236 0.11111 -0.39583 0.12083 L -0.40399 0.15046 C -0.40608 0.16157 -0.40764 0.17754 -0.40833 0.18796 L -0.40816 0.2125 C -0.40747 0.22268 -0.40625 0.23726 -0.40399 0.24884 L -0.39479 0.28333 C -0.39202 0.29212 -0.39219 0.29236 -0.38733 0.30185 C -0.38247 0.31134 -0.37205 0.33101 -0.36597 0.34004 L -0.35104 0.35601 C -0.34236 0.36342 -0.32379 0.37847 -0.31441 0.38449 C -0.30504 0.3905 -0.30104 0.39027 -0.29479 0.39236 L -0.27726 0.39629 C -0.27083 0.39699 -0.26198 0.39745 -0.25573 0.39722 C -0.24948 0.39699 -0.24462 0.39606 -0.23958 0.39513 C -0.23455 0.39421 -0.23056 0.39351 -0.22552 0.39166 L -0.20938 0.38472 L -0.19566 0.37615 C -0.18854 0.3706 -0.17431 0.35949 -0.16684 0.35185 L -0.15087 0.32986 C -0.14583 0.32199 -0.1408 0.31388 -0.13646 0.30393 C -0.13212 0.29398 -0.12795 0.2824 -0.12465 0.27083 C -0.12136 0.25902 -0.1184 0.24629 -0.11684 0.23472 C -0.11528 0.22291 -0.11528 0.20763 -0.11493 0.20046 Z " pathEditMode="relative" rAng="0" ptsTypes="AAAAAAAAAAAAAAAAAAAAAAAAAAAAAAAAAAAAAAAAAA">
                                      <p:cBhvr>
                                        <p:cTn id="6" dur="5000" fill="hold"/>
                                        <p:tgtEl>
                                          <p:spTgt spid="3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3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79388" y="333375"/>
            <a:ext cx="8785225" cy="57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40000"/>
              </a:lnSpc>
            </a:pPr>
            <a:r>
              <a:rPr lang="ru-RU" altLang="ru-RU" sz="3000" b="1" i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Конечно </a:t>
            </a:r>
            <a:r>
              <a:rPr lang="ru-RU" altLang="ru-RU" sz="3000" b="1" i="1" dirty="0">
                <a:solidFill>
                  <a:srgbClr val="000099"/>
                </a:solidFill>
                <a:latin typeface="Georgia" panose="02040502050405020303" pitchFamily="18" charset="0"/>
              </a:rPr>
              <a:t>это мнемоническое правило.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 dirty="0">
                <a:solidFill>
                  <a:srgbClr val="000099"/>
                </a:solidFill>
                <a:latin typeface="Georgia" panose="02040502050405020303" pitchFamily="18" charset="0"/>
              </a:rPr>
              <a:t>Все эти значения синуса и косинуса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 dirty="0">
                <a:solidFill>
                  <a:srgbClr val="000099"/>
                </a:solidFill>
                <a:latin typeface="Georgia" panose="02040502050405020303" pitchFamily="18" charset="0"/>
              </a:rPr>
              <a:t>табличных углов надо знать наизусть,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 dirty="0">
                <a:solidFill>
                  <a:srgbClr val="000099"/>
                </a:solidFill>
                <a:latin typeface="Georgia" panose="02040502050405020303" pitchFamily="18" charset="0"/>
              </a:rPr>
              <a:t>но рассмотренное сегодня правило </a:t>
            </a:r>
          </a:p>
          <a:p>
            <a:pPr algn="ctr">
              <a:lnSpc>
                <a:spcPct val="140000"/>
              </a:lnSpc>
            </a:pPr>
            <a:r>
              <a:rPr lang="ru-RU" altLang="ru-RU" sz="3000" b="1" i="1" dirty="0">
                <a:solidFill>
                  <a:srgbClr val="000099"/>
                </a:solidFill>
                <a:latin typeface="Georgia" panose="02040502050405020303" pitchFamily="18" charset="0"/>
              </a:rPr>
              <a:t>поможет вам в трудную минуту.</a:t>
            </a:r>
          </a:p>
          <a:p>
            <a:pPr algn="ctr">
              <a:lnSpc>
                <a:spcPct val="140000"/>
              </a:lnSpc>
            </a:pPr>
            <a:endParaRPr lang="ru-RU" altLang="ru-RU" sz="3000" b="1" i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0620" y="1126330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Дома: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72147" y="1908020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№ 433 </a:t>
            </a:r>
            <a:r>
              <a:rPr lang="ru-RU" sz="3600" dirty="0"/>
              <a:t>(</a:t>
            </a:r>
            <a:r>
              <a:rPr lang="ru-RU" sz="3600" dirty="0" smtClean="0"/>
              <a:t>2,4),</a:t>
            </a:r>
          </a:p>
          <a:p>
            <a:r>
              <a:rPr lang="ru-RU" sz="3600" dirty="0" smtClean="0"/>
              <a:t>№ 434 (2,4),</a:t>
            </a:r>
          </a:p>
          <a:p>
            <a:r>
              <a:rPr lang="ru-RU" sz="3600" dirty="0" smtClean="0"/>
              <a:t>№ 437 </a:t>
            </a:r>
            <a:r>
              <a:rPr lang="ru-RU" sz="3600" dirty="0"/>
              <a:t>(2,4</a:t>
            </a:r>
            <a:r>
              <a:rPr lang="ru-RU" sz="3600" dirty="0" smtClean="0"/>
              <a:t>),</a:t>
            </a:r>
          </a:p>
          <a:p>
            <a:r>
              <a:rPr lang="ru-RU" sz="3600" dirty="0" smtClean="0"/>
              <a:t>№ 438 (1,4).</a:t>
            </a:r>
          </a:p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137481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На занятии: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180" y="1912764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№ 433 (1,3),</a:t>
            </a:r>
          </a:p>
          <a:p>
            <a:r>
              <a:rPr lang="ru-RU" sz="3600" dirty="0" smtClean="0"/>
              <a:t>№ 434 </a:t>
            </a:r>
            <a:r>
              <a:rPr lang="ru-RU" sz="3600" dirty="0"/>
              <a:t>(</a:t>
            </a:r>
            <a:r>
              <a:rPr lang="ru-RU" sz="3600" dirty="0" smtClean="0"/>
              <a:t>1,3),</a:t>
            </a:r>
          </a:p>
          <a:p>
            <a:r>
              <a:rPr lang="ru-RU" sz="3600" dirty="0" smtClean="0"/>
              <a:t>№ </a:t>
            </a:r>
            <a:r>
              <a:rPr lang="ru-RU" sz="3600" dirty="0"/>
              <a:t>437 (1,3</a:t>
            </a:r>
            <a:r>
              <a:rPr lang="ru-RU" sz="3600" dirty="0" smtClean="0"/>
              <a:t>),</a:t>
            </a:r>
          </a:p>
          <a:p>
            <a:r>
              <a:rPr lang="ru-RU" sz="3600" dirty="0" smtClean="0"/>
              <a:t>№ 438 (2,3).</a:t>
            </a:r>
            <a:endParaRPr lang="ru-RU" sz="3600" dirty="0"/>
          </a:p>
          <a:p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505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82283"/>
            <a:ext cx="5544617" cy="157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11" b="55580"/>
          <a:stretch/>
        </p:blipFill>
        <p:spPr bwMode="auto">
          <a:xfrm>
            <a:off x="476195" y="2563702"/>
            <a:ext cx="7501645" cy="165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94"/>
          <a:stretch/>
        </p:blipFill>
        <p:spPr bwMode="auto">
          <a:xfrm>
            <a:off x="-612576" y="6858000"/>
            <a:ext cx="11334750" cy="15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9" t="68605" r="29018"/>
          <a:stretch/>
        </p:blipFill>
        <p:spPr bwMode="auto">
          <a:xfrm>
            <a:off x="1835696" y="4221088"/>
            <a:ext cx="4968552" cy="109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388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58"/>
          <a:stretch/>
        </p:blipFill>
        <p:spPr bwMode="auto">
          <a:xfrm>
            <a:off x="827584" y="1484784"/>
            <a:ext cx="7908770" cy="139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1" t="56081" r="15103" b="25679"/>
          <a:stretch/>
        </p:blipFill>
        <p:spPr bwMode="auto">
          <a:xfrm>
            <a:off x="1475656" y="4509120"/>
            <a:ext cx="5592726" cy="6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22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95" b="66408"/>
          <a:stretch/>
        </p:blipFill>
        <p:spPr bwMode="auto">
          <a:xfrm>
            <a:off x="1043608" y="1340768"/>
            <a:ext cx="6722485" cy="146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8" t="53629" r="4814" b="24698"/>
          <a:stretch/>
        </p:blipFill>
        <p:spPr bwMode="auto">
          <a:xfrm>
            <a:off x="1254642" y="3429000"/>
            <a:ext cx="6007395" cy="947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24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950505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Что нового узнали сегодня на уроке?</a:t>
            </a:r>
          </a:p>
          <a:p>
            <a:pPr eaLnBrk="1" hangingPunct="1">
              <a:defRPr/>
            </a:pPr>
            <a:r>
              <a:rPr lang="ru-RU" sz="3600" b="1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Чему </a:t>
            </a:r>
            <a:r>
              <a:rPr lang="ru-RU" sz="3600" b="1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вы </a:t>
            </a:r>
            <a:r>
              <a:rPr lang="ru-RU" sz="3600" b="1" dirty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научились?</a:t>
            </a:r>
          </a:p>
          <a:p>
            <a:pPr eaLnBrk="1" hangingPunct="1">
              <a:defRPr/>
            </a:pPr>
            <a:r>
              <a:rPr lang="ru-RU" sz="3600" b="1" dirty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Что вызвало </a:t>
            </a:r>
            <a:r>
              <a:rPr lang="ru-RU" sz="3600" b="1" dirty="0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затруднение?</a:t>
            </a:r>
          </a:p>
          <a:p>
            <a:pPr eaLnBrk="1" hangingPunct="1">
              <a:defRPr/>
            </a:pPr>
            <a:endParaRPr lang="ru-RU" b="1" dirty="0" smtClean="0">
              <a:ln w="28575">
                <a:noFill/>
              </a:ln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eaLnBrk="1" hangingPunct="1">
              <a:defRPr/>
            </a:pPr>
            <a:r>
              <a:rPr lang="ru-RU" sz="36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Подсчитайте </a:t>
            </a:r>
            <a:r>
              <a:rPr lang="ru-RU" sz="3600" b="1" dirty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количество баллов и оцените свою </a:t>
            </a:r>
            <a:r>
              <a:rPr lang="ru-RU" sz="36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работу</a:t>
            </a:r>
            <a:endParaRPr lang="ru-RU" sz="3600" b="1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defRPr/>
            </a:pPr>
            <a:endParaRPr lang="ru-RU" sz="300" b="1" dirty="0">
              <a:ln w="28575">
                <a:noFill/>
              </a:ln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4000" b="1" dirty="0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9-10 баллов </a:t>
            </a:r>
            <a:r>
              <a:rPr lang="ru-RU" sz="40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оценка 5 </a:t>
            </a:r>
            <a:endParaRPr lang="ru-RU" sz="4000" b="1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4000" b="1" dirty="0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6-8 </a:t>
            </a:r>
            <a:r>
              <a:rPr lang="ru-RU" sz="4000" b="1" dirty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баллов </a:t>
            </a:r>
            <a:r>
              <a:rPr lang="ru-RU" sz="4000" b="1" dirty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оценка </a:t>
            </a:r>
            <a:r>
              <a:rPr lang="ru-RU" sz="40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4 </a:t>
            </a:r>
            <a:endParaRPr lang="ru-RU" sz="4000" b="1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defRPr/>
            </a:pPr>
            <a:r>
              <a:rPr lang="ru-RU" sz="4000" b="1" dirty="0" smtClean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4-5 </a:t>
            </a:r>
            <a:r>
              <a:rPr lang="ru-RU" sz="4000" b="1" dirty="0">
                <a:ln w="28575">
                  <a:noFill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баллов </a:t>
            </a:r>
            <a:r>
              <a:rPr lang="ru-RU" sz="4000" b="1" dirty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оценка </a:t>
            </a:r>
            <a:r>
              <a:rPr lang="ru-RU" sz="4000" b="1" dirty="0" smtClean="0">
                <a:ln w="28575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3  </a:t>
            </a:r>
            <a:endParaRPr lang="ru-RU" sz="4000" b="1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defRPr/>
            </a:pPr>
            <a:endParaRPr lang="ru-RU" sz="4000" dirty="0">
              <a:ln w="28575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695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899592" y="980728"/>
                <a:ext cx="7416824" cy="4734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Что означает слово «тригонометрия»</a:t>
                </a: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Что такое окружность?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Что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такое радиус окружности?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Чему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равно число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𝝅</m:t>
                    </m:r>
                  </m:oMath>
                </a14:m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А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что такое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𝝅</m:t>
                    </m:r>
                  </m:oMath>
                </a14:m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?</a:t>
                </a:r>
                <a:endParaRPr lang="ru-RU" sz="2400" dirty="0" smtClean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Какой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угол называют углом в 1 радиан?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Чему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равен угол в 1 радиан?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Как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перевести градусную меру угла в радианную?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spcAft>
                    <a:spcPts val="750"/>
                  </a:spcAft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Как </a:t>
                </a: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  <a:ea typeface="Times New Roman" panose="02020603050405020304" pitchFamily="18" charset="0"/>
                  </a:rPr>
                  <a:t>перевести радианную меру угла в градусную?</a:t>
                </a:r>
                <a:endParaRPr lang="ru-RU" sz="2000" dirty="0">
                  <a:solidFill>
                    <a:schemeClr val="tx2">
                      <a:lumMod val="50000"/>
                    </a:schemeClr>
                  </a:solidFill>
                  <a:ea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solidFill>
                      <a:schemeClr val="tx2">
                        <a:lumMod val="50000"/>
                      </a:schemeClr>
                    </a:solidFill>
                    <a:ea typeface="Calibri" panose="020F0502020204030204" pitchFamily="34" charset="0"/>
                  </a:rPr>
                  <a:t> </a:t>
                </a:r>
                <a:endParaRPr lang="ru-RU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980728"/>
                <a:ext cx="7416824" cy="4734822"/>
              </a:xfrm>
              <a:prstGeom prst="rect">
                <a:avLst/>
              </a:prstGeom>
              <a:blipFill>
                <a:blip r:embed="rId2"/>
                <a:stretch>
                  <a:fillRect l="-1316" t="-1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21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980728"/>
            <a:ext cx="741682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Дайте определение синуса острого угла в прямоугольном треугольнике</a:t>
            </a:r>
          </a:p>
          <a:p>
            <a:pPr>
              <a:spcAft>
                <a:spcPts val="750"/>
              </a:spcAft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Дайте определение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косинуса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острого угла в прямоугольном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треугольнике</a:t>
            </a:r>
          </a:p>
          <a:p>
            <a:pPr>
              <a:spcAft>
                <a:spcPts val="750"/>
              </a:spcAft>
            </a:pP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Что такое тангенс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острого угла в прямоугольном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треугольнике</a:t>
            </a:r>
          </a:p>
          <a:p>
            <a:pPr>
              <a:spcAft>
                <a:spcPts val="750"/>
              </a:spcAft>
            </a:pPr>
            <a:endParaRPr lang="ru-RU" sz="2400" b="1" dirty="0">
              <a:solidFill>
                <a:schemeClr val="tx2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Дайте определение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котангенса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Times New Roman" panose="02020603050405020304" pitchFamily="18" charset="0"/>
              </a:rPr>
              <a:t>острого угла в прямоугольном треугольнике</a:t>
            </a:r>
          </a:p>
        </p:txBody>
      </p:sp>
    </p:spTree>
    <p:extLst>
      <p:ext uri="{BB962C8B-B14F-4D97-AF65-F5344CB8AC3E}">
        <p14:creationId xmlns:p14="http://schemas.microsoft.com/office/powerpoint/2010/main" val="401383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1" y="26064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Устная работа</a:t>
            </a:r>
            <a:endParaRPr lang="ru-RU" sz="48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39552" y="1340768"/>
                <a:ext cx="7848872" cy="1423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b="1" dirty="0" smtClean="0">
                    <a:solidFill>
                      <a:srgbClr val="002060"/>
                    </a:solidFill>
                    <a:ea typeface="Calibri" panose="020F0502020204030204" pitchFamily="34" charset="0"/>
                  </a:rPr>
                  <a:t>Найти радианную меру угла, заданного в градусах</a:t>
                </a:r>
              </a:p>
              <a:p>
                <a:pPr marL="180340">
                  <a:lnSpc>
                    <a:spcPct val="115000"/>
                  </a:lnSpc>
                  <a:spcAft>
                    <a:spcPts val="600"/>
                  </a:spcAft>
                </a:pPr>
                <a:endParaRPr lang="ru-RU" b="1" dirty="0" smtClean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180340">
                  <a:lnSpc>
                    <a:spcPct val="115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𝟑𝟎</m:t>
                          </m:r>
                        </m:e>
                        <m:sup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𝟗𝟎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𝟑𝟔𝟎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𝟔𝟎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 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𝟒𝟓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−</m:t>
                          </m:r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𝟏𝟓𝟎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𝟏𝟖𝟎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</m:t>
                      </m:r>
                      <m:sSup>
                        <m:sSup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−</m:t>
                          </m:r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𝟐𝟕𝟎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b="1" dirty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340768"/>
                <a:ext cx="7848872" cy="1423851"/>
              </a:xfrm>
              <a:prstGeom prst="rect">
                <a:avLst/>
              </a:prstGeom>
              <a:blipFill>
                <a:blip r:embed="rId2"/>
                <a:stretch>
                  <a:fillRect l="-1088" t="-1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39552" y="3573016"/>
                <a:ext cx="7848872" cy="19448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ru-RU" sz="2400" b="1" dirty="0" smtClean="0">
                    <a:solidFill>
                      <a:srgbClr val="002060"/>
                    </a:solidFill>
                    <a:ea typeface="Calibri" panose="020F0502020204030204" pitchFamily="34" charset="0"/>
                  </a:rPr>
                  <a:t>2. Выразить </a:t>
                </a:r>
                <a:r>
                  <a:rPr lang="ru-RU" sz="2400" b="1" dirty="0">
                    <a:solidFill>
                      <a:srgbClr val="002060"/>
                    </a:solidFill>
                    <a:ea typeface="Calibri" panose="020F0502020204030204" pitchFamily="34" charset="0"/>
                  </a:rPr>
                  <a:t>в градусной мере величину угла, заданную в радианах</a:t>
                </a:r>
                <a:endParaRPr lang="ru-RU" sz="2400" b="1" dirty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marL="180340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𝟐</m:t>
                          </m:r>
                        </m:num>
                        <m:den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𝟑</m:t>
                          </m:r>
                        </m:den>
                      </m:f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𝝅</m:t>
                      </m:r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  </m:t>
                      </m:r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𝟑</m:t>
                      </m:r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𝝅</m:t>
                      </m:r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  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𝟑</m:t>
                          </m:r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𝝅</m:t>
                          </m:r>
                        </m:num>
                        <m:den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𝟐</m:t>
                          </m:r>
                        </m:den>
                      </m:f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,  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</a:rPr>
                            <m:t>𝟐</m:t>
                          </m:r>
                        </m:den>
                      </m:f>
                      <m:r>
                        <a:rPr lang="ru-RU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𝝅</m:t>
                      </m:r>
                    </m:oMath>
                  </m:oMathPara>
                </a14:m>
                <a:endParaRPr lang="ru-RU" sz="2400" b="1" dirty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573016"/>
                <a:ext cx="7848872" cy="1944891"/>
              </a:xfrm>
              <a:prstGeom prst="rect">
                <a:avLst/>
              </a:prstGeom>
              <a:blipFill>
                <a:blip r:embed="rId3"/>
                <a:stretch>
                  <a:fillRect l="-1243" t="-1254" r="-2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64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 стрелкой 9"/>
          <p:cNvCxnSpPr/>
          <p:nvPr/>
        </p:nvCxnSpPr>
        <p:spPr>
          <a:xfrm rot="5400000" flipH="1" flipV="1">
            <a:off x="520700" y="4214813"/>
            <a:ext cx="4287837" cy="1588"/>
          </a:xfrm>
          <a:prstGeom prst="straightConnector1">
            <a:avLst/>
          </a:prstGeom>
          <a:ln w="1905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450" y="4487863"/>
            <a:ext cx="5286375" cy="1587"/>
          </a:xfrm>
          <a:prstGeom prst="straightConnector1">
            <a:avLst/>
          </a:prstGeom>
          <a:ln w="1905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150938" y="2960688"/>
            <a:ext cx="3060700" cy="30607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417763" y="4451350"/>
            <a:ext cx="255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316413" y="4049713"/>
            <a:ext cx="1567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Р(1;0)</a:t>
            </a:r>
            <a:endParaRPr lang="ru-RU" altLang="ru-RU" sz="20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319588" y="4508500"/>
            <a:ext cx="328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303463" y="2528888"/>
            <a:ext cx="365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47700" y="4437063"/>
            <a:ext cx="474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159000" y="5984875"/>
            <a:ext cx="511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FF"/>
                </a:solidFill>
              </a:rPr>
              <a:t>-1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2572544" y="3396456"/>
            <a:ext cx="1168400" cy="9858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олилиния 41"/>
          <p:cNvSpPr/>
          <p:nvPr/>
        </p:nvSpPr>
        <p:spPr>
          <a:xfrm>
            <a:off x="3132138" y="3968750"/>
            <a:ext cx="230187" cy="544513"/>
          </a:xfrm>
          <a:custGeom>
            <a:avLst/>
            <a:gdLst>
              <a:gd name="connsiteX0" fmla="*/ 0 w 231675"/>
              <a:gd name="connsiteY0" fmla="*/ 0 h 555610"/>
              <a:gd name="connsiteX1" fmla="*/ 155817 w 231675"/>
              <a:gd name="connsiteY1" fmla="*/ 159917 h 555610"/>
              <a:gd name="connsiteX2" fmla="*/ 221424 w 231675"/>
              <a:gd name="connsiteY2" fmla="*/ 282931 h 555610"/>
              <a:gd name="connsiteX3" fmla="*/ 217324 w 231675"/>
              <a:gd name="connsiteY3" fmla="*/ 516656 h 555610"/>
              <a:gd name="connsiteX4" fmla="*/ 221424 w 231675"/>
              <a:gd name="connsiteY4" fmla="*/ 516656 h 55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675" h="555610">
                <a:moveTo>
                  <a:pt x="0" y="0"/>
                </a:moveTo>
                <a:cubicBezTo>
                  <a:pt x="59456" y="56381"/>
                  <a:pt x="118913" y="112762"/>
                  <a:pt x="155817" y="159917"/>
                </a:cubicBezTo>
                <a:cubicBezTo>
                  <a:pt x="192721" y="207072"/>
                  <a:pt x="211173" y="223475"/>
                  <a:pt x="221424" y="282931"/>
                </a:cubicBezTo>
                <a:cubicBezTo>
                  <a:pt x="231675" y="342388"/>
                  <a:pt x="217324" y="477702"/>
                  <a:pt x="217324" y="516656"/>
                </a:cubicBezTo>
                <a:cubicBezTo>
                  <a:pt x="217324" y="555610"/>
                  <a:pt x="219374" y="536133"/>
                  <a:pt x="221424" y="516656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986088" y="4049713"/>
            <a:ext cx="3619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l-GR" sz="2000" b="1" dirty="0">
                <a:solidFill>
                  <a:srgbClr val="FF0000"/>
                </a:solidFill>
              </a:rPr>
              <a:t>α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cxnSp>
        <p:nvCxnSpPr>
          <p:cNvPr id="45" name="Прямая со стрелкой 44"/>
          <p:cNvCxnSpPr>
            <a:stCxn id="42" idx="1"/>
            <a:endCxn id="42" idx="0"/>
          </p:cNvCxnSpPr>
          <p:nvPr/>
        </p:nvCxnSpPr>
        <p:spPr>
          <a:xfrm flipH="1" flipV="1">
            <a:off x="3132138" y="3968750"/>
            <a:ext cx="155575" cy="1571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олилиния 48"/>
          <p:cNvSpPr/>
          <p:nvPr/>
        </p:nvSpPr>
        <p:spPr>
          <a:xfrm rot="17911396" flipV="1">
            <a:off x="4242594" y="2650332"/>
            <a:ext cx="517525" cy="877887"/>
          </a:xfrm>
          <a:custGeom>
            <a:avLst/>
            <a:gdLst>
              <a:gd name="connsiteX0" fmla="*/ 0 w 682171"/>
              <a:gd name="connsiteY0" fmla="*/ 0 h 1088571"/>
              <a:gd name="connsiteX1" fmla="*/ 246743 w 682171"/>
              <a:gd name="connsiteY1" fmla="*/ 188685 h 1088571"/>
              <a:gd name="connsiteX2" fmla="*/ 478971 w 682171"/>
              <a:gd name="connsiteY2" fmla="*/ 478971 h 1088571"/>
              <a:gd name="connsiteX3" fmla="*/ 609600 w 682171"/>
              <a:gd name="connsiteY3" fmla="*/ 798285 h 1088571"/>
              <a:gd name="connsiteX4" fmla="*/ 682171 w 682171"/>
              <a:gd name="connsiteY4" fmla="*/ 1088571 h 1088571"/>
              <a:gd name="connsiteX5" fmla="*/ 522514 w 682171"/>
              <a:gd name="connsiteY5" fmla="*/ 841828 h 1088571"/>
              <a:gd name="connsiteX6" fmla="*/ 653143 w 682171"/>
              <a:gd name="connsiteY6" fmla="*/ 1074057 h 1088571"/>
              <a:gd name="connsiteX7" fmla="*/ 682171 w 682171"/>
              <a:gd name="connsiteY7" fmla="*/ 769257 h 1088571"/>
              <a:gd name="connsiteX8" fmla="*/ 682171 w 682171"/>
              <a:gd name="connsiteY8" fmla="*/ 769257 h 1088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171" h="1088571">
                <a:moveTo>
                  <a:pt x="0" y="0"/>
                </a:moveTo>
                <a:lnTo>
                  <a:pt x="246743" y="188685"/>
                </a:lnTo>
                <a:lnTo>
                  <a:pt x="478971" y="478971"/>
                </a:lnTo>
                <a:lnTo>
                  <a:pt x="609600" y="798285"/>
                </a:lnTo>
                <a:lnTo>
                  <a:pt x="682171" y="1088571"/>
                </a:lnTo>
                <a:lnTo>
                  <a:pt x="522514" y="841828"/>
                </a:lnTo>
                <a:lnTo>
                  <a:pt x="653143" y="1074057"/>
                </a:lnTo>
                <a:lnTo>
                  <a:pt x="682171" y="769257"/>
                </a:lnTo>
                <a:lnTo>
                  <a:pt x="682171" y="769257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498975" y="2516188"/>
            <a:ext cx="766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+</a:t>
            </a:r>
            <a:r>
              <a:rPr lang="el-GR" altLang="ru-RU" sz="2000" b="1" i="1">
                <a:solidFill>
                  <a:srgbClr val="FF0000"/>
                </a:solidFill>
              </a:rPr>
              <a:t> </a:t>
            </a:r>
            <a:r>
              <a:rPr lang="el-GR" altLang="ru-RU" sz="2800" b="1">
                <a:solidFill>
                  <a:srgbClr val="FF0000"/>
                </a:solidFill>
              </a:rPr>
              <a:t>α</a:t>
            </a:r>
            <a:r>
              <a:rPr lang="ru-RU" altLang="ru-RU" sz="1800">
                <a:solidFill>
                  <a:srgbClr val="C00000"/>
                </a:solidFill>
              </a:rPr>
              <a:t> </a:t>
            </a:r>
            <a:endParaRPr lang="ru-RU" altLang="ru-RU" sz="1800"/>
          </a:p>
        </p:txBody>
      </p:sp>
      <p:sp>
        <p:nvSpPr>
          <p:cNvPr id="53" name="Полилиния 52"/>
          <p:cNvSpPr/>
          <p:nvPr/>
        </p:nvSpPr>
        <p:spPr>
          <a:xfrm rot="3509008">
            <a:off x="4274344" y="5056981"/>
            <a:ext cx="452438" cy="873125"/>
          </a:xfrm>
          <a:custGeom>
            <a:avLst/>
            <a:gdLst>
              <a:gd name="connsiteX0" fmla="*/ 0 w 682171"/>
              <a:gd name="connsiteY0" fmla="*/ 0 h 1088571"/>
              <a:gd name="connsiteX1" fmla="*/ 246743 w 682171"/>
              <a:gd name="connsiteY1" fmla="*/ 188685 h 1088571"/>
              <a:gd name="connsiteX2" fmla="*/ 478971 w 682171"/>
              <a:gd name="connsiteY2" fmla="*/ 478971 h 1088571"/>
              <a:gd name="connsiteX3" fmla="*/ 609600 w 682171"/>
              <a:gd name="connsiteY3" fmla="*/ 798285 h 1088571"/>
              <a:gd name="connsiteX4" fmla="*/ 682171 w 682171"/>
              <a:gd name="connsiteY4" fmla="*/ 1088571 h 1088571"/>
              <a:gd name="connsiteX5" fmla="*/ 522514 w 682171"/>
              <a:gd name="connsiteY5" fmla="*/ 841828 h 1088571"/>
              <a:gd name="connsiteX6" fmla="*/ 653143 w 682171"/>
              <a:gd name="connsiteY6" fmla="*/ 1074057 h 1088571"/>
              <a:gd name="connsiteX7" fmla="*/ 682171 w 682171"/>
              <a:gd name="connsiteY7" fmla="*/ 769257 h 1088571"/>
              <a:gd name="connsiteX8" fmla="*/ 682171 w 682171"/>
              <a:gd name="connsiteY8" fmla="*/ 769257 h 1088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171" h="1088571">
                <a:moveTo>
                  <a:pt x="0" y="0"/>
                </a:moveTo>
                <a:lnTo>
                  <a:pt x="246743" y="188685"/>
                </a:lnTo>
                <a:lnTo>
                  <a:pt x="478971" y="478971"/>
                </a:lnTo>
                <a:lnTo>
                  <a:pt x="609600" y="798285"/>
                </a:lnTo>
                <a:lnTo>
                  <a:pt x="682171" y="1088571"/>
                </a:lnTo>
                <a:lnTo>
                  <a:pt x="522514" y="841828"/>
                </a:lnTo>
                <a:lnTo>
                  <a:pt x="653143" y="1074057"/>
                </a:lnTo>
                <a:lnTo>
                  <a:pt x="682171" y="769257"/>
                </a:lnTo>
                <a:lnTo>
                  <a:pt x="682171" y="769257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718050" y="5218113"/>
            <a:ext cx="766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- </a:t>
            </a:r>
            <a:r>
              <a:rPr lang="el-GR" altLang="ru-RU" sz="2800" b="1">
                <a:solidFill>
                  <a:srgbClr val="FF0000"/>
                </a:solidFill>
              </a:rPr>
              <a:t>α</a:t>
            </a:r>
            <a:r>
              <a:rPr lang="ru-RU" altLang="ru-RU" sz="1800">
                <a:solidFill>
                  <a:srgbClr val="C00000"/>
                </a:solidFill>
              </a:rPr>
              <a:t> </a:t>
            </a:r>
            <a:endParaRPr lang="ru-RU" altLang="ru-RU" sz="1800"/>
          </a:p>
        </p:txBody>
      </p:sp>
      <p:sp>
        <p:nvSpPr>
          <p:cNvPr id="62" name="TextBox 61"/>
          <p:cNvSpPr txBox="1"/>
          <p:nvPr/>
        </p:nvSpPr>
        <p:spPr>
          <a:xfrm>
            <a:off x="4024305" y="2004993"/>
            <a:ext cx="200821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I</a:t>
            </a:r>
            <a:r>
              <a:rPr lang="ru-RU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четверть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336492" y="2000791"/>
            <a:ext cx="1302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II</a:t>
            </a:r>
            <a:r>
              <a:rPr lang="ru-RU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четверть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26953" y="6021423"/>
            <a:ext cx="1379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III</a:t>
            </a:r>
            <a:r>
              <a:rPr lang="ru-RU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четверть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206870" y="6021423"/>
            <a:ext cx="14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IV</a:t>
            </a:r>
            <a:r>
              <a:rPr lang="ru-RU" dirty="0">
                <a:ln w="12700"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  четверть</a:t>
            </a:r>
          </a:p>
        </p:txBody>
      </p:sp>
      <p:cxnSp>
        <p:nvCxnSpPr>
          <p:cNvPr id="79" name="Прямая соединительная линия 78"/>
          <p:cNvCxnSpPr>
            <a:endCxn id="13" idx="5"/>
          </p:cNvCxnSpPr>
          <p:nvPr/>
        </p:nvCxnSpPr>
        <p:spPr>
          <a:xfrm>
            <a:off x="2663825" y="4473575"/>
            <a:ext cx="1100138" cy="10985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олилиния 81"/>
          <p:cNvSpPr/>
          <p:nvPr/>
        </p:nvSpPr>
        <p:spPr>
          <a:xfrm>
            <a:off x="3324225" y="4505325"/>
            <a:ext cx="230188" cy="603250"/>
          </a:xfrm>
          <a:custGeom>
            <a:avLst/>
            <a:gdLst>
              <a:gd name="connsiteX0" fmla="*/ 200025 w 230188"/>
              <a:gd name="connsiteY0" fmla="*/ 0 h 603250"/>
              <a:gd name="connsiteX1" fmla="*/ 228600 w 230188"/>
              <a:gd name="connsiteY1" fmla="*/ 257175 h 603250"/>
              <a:gd name="connsiteX2" fmla="*/ 190500 w 230188"/>
              <a:gd name="connsiteY2" fmla="*/ 419100 h 603250"/>
              <a:gd name="connsiteX3" fmla="*/ 28575 w 230188"/>
              <a:gd name="connsiteY3" fmla="*/ 590550 h 603250"/>
              <a:gd name="connsiteX4" fmla="*/ 85725 w 230188"/>
              <a:gd name="connsiteY4" fmla="*/ 466725 h 603250"/>
              <a:gd name="connsiteX5" fmla="*/ 19050 w 230188"/>
              <a:gd name="connsiteY5" fmla="*/ 590550 h 603250"/>
              <a:gd name="connsiteX6" fmla="*/ 200025 w 230188"/>
              <a:gd name="connsiteY6" fmla="*/ 542925 h 603250"/>
              <a:gd name="connsiteX7" fmla="*/ 28575 w 230188"/>
              <a:gd name="connsiteY7" fmla="*/ 581025 h 60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188" h="603250">
                <a:moveTo>
                  <a:pt x="200025" y="0"/>
                </a:moveTo>
                <a:cubicBezTo>
                  <a:pt x="215106" y="93662"/>
                  <a:pt x="230188" y="187325"/>
                  <a:pt x="228600" y="257175"/>
                </a:cubicBezTo>
                <a:cubicBezTo>
                  <a:pt x="227013" y="327025"/>
                  <a:pt x="223838" y="363538"/>
                  <a:pt x="190500" y="419100"/>
                </a:cubicBezTo>
                <a:cubicBezTo>
                  <a:pt x="157163" y="474663"/>
                  <a:pt x="46037" y="582613"/>
                  <a:pt x="28575" y="590550"/>
                </a:cubicBezTo>
                <a:cubicBezTo>
                  <a:pt x="11113" y="598487"/>
                  <a:pt x="87312" y="466725"/>
                  <a:pt x="85725" y="466725"/>
                </a:cubicBezTo>
                <a:cubicBezTo>
                  <a:pt x="84138" y="466725"/>
                  <a:pt x="0" y="577850"/>
                  <a:pt x="19050" y="590550"/>
                </a:cubicBezTo>
                <a:cubicBezTo>
                  <a:pt x="38100" y="603250"/>
                  <a:pt x="198438" y="544512"/>
                  <a:pt x="200025" y="542925"/>
                </a:cubicBezTo>
                <a:cubicBezTo>
                  <a:pt x="201612" y="541338"/>
                  <a:pt x="115093" y="561181"/>
                  <a:pt x="28575" y="581025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3" name="Прямоугольник 82"/>
          <p:cNvSpPr>
            <a:spLocks noChangeArrowheads="1"/>
          </p:cNvSpPr>
          <p:nvPr/>
        </p:nvSpPr>
        <p:spPr bwMode="auto">
          <a:xfrm>
            <a:off x="3184525" y="4581525"/>
            <a:ext cx="412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FF0000"/>
                </a:solidFill>
              </a:rPr>
              <a:t>-</a:t>
            </a:r>
            <a:r>
              <a:rPr lang="el-GR" altLang="ru-RU" sz="2000" b="1">
                <a:solidFill>
                  <a:srgbClr val="FF0000"/>
                </a:solidFill>
              </a:rPr>
              <a:t>α</a:t>
            </a:r>
            <a:endParaRPr lang="ru-RU" altLang="ru-RU" sz="2000"/>
          </a:p>
        </p:txBody>
      </p:sp>
      <p:sp>
        <p:nvSpPr>
          <p:cNvPr id="41" name="Овал 40"/>
          <p:cNvSpPr/>
          <p:nvPr/>
        </p:nvSpPr>
        <p:spPr>
          <a:xfrm>
            <a:off x="4149725" y="4437063"/>
            <a:ext cx="107950" cy="10795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140200" y="4437063"/>
            <a:ext cx="107950" cy="1079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176713" y="4437063"/>
            <a:ext cx="107950" cy="1079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543744" y="525632"/>
                <a:ext cx="8208912" cy="1514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srgbClr val="002060"/>
                    </a:solidFill>
                    <a:ea typeface="Calibri" panose="020F0502020204030204" pitchFamily="34" charset="0"/>
                  </a:rPr>
                  <a:t>3. В </a:t>
                </a:r>
                <a:r>
                  <a:rPr lang="ru-RU" sz="2400" b="1" dirty="0">
                    <a:solidFill>
                      <a:srgbClr val="002060"/>
                    </a:solidFill>
                    <a:ea typeface="Calibri" panose="020F0502020204030204" pitchFamily="34" charset="0"/>
                  </a:rPr>
                  <a:t>какой четверти расположена точка, полученная поворотом точки </a:t>
                </a:r>
                <a:r>
                  <a:rPr lang="en-US" sz="2400" b="1" dirty="0">
                    <a:solidFill>
                      <a:srgbClr val="002060"/>
                    </a:solidFill>
                    <a:ea typeface="Calibri" panose="020F0502020204030204" pitchFamily="34" charset="0"/>
                  </a:rPr>
                  <a:t>P</a:t>
                </a:r>
                <a:r>
                  <a:rPr lang="ru-RU" sz="2400" b="1" dirty="0">
                    <a:solidFill>
                      <a:srgbClr val="002060"/>
                    </a:solidFill>
                    <a:ea typeface="Calibri" panose="020F0502020204030204" pitchFamily="34" charset="0"/>
                  </a:rPr>
                  <a:t>(1;0)  на угол  равный </a:t>
                </a:r>
                <a:endParaRPr lang="ru-RU" sz="2400" b="1" dirty="0" smtClean="0">
                  <a:solidFill>
                    <a:srgbClr val="002060"/>
                  </a:solidFill>
                  <a:ea typeface="Calibri" panose="020F0502020204030204" pitchFamily="34" charset="0"/>
                </a:endParaRPr>
              </a:p>
              <a:p>
                <a:pPr lvl="0" algn="ctr"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𝟒𝟓</m:t>
                        </m:r>
                      </m:e>
                      <m:sup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</m:t>
                        </m:r>
                      </m:sup>
                    </m:sSup>
                    <m:r>
                      <a:rPr lang="ru-RU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 </m:t>
                    </m:r>
                    <m:sSup>
                      <m:sSupPr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−</m:t>
                        </m:r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𝟖𝟎</m:t>
                        </m:r>
                      </m:e>
                      <m:sup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</m:t>
                        </m:r>
                      </m:sup>
                    </m:sSup>
                    <m:r>
                      <a:rPr lang="ru-RU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 </m:t>
                    </m:r>
                    <m:sSup>
                      <m:sSupPr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−</m:t>
                        </m:r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𝟏𝟐𝟎</m:t>
                        </m:r>
                      </m:e>
                      <m:sup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</m:t>
                        </m:r>
                      </m:sup>
                    </m:sSup>
                    <m:r>
                      <a:rPr lang="ru-RU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,</m:t>
                    </m:r>
                    <m:sSup>
                      <m:sSupPr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𝟏𝟓𝟎</m:t>
                        </m:r>
                      </m:e>
                      <m:sup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ru-RU" sz="2400" b="1" dirty="0" smtClean="0">
                    <a:solidFill>
                      <a:srgbClr val="002060"/>
                    </a:solidFill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2060"/>
                            </a:solidFill>
                            <a:ea typeface="Times New Roman" panose="02020603050405020304" pitchFamily="18" charset="0"/>
                          </a:rPr>
                          <m:t>95</m:t>
                        </m:r>
                      </m:e>
                      <m:sup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ru-RU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2400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330</m:t>
                        </m:r>
                      </m:e>
                      <m:sup>
                        <m: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ru-RU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2060"/>
                    </a:solidFill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2060"/>
                    </a:solidFill>
                    <a:ea typeface="Times New Roman" panose="02020603050405020304" pitchFamily="18" charset="0"/>
                  </a:rPr>
                  <a:t>.</a:t>
                </a:r>
                <a:endParaRPr lang="ru-RU" b="1" dirty="0">
                  <a:solidFill>
                    <a:srgbClr val="002060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44" y="525632"/>
                <a:ext cx="8208912" cy="1514261"/>
              </a:xfrm>
              <a:prstGeom prst="rect">
                <a:avLst/>
              </a:prstGeom>
              <a:blipFill>
                <a:blip r:embed="rId3"/>
                <a:stretch>
                  <a:fillRect l="-1114" t="-3213" b="-12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6334125" y="3339306"/>
            <a:ext cx="2190750" cy="7080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/>
              <a:t>точка </a:t>
            </a:r>
            <a:r>
              <a:rPr lang="ru-RU" sz="2000" b="1" dirty="0">
                <a:solidFill>
                  <a:srgbClr val="FF0000"/>
                </a:solidFill>
              </a:rPr>
              <a:t>Р </a:t>
            </a:r>
            <a:r>
              <a:rPr lang="ru-RU" sz="2000" b="1" dirty="0"/>
              <a:t> - начало отсчета углов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1 -0.17049 C -0.05573 -0.16308 -0.03646 -0.14134 -0.02778 -0.12422 C -0.01927 -0.10734 -0.01424 -0.08976 -0.00955 -0.06917 C -0.00486 -0.04858 -0.00208 -0.01458 -5.55556E-7 3.33796E-6 " pathEditMode="relative" rAng="0" ptsTypes="aaaa">
                                      <p:cBhvr>
                                        <p:cTn id="48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1 0.16034 C -0.04687 0.1527 -0.03073 0.13257 -0.02343 0.11661 C -0.01632 0.10041 -0.01215 0.08399 -0.00816 0.06432 C -0.00434 0.04511 -0.00191 0.01319 -3.33333E-6 3.2994E-6 " pathEditMode="relative" rAng="0" ptsTypes="aaaa">
                                      <p:cBhvr>
                                        <p:cTn id="79" dur="2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0" grpId="0"/>
      <p:bldP spid="21" grpId="0"/>
      <p:bldP spid="22" grpId="0"/>
      <p:bldP spid="23" grpId="0"/>
      <p:bldP spid="24" grpId="0"/>
      <p:bldP spid="43" grpId="0"/>
      <p:bldP spid="50" grpId="0"/>
      <p:bldP spid="54" grpId="0"/>
      <p:bldP spid="83" grpId="0"/>
      <p:bldP spid="41" grpId="0" animBg="1"/>
      <p:bldP spid="44" grpId="0" animBg="1"/>
      <p:bldP spid="44" grpId="1" animBg="1"/>
      <p:bldP spid="51" grpId="0" animBg="1"/>
      <p:bldP spid="5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 bwMode="auto">
          <a:xfrm>
            <a:off x="2689391" y="538867"/>
            <a:ext cx="4929188" cy="2857500"/>
          </a:xfrm>
          <a:prstGeom prst="rtTriangle">
            <a:avLst/>
          </a:prstGeom>
          <a:solidFill>
            <a:schemeClr val="accent3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82813" y="291811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Arial" charset="0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84388" y="2887663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С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608888" y="2897188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Arial" charset="0"/>
              </a:rPr>
              <a:t>В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82813" y="1662113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i="1" dirty="0">
                <a:latin typeface="Bookman Old Style" panose="02050604050505020204" pitchFamily="18" charset="0"/>
              </a:rPr>
              <a:t>b</a:t>
            </a:r>
            <a:endParaRPr lang="ru-RU" altLang="ru-RU" sz="2800" b="1" i="1" dirty="0">
              <a:latin typeface="Bookman Old Style" panose="02050604050505020204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18075" y="1341438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i="1" dirty="0">
                <a:latin typeface="Bookman Old Style" panose="02050604050505020204" pitchFamily="18" charset="0"/>
              </a:rPr>
              <a:t>c</a:t>
            </a:r>
            <a:endParaRPr lang="ru-RU" altLang="ru-RU" sz="2800" b="1" i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20" name="Object 1"/>
          <p:cNvGraphicFramePr>
            <a:graphicFrameLocks noChangeAspect="1"/>
          </p:cNvGraphicFramePr>
          <p:nvPr/>
        </p:nvGraphicFramePr>
        <p:xfrm>
          <a:off x="250825" y="3876675"/>
          <a:ext cx="1304925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77" name="Формула" r:id="rId3" imgW="431425" imgH="177646" progId="Equation.3">
                  <p:embed/>
                </p:oleObj>
              </mc:Choice>
              <mc:Fallback>
                <p:oleObj name="Формула" r:id="rId3" imgW="431425" imgH="177646" progId="Equation.3">
                  <p:embed/>
                  <p:pic>
                    <p:nvPicPr>
                      <p:cNvPr id="2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876675"/>
                        <a:ext cx="1304925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59088" y="4652963"/>
          <a:ext cx="1379537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78" name="Формула" r:id="rId5" imgW="457002" imgH="177723" progId="Equation.3">
                  <p:embed/>
                </p:oleObj>
              </mc:Choice>
              <mc:Fallback>
                <p:oleObj name="Формула" r:id="rId5" imgW="457002" imgH="177723" progId="Equation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9088" y="4652963"/>
                        <a:ext cx="1379537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916707"/>
              </p:ext>
            </p:extLst>
          </p:nvPr>
        </p:nvGraphicFramePr>
        <p:xfrm>
          <a:off x="5765966" y="3851888"/>
          <a:ext cx="111125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79" name="Формула" r:id="rId7" imgW="368140" imgH="203112" progId="Equation.3">
                  <p:embed/>
                </p:oleObj>
              </mc:Choice>
              <mc:Fallback>
                <p:oleObj name="Формула" r:id="rId7" imgW="368140" imgH="203112" progId="Equation.3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5966" y="3851888"/>
                        <a:ext cx="111125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327650" y="4581525"/>
          <a:ext cx="56515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0" name="Формула" r:id="rId9" imgW="152334" imgH="393529" progId="Equation.3">
                  <p:embed/>
                </p:oleObj>
              </mc:Choice>
              <mc:Fallback>
                <p:oleObj name="Формула" r:id="rId9" imgW="152334" imgH="393529" progId="Equation.3">
                  <p:embed/>
                  <p:pic>
                    <p:nvPicPr>
                      <p:cNvPr id="20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7650" y="4581525"/>
                        <a:ext cx="56515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349289"/>
              </p:ext>
            </p:extLst>
          </p:nvPr>
        </p:nvGraphicFramePr>
        <p:xfrm>
          <a:off x="7988466" y="3789363"/>
          <a:ext cx="519113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1" name="Формула" r:id="rId11" imgW="152334" imgH="393529" progId="Equation.3">
                  <p:embed/>
                </p:oleObj>
              </mc:Choice>
              <mc:Fallback>
                <p:oleObj name="Формула" r:id="rId11" imgW="152334" imgH="393529" progId="Equation.3">
                  <p:embed/>
                  <p:pic>
                    <p:nvPicPr>
                      <p:cNvPr id="205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8466" y="3789363"/>
                        <a:ext cx="519113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Freeform 72"/>
          <p:cNvSpPr>
            <a:spLocks/>
          </p:cNvSpPr>
          <p:nvPr/>
        </p:nvSpPr>
        <p:spPr bwMode="auto">
          <a:xfrm rot="10800000">
            <a:off x="2679700" y="3084368"/>
            <a:ext cx="357188" cy="323850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9" name="Object 4"/>
          <p:cNvGraphicFramePr>
            <a:graphicFrameLocks noChangeAspect="1"/>
          </p:cNvGraphicFramePr>
          <p:nvPr/>
        </p:nvGraphicFramePr>
        <p:xfrm>
          <a:off x="2719388" y="3789363"/>
          <a:ext cx="544512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2" name="Формула" r:id="rId13" imgW="152334" imgH="393529" progId="Equation.3">
                  <p:embed/>
                </p:oleObj>
              </mc:Choice>
              <mc:Fallback>
                <p:oleObj name="Формула" r:id="rId13" imgW="152334" imgH="393529" progId="Equation.3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9388" y="3789363"/>
                        <a:ext cx="544512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19250" y="3716338"/>
          <a:ext cx="1128713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3" name="Формула" r:id="rId15" imgW="291960" imgH="253800" progId="Equation.3">
                  <p:embed/>
                </p:oleObj>
              </mc:Choice>
              <mc:Fallback>
                <p:oleObj name="Формула" r:id="rId15" imgW="291960" imgH="253800" progId="Equation.3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716338"/>
                        <a:ext cx="1128713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217988" y="4508500"/>
          <a:ext cx="112871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4" name="Формула" r:id="rId17" imgW="291973" imgH="253890" progId="Equation.3">
                  <p:embed/>
                </p:oleObj>
              </mc:Choice>
              <mc:Fallback>
                <p:oleObj name="Формула" r:id="rId17" imgW="291973" imgH="253890" progId="Equation.3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7988" y="4508500"/>
                        <a:ext cx="1128712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312198"/>
              </p:ext>
            </p:extLst>
          </p:nvPr>
        </p:nvGraphicFramePr>
        <p:xfrm>
          <a:off x="6877216" y="3750468"/>
          <a:ext cx="1128712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5" name="Формула" r:id="rId19" imgW="291973" imgH="253890" progId="Equation.3">
                  <p:embed/>
                </p:oleObj>
              </mc:Choice>
              <mc:Fallback>
                <p:oleObj name="Формула" r:id="rId19" imgW="291973" imgH="253890" progId="Equation.3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216" y="3750468"/>
                        <a:ext cx="1128712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572000" y="3352800"/>
            <a:ext cx="428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ru-RU" sz="2800" b="1" i="1" dirty="0">
                <a:solidFill>
                  <a:prstClr val="black"/>
                </a:solidFill>
                <a:latin typeface="Bookman Old Style" panose="02050604050505020204" pitchFamily="18" charset="0"/>
              </a:rPr>
              <a:t>a</a:t>
            </a:r>
            <a:endParaRPr lang="ru-RU" altLang="ru-RU" sz="28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Дуга 10"/>
          <p:cNvSpPr/>
          <p:nvPr/>
        </p:nvSpPr>
        <p:spPr>
          <a:xfrm rot="5580422">
            <a:off x="2528317" y="501448"/>
            <a:ext cx="391334" cy="401968"/>
          </a:xfrm>
          <a:prstGeom prst="arc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4866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15" grpId="0"/>
      <p:bldP spid="16" grpId="0"/>
      <p:bldP spid="18" grpId="0" animBg="1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107504" y="249289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Изучение нового материала</a:t>
            </a:r>
            <a:endParaRPr lang="ru-RU" sz="4000" b="1" dirty="0"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8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1903</TotalTime>
  <Words>1142</Words>
  <Application>Microsoft Office PowerPoint</Application>
  <PresentationFormat>Экран (4:3)</PresentationFormat>
  <Paragraphs>306</Paragraphs>
  <Slides>35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46" baseType="lpstr">
      <vt:lpstr>Arial</vt:lpstr>
      <vt:lpstr>Book Antiqua</vt:lpstr>
      <vt:lpstr>Bookman Old Style</vt:lpstr>
      <vt:lpstr>Calibri</vt:lpstr>
      <vt:lpstr>Cambria Math</vt:lpstr>
      <vt:lpstr>Georgia</vt:lpstr>
      <vt:lpstr>Times New Roman</vt:lpstr>
      <vt:lpstr>Оформление по умолчанию</vt:lpstr>
      <vt:lpstr>Equation</vt:lpstr>
      <vt:lpstr>Формула</vt:lpstr>
      <vt:lpstr>GraphC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Малая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</dc:title>
  <dc:subject>Алгебра и начала анализа 10 класс</dc:subject>
  <dc:creator>Малая Елена Васильевна</dc:creator>
  <cp:lastModifiedBy>User</cp:lastModifiedBy>
  <cp:revision>222</cp:revision>
  <dcterms:created xsi:type="dcterms:W3CDTF">2012-08-12T16:04:58Z</dcterms:created>
  <dcterms:modified xsi:type="dcterms:W3CDTF">2022-04-13T19:50:00Z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458870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