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30D3E"/>
    <a:srgbClr val="F50B4E"/>
    <a:srgbClr val="F4969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44" autoAdjust="0"/>
  </p:normalViewPr>
  <p:slideViewPr>
    <p:cSldViewPr>
      <p:cViewPr>
        <p:scale>
          <a:sx n="64" d="100"/>
          <a:sy n="64" d="100"/>
        </p:scale>
        <p:origin x="-8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B8B46-0535-46EB-88E7-294498F3DA57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39BDBD-BAF6-4B08-AB88-C6934C02A8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9BDBD-BAF6-4B08-AB88-C6934C02A88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39BDBD-BAF6-4B08-AB88-C6934C02A88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pn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424" y="0"/>
            <a:ext cx="9298424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1520" y="1124745"/>
            <a:ext cx="8568952" cy="2585323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  <a:scene3d>
            <a:camera prst="perspectiveAbove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100" dirty="0" smtClean="0">
                <a:ln w="18000">
                  <a:solidFill>
                    <a:srgbClr val="F4969F"/>
                  </a:solidFill>
                  <a:prstDash val="solid"/>
                </a:ln>
                <a:solidFill>
                  <a:srgbClr val="F30D3E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Monotype Corsiva" panose="03010101010201010101" pitchFamily="66" charset="0"/>
              </a:rPr>
              <a:t>Пожарная безопасность</a:t>
            </a:r>
          </a:p>
          <a:p>
            <a:pPr algn="ctr"/>
            <a:r>
              <a:rPr lang="ru-RU" sz="5400" b="1" i="1" spc="100" dirty="0">
                <a:ln w="18000">
                  <a:solidFill>
                    <a:srgbClr val="F4969F"/>
                  </a:solidFill>
                  <a:prstDash val="solid"/>
                </a:ln>
                <a:solidFill>
                  <a:srgbClr val="F30D3E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Monotype Corsiva" panose="03010101010201010101" pitchFamily="66" charset="0"/>
              </a:rPr>
              <a:t>д</a:t>
            </a:r>
            <a:r>
              <a:rPr lang="ru-RU" sz="5400" b="1" i="1" spc="100" dirty="0" smtClean="0">
                <a:ln w="18000">
                  <a:solidFill>
                    <a:srgbClr val="F4969F"/>
                  </a:solidFill>
                  <a:prstDash val="solid"/>
                </a:ln>
                <a:solidFill>
                  <a:srgbClr val="F30D3E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Monotype Corsiva" panose="03010101010201010101" pitchFamily="66" charset="0"/>
              </a:rPr>
              <a:t>ля детей дошкольного</a:t>
            </a:r>
          </a:p>
          <a:p>
            <a:pPr algn="ctr"/>
            <a:r>
              <a:rPr lang="ru-RU" sz="5400" b="1" i="1" cap="none" spc="100" dirty="0" smtClean="0">
                <a:ln w="18000">
                  <a:solidFill>
                    <a:srgbClr val="F4969F"/>
                  </a:solidFill>
                  <a:prstDash val="solid"/>
                </a:ln>
                <a:solidFill>
                  <a:srgbClr val="F30D3E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Monotype Corsiva" panose="03010101010201010101" pitchFamily="66" charset="0"/>
              </a:rPr>
              <a:t>возраста</a:t>
            </a:r>
            <a:endParaRPr lang="ru-RU" sz="5400" b="1" i="1" cap="none" spc="100" dirty="0">
              <a:ln w="18000">
                <a:solidFill>
                  <a:srgbClr val="F4969F"/>
                </a:solidFill>
                <a:prstDash val="solid"/>
              </a:ln>
              <a:solidFill>
                <a:srgbClr val="F30D3E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4221088"/>
            <a:ext cx="3636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Воспитатель Власова Ю.В.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МБДОУ ЦРР «Детский сад №179»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64008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692696"/>
            <a:ext cx="7632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anose="03010101010201010101" pitchFamily="66" charset="0"/>
              </a:rPr>
              <a:t>Цель: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Продолжать знакомить детей с правилами пожарной безопасности.</a:t>
            </a:r>
          </a:p>
          <a:p>
            <a:r>
              <a:rPr lang="ru-RU" dirty="0" smtClean="0">
                <a:latin typeface="Monotype Corsiva" panose="03010101010201010101" pitchFamily="66" charset="0"/>
              </a:rPr>
              <a:t>Задачи: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Monotype Corsiva" panose="03010101010201010101" pitchFamily="66" charset="0"/>
              </a:rPr>
              <a:t>Формировать элементарные представления о правилах пожарной безопасности;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Monotype Corsiva" panose="03010101010201010101" pitchFamily="66" charset="0"/>
              </a:rPr>
              <a:t>Развивать связную речь у детей, закреплять умения отвечать на вопросы;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Monotype Corsiva" panose="03010101010201010101" pitchFamily="66" charset="0"/>
              </a:rPr>
              <a:t>Воспитывать осознанное  отношение к выполнению правил противопожарной безопасности.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996952"/>
            <a:ext cx="3606628" cy="27049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961792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1052736"/>
            <a:ext cx="66247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A50021"/>
                </a:solidFill>
                <a:latin typeface="Monotype Corsiva" panose="03010101010201010101" pitchFamily="66" charset="0"/>
              </a:rPr>
              <a:t>Что за зверь такой опасный,</a:t>
            </a:r>
          </a:p>
          <a:p>
            <a:r>
              <a:rPr lang="ru-RU" sz="2000" i="1" dirty="0" smtClean="0">
                <a:solidFill>
                  <a:srgbClr val="A50021"/>
                </a:solidFill>
                <a:latin typeface="Monotype Corsiva" panose="03010101010201010101" pitchFamily="66" charset="0"/>
              </a:rPr>
              <a:t>Синевато-желто-красный,</a:t>
            </a:r>
          </a:p>
          <a:p>
            <a:r>
              <a:rPr lang="ru-RU" sz="2000" i="1" dirty="0" smtClean="0">
                <a:solidFill>
                  <a:srgbClr val="A50021"/>
                </a:solidFill>
                <a:latin typeface="Monotype Corsiva" panose="03010101010201010101" pitchFamily="66" charset="0"/>
              </a:rPr>
              <a:t>С длинным жарким языком?</a:t>
            </a:r>
          </a:p>
          <a:p>
            <a:r>
              <a:rPr lang="ru-RU" sz="2000" i="1" dirty="0" smtClean="0">
                <a:solidFill>
                  <a:srgbClr val="A50021"/>
                </a:solidFill>
                <a:latin typeface="Monotype Corsiva" panose="03010101010201010101" pitchFamily="66" charset="0"/>
              </a:rPr>
              <a:t>Каждый с ним давно знаком.</a:t>
            </a:r>
          </a:p>
          <a:p>
            <a:r>
              <a:rPr lang="ru-RU" sz="2000" i="1" dirty="0" smtClean="0">
                <a:solidFill>
                  <a:srgbClr val="A50021"/>
                </a:solidFill>
                <a:latin typeface="Monotype Corsiva" panose="03010101010201010101" pitchFamily="66" charset="0"/>
              </a:rPr>
              <a:t>Не в берлоге он, не в клетке,</a:t>
            </a:r>
          </a:p>
          <a:p>
            <a:r>
              <a:rPr lang="ru-RU" sz="2000" i="1" dirty="0" smtClean="0">
                <a:solidFill>
                  <a:srgbClr val="A50021"/>
                </a:solidFill>
                <a:latin typeface="Monotype Corsiva" panose="03010101010201010101" pitchFamily="66" charset="0"/>
              </a:rPr>
              <a:t>А в печи да на плите.</a:t>
            </a:r>
          </a:p>
          <a:p>
            <a:r>
              <a:rPr lang="ru-RU" sz="2000" i="1" dirty="0" smtClean="0">
                <a:solidFill>
                  <a:srgbClr val="A50021"/>
                </a:solidFill>
                <a:latin typeface="Monotype Corsiva" panose="03010101010201010101" pitchFamily="66" charset="0"/>
              </a:rPr>
              <a:t>А его лихие детки</a:t>
            </a:r>
          </a:p>
          <a:p>
            <a:r>
              <a:rPr lang="ru-RU" sz="2000" i="1" dirty="0" smtClean="0">
                <a:solidFill>
                  <a:srgbClr val="A50021"/>
                </a:solidFill>
                <a:latin typeface="Monotype Corsiva" panose="03010101010201010101" pitchFamily="66" charset="0"/>
              </a:rPr>
              <a:t>Тоже прячутся кто где:</a:t>
            </a:r>
          </a:p>
          <a:p>
            <a:r>
              <a:rPr lang="ru-RU" sz="2000" i="1" dirty="0" smtClean="0">
                <a:solidFill>
                  <a:srgbClr val="A50021"/>
                </a:solidFill>
                <a:latin typeface="Monotype Corsiva" panose="03010101010201010101" pitchFamily="66" charset="0"/>
              </a:rPr>
              <a:t>В зажигалках и в коробках, </a:t>
            </a:r>
          </a:p>
          <a:p>
            <a:r>
              <a:rPr lang="ru-RU" sz="2000" i="1" dirty="0" smtClean="0">
                <a:solidFill>
                  <a:srgbClr val="A50021"/>
                </a:solidFill>
                <a:latin typeface="Monotype Corsiva" panose="03010101010201010101" pitchFamily="66" charset="0"/>
              </a:rPr>
              <a:t>Под стеклом на потолке…</a:t>
            </a:r>
            <a:endParaRPr lang="ru-RU" sz="2000" i="1" dirty="0">
              <a:solidFill>
                <a:srgbClr val="A5002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140968"/>
            <a:ext cx="2235487" cy="28083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57544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614646049_69-p-svechi-fon-dlya-fotoshopa-7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1" y="548680"/>
            <a:ext cx="1224135" cy="1530169"/>
          </a:xfrm>
          <a:prstGeom prst="rect">
            <a:avLst/>
          </a:prstGeom>
        </p:spPr>
      </p:pic>
      <p:pic>
        <p:nvPicPr>
          <p:cNvPr id="4" name="Рисунок 3" descr="kisspng-clip-art-drawing-graphic-designer-vector-graphics-free-photo-lamp-graphics-drawing-bulb-desk-lamp-li-5b66d54c5bfa98.03412265153346593237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836712"/>
            <a:ext cx="1728192" cy="1228937"/>
          </a:xfrm>
          <a:prstGeom prst="rect">
            <a:avLst/>
          </a:prstGeom>
        </p:spPr>
      </p:pic>
      <p:pic>
        <p:nvPicPr>
          <p:cNvPr id="5" name="Рисунок 4" descr="kisspng-clip-art-christmas-fireplace-openclipart-portable-5c385ee8c65fd4.30009187154719818481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1720" y="3573016"/>
            <a:ext cx="1357563" cy="1025714"/>
          </a:xfrm>
          <a:prstGeom prst="rect">
            <a:avLst/>
          </a:prstGeom>
        </p:spPr>
      </p:pic>
      <p:pic>
        <p:nvPicPr>
          <p:cNvPr id="6" name="Рисунок 5" descr="png-clipart-campfire-camping-computer-icons-campfire-photography-desktop-wallpaper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6056" y="3573016"/>
            <a:ext cx="1368152" cy="1047396"/>
          </a:xfrm>
          <a:prstGeom prst="rect">
            <a:avLst/>
          </a:prstGeom>
        </p:spPr>
      </p:pic>
      <p:pic>
        <p:nvPicPr>
          <p:cNvPr id="8" name="Рисунок 7" descr="6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84168" y="764704"/>
            <a:ext cx="1881972" cy="12961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227687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800080"/>
                </a:solidFill>
                <a:latin typeface="Monotype Corsiva" pitchFamily="66" charset="0"/>
              </a:rPr>
              <a:t>Освещает</a:t>
            </a:r>
            <a:endParaRPr lang="ru-RU" sz="3600" b="1" i="1" dirty="0">
              <a:solidFill>
                <a:srgbClr val="800080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2276872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800080"/>
                </a:solidFill>
                <a:latin typeface="Monotype Corsiva" pitchFamily="66" charset="0"/>
              </a:rPr>
              <a:t>Помогает готовить</a:t>
            </a:r>
            <a:endParaRPr lang="ru-RU" sz="3200" b="1" i="1" dirty="0">
              <a:solidFill>
                <a:srgbClr val="800080"/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27784" y="4941168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800080"/>
                </a:solidFill>
                <a:latin typeface="Monotype Corsiva" pitchFamily="66" charset="0"/>
              </a:rPr>
              <a:t>Греет</a:t>
            </a:r>
            <a:endParaRPr lang="ru-RU" sz="3200" b="1" i="1" dirty="0">
              <a:solidFill>
                <a:srgbClr val="80008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10215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3728" y="476673"/>
            <a:ext cx="46085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Left"/>
              <a:lightRig rig="threePt" dir="t"/>
            </a:scene3d>
          </a:bodyPr>
          <a:lstStyle/>
          <a:p>
            <a:pPr algn="ctr"/>
            <a:r>
              <a:rPr lang="ru-RU" sz="3600" b="1" i="1" cap="none" spc="0" dirty="0" smtClean="0">
                <a:ln w="24500" cmpd="dbl">
                  <a:solidFill>
                    <a:srgbClr val="A50021"/>
                  </a:solidFill>
                  <a:prstDash val="solid"/>
                  <a:miter lim="800000"/>
                </a:ln>
                <a:solidFill>
                  <a:srgbClr val="F30D3E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  <a:cs typeface="Courier New" pitchFamily="49" charset="0"/>
              </a:rPr>
              <a:t>Правила пожарной</a:t>
            </a:r>
          </a:p>
          <a:p>
            <a:pPr algn="ctr"/>
            <a:r>
              <a:rPr lang="ru-RU" sz="3600" b="1" i="1" dirty="0" smtClean="0">
                <a:ln w="24500" cmpd="dbl">
                  <a:solidFill>
                    <a:srgbClr val="A50021"/>
                  </a:solidFill>
                  <a:prstDash val="solid"/>
                  <a:miter lim="800000"/>
                </a:ln>
                <a:solidFill>
                  <a:srgbClr val="F30D3E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  <a:cs typeface="Courier New" pitchFamily="49" charset="0"/>
              </a:rPr>
              <a:t>безопасности</a:t>
            </a:r>
            <a:r>
              <a:rPr lang="ru-RU" sz="3600" b="1" i="1" cap="none" spc="0" dirty="0" smtClean="0">
                <a:ln w="24500" cmpd="dbl">
                  <a:solidFill>
                    <a:srgbClr val="A50021"/>
                  </a:solidFill>
                  <a:prstDash val="solid"/>
                  <a:miter lim="800000"/>
                </a:ln>
                <a:solidFill>
                  <a:srgbClr val="F30D3E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Monotype Corsiva" pitchFamily="66" charset="0"/>
                <a:cs typeface="Courier New" pitchFamily="49" charset="0"/>
              </a:rPr>
              <a:t> </a:t>
            </a:r>
            <a:endParaRPr lang="ru-RU" sz="3600" b="1" i="1" cap="none" spc="0" dirty="0">
              <a:ln w="24500" cmpd="dbl">
                <a:solidFill>
                  <a:srgbClr val="A50021"/>
                </a:solidFill>
                <a:prstDash val="solid"/>
                <a:miter lim="800000"/>
              </a:ln>
              <a:solidFill>
                <a:srgbClr val="F30D3E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Monotype Corsiva" pitchFamily="66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700808"/>
            <a:ext cx="756084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Что нужно делать, если случился пожар!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-Позвони по телефону 01 или 112, вызови пожарных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" name="Рисунок 4" descr="uvidel_dym_-_pozvoni_1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476672"/>
            <a:ext cx="1105790" cy="1529051"/>
          </a:xfrm>
          <a:prstGeom prst="round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2348880"/>
            <a:ext cx="482453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   </a:t>
            </a:r>
          </a:p>
          <a:p>
            <a:r>
              <a:rPr lang="ru-RU" dirty="0" smtClean="0">
                <a:latin typeface="Monotype Corsiva" pitchFamily="66" charset="0"/>
              </a:rPr>
              <a:t>   -Немедленно уходи из квартиры (дома), закрой  за </a:t>
            </a:r>
          </a:p>
          <a:p>
            <a:r>
              <a:rPr lang="ru-RU" dirty="0" smtClean="0">
                <a:latin typeface="Monotype Corsiva" pitchFamily="66" charset="0"/>
              </a:rPr>
              <a:t>собой дверь.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8" name="Рисунок 7" descr="hello_html_5f8c7db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1556792"/>
            <a:ext cx="1664208" cy="1658112"/>
          </a:xfrm>
          <a:prstGeom prst="round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99592" y="3212976"/>
            <a:ext cx="460851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-Обратись к соседям, позови на помощь.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0" name="Рисунок 9" descr="01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6296" y="3068960"/>
            <a:ext cx="1496963" cy="1607954"/>
          </a:xfrm>
          <a:prstGeom prst="round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55576" y="3645024"/>
            <a:ext cx="568863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   -Если кто-то остался в квартире (доме), сообщи пожарным.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3" name="Рисунок 12" descr="0024-023-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104" y="4221088"/>
            <a:ext cx="1653718" cy="1450630"/>
          </a:xfrm>
          <a:prstGeom prst="round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548680"/>
            <a:ext cx="727280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A50021"/>
                </a:solidFill>
                <a:latin typeface="Monotype Corsiva" pitchFamily="66" charset="0"/>
              </a:rPr>
              <a:t>При пожаре нельзя!</a:t>
            </a:r>
            <a:endParaRPr lang="ru-RU" sz="3600" dirty="0">
              <a:solidFill>
                <a:srgbClr val="A5002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1124744"/>
            <a:ext cx="4104456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dirty="0" smtClean="0">
                <a:latin typeface="Monotype Corsiva" pitchFamily="66" charset="0"/>
              </a:rPr>
              <a:t>Нельзя прятаться.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-Нельзя пользоваться лифтом.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-Нельзя заливать водой электроприборы.</a:t>
            </a:r>
          </a:p>
          <a:p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-Нельзя открывать окна.</a:t>
            </a:r>
            <a:endParaRPr lang="ru-RU" dirty="0"/>
          </a:p>
        </p:txBody>
      </p:sp>
      <p:pic>
        <p:nvPicPr>
          <p:cNvPr id="8" name="Рисунок 7" descr="img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548680"/>
            <a:ext cx="1965818" cy="1512168"/>
          </a:xfrm>
          <a:prstGeom prst="roundRect">
            <a:avLst/>
          </a:prstGeom>
        </p:spPr>
      </p:pic>
      <p:pic>
        <p:nvPicPr>
          <p:cNvPr id="9" name="Рисунок 8" descr="hello_html_m2dd6196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2276872"/>
            <a:ext cx="1728192" cy="1820362"/>
          </a:xfrm>
          <a:prstGeom prst="roundRect">
            <a:avLst/>
          </a:prstGeom>
        </p:spPr>
      </p:pic>
      <p:pic>
        <p:nvPicPr>
          <p:cNvPr id="10" name="Рисунок 9" descr="0028-041-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2276872"/>
            <a:ext cx="1512167" cy="1831696"/>
          </a:xfrm>
          <a:prstGeom prst="roundRect">
            <a:avLst/>
          </a:prstGeom>
        </p:spPr>
      </p:pic>
      <p:pic>
        <p:nvPicPr>
          <p:cNvPr id="11" name="Рисунок 10" descr="fef5efc610d44715b7eb14fa57e29c58-800x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4293096"/>
            <a:ext cx="1946768" cy="1577613"/>
          </a:xfrm>
          <a:prstGeom prst="round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620688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A50021"/>
                </a:solidFill>
                <a:latin typeface="Monotype Corsiva" pitchFamily="66" charset="0"/>
              </a:rPr>
              <a:t>Причины пожара</a:t>
            </a:r>
            <a:endParaRPr lang="ru-RU" sz="3200" b="1" i="1" dirty="0">
              <a:solidFill>
                <a:srgbClr val="A50021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7" y="1340769"/>
            <a:ext cx="2304255" cy="1596679"/>
          </a:xfrm>
          <a:prstGeom prst="round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3068960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           Нельзя пользоваться</a:t>
            </a:r>
          </a:p>
          <a:p>
            <a:r>
              <a:rPr lang="ru-RU" dirty="0" smtClean="0">
                <a:latin typeface="Monotype Corsiva" pitchFamily="66" charset="0"/>
              </a:rPr>
              <a:t>неисправными электроприборами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6" name="Рисунок 5" descr="maxresdefault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1340768"/>
            <a:ext cx="2784310" cy="1566175"/>
          </a:xfrm>
          <a:prstGeom prst="round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91880" y="306896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        Нельзя играть</a:t>
            </a:r>
          </a:p>
          <a:p>
            <a:r>
              <a:rPr lang="ru-RU" dirty="0" smtClean="0">
                <a:latin typeface="Monotype Corsiva" pitchFamily="66" charset="0"/>
              </a:rPr>
              <a:t>          со спичками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8" name="Рисунок 7" descr="slide_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1340769"/>
            <a:ext cx="2232248" cy="1571946"/>
          </a:xfrm>
          <a:prstGeom prst="round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00192" y="299695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     С плитой нужно</a:t>
            </a:r>
          </a:p>
          <a:p>
            <a:r>
              <a:rPr lang="ru-RU" dirty="0" smtClean="0">
                <a:latin typeface="Monotype Corsiva" pitchFamily="66" charset="0"/>
              </a:rPr>
              <a:t>   быть осторожным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0" name="Рисунок 9" descr="slide-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3933056"/>
            <a:ext cx="2350713" cy="1656184"/>
          </a:xfrm>
          <a:prstGeom prst="round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9552" y="580526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       Не оставлять утюг</a:t>
            </a:r>
          </a:p>
          <a:p>
            <a:r>
              <a:rPr lang="ru-RU" dirty="0" smtClean="0">
                <a:latin typeface="Monotype Corsiva" pitchFamily="66" charset="0"/>
              </a:rPr>
              <a:t>            включенным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2" name="Рисунок 11" descr="slide-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91880" y="3861048"/>
            <a:ext cx="2320170" cy="1728192"/>
          </a:xfrm>
          <a:prstGeom prst="round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19872" y="580526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     Петарды – опасные</a:t>
            </a:r>
          </a:p>
          <a:p>
            <a:r>
              <a:rPr lang="ru-RU" dirty="0" smtClean="0">
                <a:latin typeface="Monotype Corsiva" pitchFamily="66" charset="0"/>
              </a:rPr>
              <a:t>              игрушки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4" name="Рисунок 13" descr="22-25-730x54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12160" y="3933056"/>
            <a:ext cx="2642088" cy="1622872"/>
          </a:xfrm>
          <a:prstGeom prst="round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084168" y="580526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   Нужно беречь природу</a:t>
            </a:r>
          </a:p>
          <a:p>
            <a:r>
              <a:rPr lang="ru-RU" dirty="0" smtClean="0">
                <a:latin typeface="Monotype Corsiva" pitchFamily="66" charset="0"/>
              </a:rPr>
              <a:t>              от огня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764704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692696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A50021"/>
                </a:solidFill>
                <a:latin typeface="Monotype Corsiva" pitchFamily="66" charset="0"/>
              </a:rPr>
              <a:t>Найди предметы, которые помогают тушить пожар.</a:t>
            </a:r>
            <a:endParaRPr lang="ru-RU" sz="2800" b="1" i="1" dirty="0">
              <a:solidFill>
                <a:srgbClr val="A50021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8d64cc1503128696e619d5913405ac7d-1108x1108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2191476"/>
            <a:ext cx="1873498" cy="1873498"/>
          </a:xfrm>
          <a:prstGeom prst="roundRect">
            <a:avLst/>
          </a:prstGeom>
        </p:spPr>
      </p:pic>
      <p:pic>
        <p:nvPicPr>
          <p:cNvPr id="6" name="Рисунок 5" descr="61beb9c754f35e7f2cde2d16f1430b0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03648" y="1268760"/>
            <a:ext cx="1118618" cy="1524003"/>
          </a:xfrm>
          <a:prstGeom prst="rect">
            <a:avLst/>
          </a:prstGeom>
        </p:spPr>
      </p:pic>
      <p:pic>
        <p:nvPicPr>
          <p:cNvPr id="7" name="Рисунок 6" descr="59718.750x0_60d99fffaa25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4509120"/>
            <a:ext cx="1224136" cy="1224136"/>
          </a:xfrm>
          <a:prstGeom prst="rect">
            <a:avLst/>
          </a:prstGeom>
        </p:spPr>
      </p:pic>
      <p:pic>
        <p:nvPicPr>
          <p:cNvPr id="8" name="Рисунок 7" descr="62170685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2708920"/>
            <a:ext cx="1131726" cy="1656184"/>
          </a:xfrm>
          <a:prstGeom prst="rect">
            <a:avLst/>
          </a:prstGeom>
        </p:spPr>
      </p:pic>
      <p:pic>
        <p:nvPicPr>
          <p:cNvPr id="9" name="Рисунок 8" descr="af487ec66c699c6a77a741b2e778dc7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88224" y="1412776"/>
            <a:ext cx="1728192" cy="1023313"/>
          </a:xfrm>
          <a:prstGeom prst="rect">
            <a:avLst/>
          </a:prstGeom>
        </p:spPr>
      </p:pic>
      <p:pic>
        <p:nvPicPr>
          <p:cNvPr id="10" name="Рисунок 9" descr="cartoon-fire-hose-5a3a85f9e2f701.8834794515137848259297590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16216" y="2924944"/>
            <a:ext cx="1767470" cy="1296144"/>
          </a:xfrm>
          <a:prstGeom prst="rect">
            <a:avLst/>
          </a:prstGeom>
        </p:spPr>
      </p:pic>
      <p:pic>
        <p:nvPicPr>
          <p:cNvPr id="11" name="Рисунок 10" descr="D0108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187624" y="4293096"/>
            <a:ext cx="1200133" cy="1800200"/>
          </a:xfrm>
          <a:prstGeom prst="rect">
            <a:avLst/>
          </a:prstGeom>
        </p:spPr>
      </p:pic>
      <p:pic>
        <p:nvPicPr>
          <p:cNvPr id="12" name="Рисунок 11" descr="fire-helmet-vector-494102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03848" y="4725144"/>
            <a:ext cx="1735105" cy="1386349"/>
          </a:xfrm>
          <a:prstGeom prst="rect">
            <a:avLst/>
          </a:prstGeom>
        </p:spPr>
      </p:pic>
      <p:pic>
        <p:nvPicPr>
          <p:cNvPr id="13" name="Рисунок 12" descr="v4l-132378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220072" y="4725144"/>
            <a:ext cx="1728192" cy="130265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33 -0.2578 L 0.08664 -0.004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39 -0.00531 L 0.22761 -0.0053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0.20971 L 0.00764 -0.123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4 0.21595 L -0.05504 -0.1169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406 -0.02081 L -0.13594 -0.0208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31186" y="2276872"/>
            <a:ext cx="66816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252</Words>
  <Application>Microsoft Office PowerPoint</Application>
  <PresentationFormat>Экран (4:3)</PresentationFormat>
  <Paragraphs>59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Юля</cp:lastModifiedBy>
  <cp:revision>29</cp:revision>
  <dcterms:created xsi:type="dcterms:W3CDTF">2022-03-30T11:10:53Z</dcterms:created>
  <dcterms:modified xsi:type="dcterms:W3CDTF">2022-04-11T17:15:57Z</dcterms:modified>
</cp:coreProperties>
</file>