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  <p:sldId id="282" r:id="rId12"/>
    <p:sldId id="265" r:id="rId13"/>
    <p:sldId id="266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80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3A8AF7-86EF-4B38-BFCC-D30B3656A397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CE0486-87BF-4297-90EB-85DA5FA24A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05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CE0486-87BF-4297-90EB-85DA5FA24A6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5.png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12" Type="http://schemas.microsoft.com/office/2007/relationships/hdphoto" Target="../media/hdphoto4.wdp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7.jpeg"/><Relationship Id="rId1" Type="http://schemas.openxmlformats.org/officeDocument/2006/relationships/tags" Target="../tags/tag3.xml"/><Relationship Id="rId6" Type="http://schemas.microsoft.com/office/2007/relationships/hdphoto" Target="../media/hdphoto1.wdp"/><Relationship Id="rId11" Type="http://schemas.openxmlformats.org/officeDocument/2006/relationships/image" Target="../media/image14.png"/><Relationship Id="rId5" Type="http://schemas.openxmlformats.org/officeDocument/2006/relationships/image" Target="../media/image11.png"/><Relationship Id="rId15" Type="http://schemas.openxmlformats.org/officeDocument/2006/relationships/image" Target="../media/image16.png"/><Relationship Id="rId10" Type="http://schemas.microsoft.com/office/2007/relationships/hdphoto" Target="../media/hdphoto3.wdp"/><Relationship Id="rId4" Type="http://schemas.openxmlformats.org/officeDocument/2006/relationships/image" Target="../media/image10.png"/><Relationship Id="rId9" Type="http://schemas.openxmlformats.org/officeDocument/2006/relationships/image" Target="../media/image13.png"/><Relationship Id="rId14" Type="http://schemas.microsoft.com/office/2007/relationships/hdphoto" Target="../media/hdphoto5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6154"/>
            <a:ext cx="9143999" cy="6852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49817" y="476672"/>
            <a:ext cx="7329122" cy="2123658"/>
          </a:xfrm>
          <a:prstGeom prst="rect">
            <a:avLst/>
          </a:prstGeom>
          <a:noFill/>
          <a:scene3d>
            <a:camera prst="orthographicFront"/>
            <a:lightRig rig="brightRoom" dir="t"/>
          </a:scene3d>
          <a:sp3d>
            <a:bevelT prst="angle"/>
          </a:sp3d>
        </p:spPr>
        <p:txBody>
          <a:bodyPr wrap="none" lIns="91440" tIns="45720" rIns="91440" bIns="45720">
            <a:spAutoFit/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6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Работа  </a:t>
            </a:r>
          </a:p>
          <a:p>
            <a:pPr algn="ctr"/>
            <a:r>
              <a:rPr lang="ru-RU" sz="66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 детьми С ОВЗ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95032" y="3410169"/>
            <a:ext cx="5438284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Ключ к успеху,- в инновациях,</a:t>
            </a:r>
          </a:p>
          <a:p>
            <a:pPr algn="ctr"/>
            <a:r>
              <a:rPr lang="ru-RU" sz="28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которые в свою очередь,  </a:t>
            </a:r>
          </a:p>
          <a:p>
            <a:pPr algn="ctr"/>
            <a:r>
              <a:rPr lang="ru-RU" sz="2800" b="1" i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рождаются креативностью</a:t>
            </a:r>
          </a:p>
          <a:p>
            <a:pPr algn="ctr"/>
            <a:r>
              <a:rPr lang="ru-RU" sz="2800" b="1" i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Дж.Гуднайт</a:t>
            </a:r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28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0577569-0DD0-4F25-B07E-F9BE4C89017D}"/>
              </a:ext>
            </a:extLst>
          </p:cNvPr>
          <p:cNvSpPr/>
          <p:nvPr/>
        </p:nvSpPr>
        <p:spPr>
          <a:xfrm>
            <a:off x="1187624" y="6087825"/>
            <a:ext cx="7848872" cy="5815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Автор презентации:  </a:t>
            </a:r>
            <a:r>
              <a:rPr lang="ru-RU"/>
              <a:t>Жильцова </a:t>
            </a:r>
            <a:r>
              <a:rPr lang="ru-RU" dirty="0"/>
              <a:t>Анна Сергеевна, учитель – логопед </a:t>
            </a:r>
          </a:p>
          <a:p>
            <a:pPr algn="ctr"/>
            <a:r>
              <a:rPr lang="ru-RU" dirty="0"/>
              <a:t>МК ДОУ «Сказка» с. Звериноголовское Курганская область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84742923"/>
      </p:ext>
    </p:extLst>
  </p:cSld>
  <p:clrMapOvr>
    <a:masterClrMapping/>
  </p:clrMapOvr>
  <p:transition spd="med" advClick="0" advTm="13591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65F4D4-FE8C-4BD8-9653-0136D79AA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/>
              <a:t>«Котики открывают ротики»</a:t>
            </a:r>
            <a:br>
              <a:rPr lang="ru-RU" sz="3100" b="1" dirty="0"/>
            </a:br>
            <a:r>
              <a:rPr lang="ru-RU" sz="2700" i="1" u="sng" dirty="0"/>
              <a:t>Описание упражнения:</a:t>
            </a:r>
            <a:r>
              <a:rPr lang="ru-RU" sz="2700" dirty="0"/>
              <a:t> открыть рот как можно шире, удерживать в таком положении до счета «пять», потом закрыть рот. Повторить 3-4 раза.</a:t>
            </a:r>
            <a:endParaRPr lang="ru-RU" sz="28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2FB5D80-31F7-43D9-8C8C-87918ACC88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538" y="2191544"/>
            <a:ext cx="2928342" cy="2821632"/>
          </a:xfr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C72D5F6-C781-4205-9C62-89553971EA2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3" y="2237581"/>
            <a:ext cx="1707356" cy="1983507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80459" cy="687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Объект 4">
            <a:extLst>
              <a:ext uri="{FF2B5EF4-FFF2-40B4-BE49-F238E27FC236}">
                <a16:creationId xmlns:a16="http://schemas.microsoft.com/office/drawing/2014/main" id="{42FB5D80-31F7-43D9-8C8C-87918ACC88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204864"/>
            <a:ext cx="3312368" cy="331236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C72D5F6-C781-4205-9C62-89553971EA2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2276872"/>
            <a:ext cx="2276475" cy="315666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55576" y="260648"/>
            <a:ext cx="7848872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/>
              <a:t>«Котики открывают ротики»</a:t>
            </a:r>
            <a:br>
              <a:rPr lang="ru-RU" sz="2000" b="1" dirty="0"/>
            </a:br>
            <a:r>
              <a:rPr lang="ru-RU" i="1" u="sng" dirty="0"/>
              <a:t>Описание упражнения:</a:t>
            </a:r>
            <a:r>
              <a:rPr lang="ru-RU" dirty="0"/>
              <a:t> открыть рот как можно шире, удерживать в таком положении до счета «пять», потом закрыть рот. Повторить 3-4 раза.</a:t>
            </a:r>
          </a:p>
        </p:txBody>
      </p:sp>
    </p:spTree>
    <p:extLst>
      <p:ext uri="{BB962C8B-B14F-4D97-AF65-F5344CB8AC3E}">
        <p14:creationId xmlns:p14="http://schemas.microsoft.com/office/powerpoint/2010/main" val="3781697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>
            <a:extLst>
              <a:ext uri="{FF2B5EF4-FFF2-40B4-BE49-F238E27FC236}">
                <a16:creationId xmlns:a16="http://schemas.microsoft.com/office/drawing/2014/main" id="{396E2742-A2F1-4F65-9214-2E12F12036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276872"/>
            <a:ext cx="3082290" cy="385286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1C8784A-CB8F-4657-A29B-1D95D457DF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429000"/>
            <a:ext cx="3475406" cy="251306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71600" y="908720"/>
            <a:ext cx="7200800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/>
              <a:t>"Часики" </a:t>
            </a:r>
            <a:br>
              <a:rPr lang="ru-RU" b="1" dirty="0"/>
            </a:br>
            <a:r>
              <a:rPr lang="ru-RU" i="1" u="sng" dirty="0"/>
              <a:t>Описание упражнения:</a:t>
            </a:r>
            <a:r>
              <a:rPr lang="ru-RU" dirty="0"/>
              <a:t> улыбнуться, открыть рот. Тянуться языком попеременно то к левому углу рта, то к правому. Повторить 5-10 раз.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-1270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1750" y="548680"/>
            <a:ext cx="917575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В логопедии востребован нейропсихологический подход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628800"/>
            <a:ext cx="917575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Нейропсихологические  методы направлены 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2420888"/>
            <a:ext cx="9174154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     -на компенсацию поврежденных функций головного мозга,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6363" y="3127375"/>
            <a:ext cx="93583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6030" y="3889375"/>
            <a:ext cx="93583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3032" y="4725144"/>
            <a:ext cx="93583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43885" y="3201342"/>
            <a:ext cx="5280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-улучшают умственную деятельность,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3886" y="3961926"/>
            <a:ext cx="54782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- синхронизируют работу полушарий,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3886" y="4799111"/>
            <a:ext cx="3889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- содействуют запоминанию</a:t>
            </a:r>
          </a:p>
        </p:txBody>
      </p:sp>
    </p:spTree>
    <p:extLst>
      <p:ext uri="{BB962C8B-B14F-4D97-AF65-F5344CB8AC3E}">
        <p14:creationId xmlns:p14="http://schemas.microsoft.com/office/powerpoint/2010/main" val="4145420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-1270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0163" y="740437"/>
            <a:ext cx="9228404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    Игры на магнитах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75799" y="1628800"/>
            <a:ext cx="9228404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   Яркие, красочные сюжеты и большое количество магнитов</a:t>
            </a:r>
          </a:p>
          <a:p>
            <a:r>
              <a:rPr lang="ru-RU" sz="2400" dirty="0"/>
              <a:t>    позволяют придумывать интересные задания.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91907" y="2713682"/>
            <a:ext cx="9959901" cy="5728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    Развивают внимание и усидчивость, мелкую моторику, творческие</a:t>
            </a:r>
            <a:r>
              <a:rPr lang="ru-RU" dirty="0"/>
              <a:t>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170511" y="3230122"/>
            <a:ext cx="935627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/>
              <a:t>        </a:t>
            </a:r>
            <a:r>
              <a:rPr lang="ru-RU" sz="2400" dirty="0"/>
              <a:t>способности, самостоятельность, аккуратность, дисциплину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170511" y="3948537"/>
            <a:ext cx="943786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Способствуют расширению словарного запаса, развивают речь. </a:t>
            </a:r>
          </a:p>
        </p:txBody>
      </p:sp>
      <p:pic>
        <p:nvPicPr>
          <p:cNvPr id="8195" name="Picture 3" descr="C:\Users\qwerty\Downloads\i__14_-removebg-preview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4296717"/>
            <a:ext cx="3619500" cy="2468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19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-1270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30163" y="476672"/>
            <a:ext cx="9205913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Планшет из </a:t>
            </a:r>
            <a:r>
              <a:rPr lang="ru-RU" sz="2800" dirty="0" err="1"/>
              <a:t>велкроткани</a:t>
            </a:r>
            <a:endParaRPr lang="ru-RU" sz="2800" dirty="0"/>
          </a:p>
        </p:txBody>
      </p:sp>
      <p:pic>
        <p:nvPicPr>
          <p:cNvPr id="10243" name="Picture 3" descr="C:\Users\qwerty\Downloads\IMG_20220324_095940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571910"/>
            <a:ext cx="3858411" cy="372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qwerty\Downloads\IMG_20220324_10310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1571910"/>
            <a:ext cx="3851349" cy="372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616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-1270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04664"/>
            <a:ext cx="917575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     Существует множество других приемов, методик, пособий.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520788"/>
            <a:ext cx="9205213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    Сенсорные коробки, массажные модульные коврики,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520" y="2899024"/>
            <a:ext cx="923773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520" y="2204864"/>
            <a:ext cx="917652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71876"/>
            <a:ext cx="9175750" cy="171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30163" y="2204864"/>
            <a:ext cx="9205913" cy="44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300" dirty="0">
                <a:solidFill>
                  <a:schemeClr val="bg1"/>
                </a:solidFill>
              </a:rPr>
              <a:t>игры с прищепками, занятия с элементами </a:t>
            </a:r>
            <a:r>
              <a:rPr lang="ru-RU" sz="2300" dirty="0" err="1">
                <a:solidFill>
                  <a:schemeClr val="bg1"/>
                </a:solidFill>
              </a:rPr>
              <a:t>аква</a:t>
            </a:r>
            <a:r>
              <a:rPr lang="ru-RU" sz="2300" dirty="0">
                <a:solidFill>
                  <a:schemeClr val="bg1"/>
                </a:solidFill>
              </a:rPr>
              <a:t>- и </a:t>
            </a:r>
            <a:r>
              <a:rPr lang="ru-RU" sz="2300" dirty="0" err="1">
                <a:solidFill>
                  <a:schemeClr val="bg1"/>
                </a:solidFill>
              </a:rPr>
              <a:t>пескотерапии</a:t>
            </a:r>
            <a:r>
              <a:rPr lang="ru-RU" sz="2300" dirty="0">
                <a:solidFill>
                  <a:schemeClr val="bg1"/>
                </a:solidFill>
              </a:rPr>
              <a:t>,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2975538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пособия на липучках, конструктор "</a:t>
            </a:r>
            <a:r>
              <a:rPr lang="ru-RU" sz="2400" dirty="0" err="1">
                <a:solidFill>
                  <a:schemeClr val="bg1"/>
                </a:solidFill>
              </a:rPr>
              <a:t>Лего</a:t>
            </a:r>
            <a:r>
              <a:rPr lang="ru-RU" dirty="0">
                <a:solidFill>
                  <a:schemeClr val="bg1"/>
                </a:solidFill>
              </a:rPr>
              <a:t>".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56" y="3429000"/>
            <a:ext cx="90666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    Каждый педагог стремится, чтобы его занятия были    интересными.</a:t>
            </a:r>
          </a:p>
          <a:p>
            <a:r>
              <a:rPr lang="ru-RU" sz="2400" dirty="0">
                <a:solidFill>
                  <a:schemeClr val="bg1"/>
                </a:solidFill>
              </a:rPr>
              <a:t> Давайте задания в игровой форме, используйте сказочные  сюжеты, театрализованные представления.</a:t>
            </a:r>
            <a:endParaRPr lang="ru-RU" sz="2400" dirty="0"/>
          </a:p>
          <a:p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5500702"/>
            <a:ext cx="9199657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   Придумывайте новые игры и реализуйте их на своих занятиях.</a:t>
            </a:r>
          </a:p>
        </p:txBody>
      </p:sp>
    </p:spTree>
    <p:extLst>
      <p:ext uri="{BB962C8B-B14F-4D97-AF65-F5344CB8AC3E}">
        <p14:creationId xmlns:p14="http://schemas.microsoft.com/office/powerpoint/2010/main" val="317601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-1270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94166" y="1453274"/>
            <a:ext cx="63572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040010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45593" y="0"/>
            <a:ext cx="9209495" cy="6852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1" y="2967335"/>
            <a:ext cx="89644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-77038" y="417571"/>
            <a:ext cx="8578033" cy="93610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/>
              <a:t>Дети с ОВЗ отличаются от сверстников</a:t>
            </a:r>
          </a:p>
        </p:txBody>
      </p:sp>
      <p:pic>
        <p:nvPicPr>
          <p:cNvPr id="2054" name="Picture 6" descr="C:\Users\qwerty\Downloads\BGbYL6maB4IHLvrCnW5gs9fXmZgrRt8liXO3wuGKm7Nwzi9g_wCoGoLG6yah9FuKEEOV4Kfo9YYuRqPF_rmaAwAiGZ5NaqeSBx4qUy3-EANXJxnZazb6oPjGgiOBX0oCQFss9g0y_ywFteyRQ3OKX3WzsKRzWZGgSLZ3gJme34Znp5nNr2qH8nCfq6Bd3JGX5rUaXMrx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61755" y="2926745"/>
            <a:ext cx="4421459" cy="4071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ятиугольник 5"/>
          <p:cNvSpPr/>
          <p:nvPr/>
        </p:nvSpPr>
        <p:spPr>
          <a:xfrm>
            <a:off x="-45593" y="1573798"/>
            <a:ext cx="6057753" cy="792088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>
                <a:solidFill>
                  <a:schemeClr val="bg1"/>
                </a:solidFill>
              </a:rPr>
              <a:t>физическим </a:t>
            </a:r>
            <a:r>
              <a:rPr lang="ru-RU" sz="4000" dirty="0">
                <a:solidFill>
                  <a:schemeClr val="bg1"/>
                </a:solidFill>
              </a:rPr>
              <a:t>развитием</a:t>
            </a: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1522" y="2528201"/>
            <a:ext cx="5549628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6451" y="3717032"/>
            <a:ext cx="521451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6451" y="4597997"/>
            <a:ext cx="4887874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2613816"/>
            <a:ext cx="4595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нарушением моторики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3573795"/>
            <a:ext cx="550810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наличием общей </a:t>
            </a:r>
          </a:p>
          <a:p>
            <a:r>
              <a:rPr lang="ru-RU" sz="3200" dirty="0">
                <a:solidFill>
                  <a:schemeClr val="bg1"/>
                </a:solidFill>
              </a:rPr>
              <a:t>скованности</a:t>
            </a: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66451" y="4681819"/>
            <a:ext cx="41394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слабостью движений</a:t>
            </a: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563" y="5589240"/>
            <a:ext cx="4590718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15739" y="5674855"/>
            <a:ext cx="37703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>
                <a:solidFill>
                  <a:schemeClr val="bg1"/>
                </a:solidFill>
              </a:rPr>
              <a:t>дискоординацией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1552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25"/>
    </mc:Choice>
    <mc:Fallback xmlns="">
      <p:transition spd="slow" advTm="87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2808" y="-25830"/>
            <a:ext cx="9205913" cy="6883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3" name="Picture 21" descr="C:\Users\qwerty\Downloads\i__6_-removebg-preview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7344" y="2636912"/>
            <a:ext cx="4824536" cy="5196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565958">
            <a:off x="2202467" y="127044"/>
            <a:ext cx="2933349" cy="2798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53562">
            <a:off x="3680741" y="-518208"/>
            <a:ext cx="3767137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0" name="Picture 28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294">
            <a:off x="4415042" y="45362"/>
            <a:ext cx="5273675" cy="524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2" name="Picture 30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52041">
            <a:off x="464666" y="1111684"/>
            <a:ext cx="2996784" cy="3117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03" name="Picture 31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GlowDiffused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974228">
            <a:off x="436627" y="3108964"/>
            <a:ext cx="3041650" cy="316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67544" y="4221088"/>
            <a:ext cx="253481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Музыкальный</a:t>
            </a:r>
          </a:p>
          <a:p>
            <a:r>
              <a:rPr lang="ru-RU" sz="2800" dirty="0">
                <a:solidFill>
                  <a:schemeClr val="bg1"/>
                </a:solidFill>
              </a:rPr>
              <a:t> руководитель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44208" y="4221088"/>
            <a:ext cx="2635667" cy="946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Инструктор по </a:t>
            </a:r>
          </a:p>
          <a:p>
            <a:r>
              <a:rPr lang="ru-RU" sz="2800" dirty="0">
                <a:solidFill>
                  <a:schemeClr val="bg1"/>
                </a:solidFill>
              </a:rPr>
              <a:t>   физкультуре</a:t>
            </a:r>
          </a:p>
        </p:txBody>
      </p:sp>
      <p:sp>
        <p:nvSpPr>
          <p:cNvPr id="13" name="TextBox 12"/>
          <p:cNvSpPr txBox="1"/>
          <p:nvPr/>
        </p:nvSpPr>
        <p:spPr>
          <a:xfrm rot="1423943">
            <a:off x="672418" y="2293810"/>
            <a:ext cx="2125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Воспитатель</a:t>
            </a:r>
          </a:p>
        </p:txBody>
      </p:sp>
      <p:sp>
        <p:nvSpPr>
          <p:cNvPr id="14" name="TextBox 13"/>
          <p:cNvSpPr txBox="1"/>
          <p:nvPr/>
        </p:nvSpPr>
        <p:spPr>
          <a:xfrm rot="20971050">
            <a:off x="6361717" y="2352950"/>
            <a:ext cx="18883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Психолог</a:t>
            </a:r>
          </a:p>
        </p:txBody>
      </p:sp>
      <p:sp>
        <p:nvSpPr>
          <p:cNvPr id="15" name="TextBox 14"/>
          <p:cNvSpPr txBox="1"/>
          <p:nvPr/>
        </p:nvSpPr>
        <p:spPr>
          <a:xfrm rot="20112011">
            <a:off x="3288506" y="647970"/>
            <a:ext cx="615553" cy="1353769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Логопед</a:t>
            </a:r>
          </a:p>
        </p:txBody>
      </p:sp>
      <p:sp>
        <p:nvSpPr>
          <p:cNvPr id="16" name="TextBox 15"/>
          <p:cNvSpPr txBox="1"/>
          <p:nvPr/>
        </p:nvSpPr>
        <p:spPr>
          <a:xfrm rot="18070025">
            <a:off x="4889869" y="1144973"/>
            <a:ext cx="1608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Родители</a:t>
            </a:r>
          </a:p>
        </p:txBody>
      </p:sp>
      <p:pic>
        <p:nvPicPr>
          <p:cNvPr id="3105" name="Picture 33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733721">
            <a:off x="3811146" y="1053110"/>
            <a:ext cx="7340600" cy="734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490026" y="4281009"/>
            <a:ext cx="254403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Инструктор по </a:t>
            </a:r>
          </a:p>
          <a:p>
            <a:r>
              <a:rPr lang="ru-RU" sz="2800" dirty="0">
                <a:solidFill>
                  <a:schemeClr val="bg1"/>
                </a:solidFill>
              </a:rPr>
              <a:t>   физкультуре</a:t>
            </a:r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2956" y="2492896"/>
            <a:ext cx="2873312" cy="2952328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45228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35"/>
    </mc:Choice>
    <mc:Fallback xmlns="">
      <p:transition spd="slow" advTm="1383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500"/>
                                        <p:tgtEl>
                                          <p:spTgt spid="3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750"/>
                                        <p:tgtEl>
                                          <p:spTgt spid="3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1500"/>
                                        <p:tgtEl>
                                          <p:spTgt spid="3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75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500"/>
                                        <p:tgtEl>
                                          <p:spTgt spid="3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25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1500"/>
                                        <p:tgtEl>
                                          <p:spTgt spid="3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75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-9525"/>
            <a:ext cx="920591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Блок-схема: процесс 1"/>
          <p:cNvSpPr/>
          <p:nvPr/>
        </p:nvSpPr>
        <p:spPr>
          <a:xfrm>
            <a:off x="-30163" y="404664"/>
            <a:ext cx="9174163" cy="8640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Общими правилами коррекционной работы являются</a:t>
            </a:r>
            <a:r>
              <a:rPr lang="ru-RU" dirty="0"/>
              <a:t>:</a:t>
            </a:r>
          </a:p>
        </p:txBody>
      </p:sp>
      <p:sp>
        <p:nvSpPr>
          <p:cNvPr id="3" name="Блок-схема: процесс 2"/>
          <p:cNvSpPr/>
          <p:nvPr/>
        </p:nvSpPr>
        <p:spPr>
          <a:xfrm>
            <a:off x="-46039" y="1628800"/>
            <a:ext cx="9354692" cy="64807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     Индивидуальный подход</a:t>
            </a: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-61913" y="2708920"/>
            <a:ext cx="9252744" cy="86409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     Использование методов активизирующих познавательную            деятельность, развивающих  речь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913" y="3943790"/>
            <a:ext cx="9386441" cy="67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4" y="5135289"/>
            <a:ext cx="9205913" cy="120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7504" y="4005064"/>
            <a:ext cx="9036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Постоянное поощрение за малейшие успехи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5320906"/>
            <a:ext cx="76647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Предотвращение утомления с использованием для этого </a:t>
            </a:r>
          </a:p>
          <a:p>
            <a:r>
              <a:rPr lang="ru-RU" sz="2400" dirty="0">
                <a:solidFill>
                  <a:schemeClr val="bg1"/>
                </a:solidFill>
              </a:rPr>
              <a:t>разнообразных средств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685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92"/>
    </mc:Choice>
    <mc:Fallback xmlns="">
      <p:transition spd="slow" advTm="116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-9525"/>
            <a:ext cx="9205913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Блок-схема: процесс 1"/>
          <p:cNvSpPr/>
          <p:nvPr/>
        </p:nvSpPr>
        <p:spPr>
          <a:xfrm>
            <a:off x="-87255" y="605129"/>
            <a:ext cx="9205913" cy="72008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/>
              <a:t>Игра  как форма обучения</a:t>
            </a:r>
            <a:r>
              <a:rPr lang="ru-RU" dirty="0"/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412776"/>
            <a:ext cx="932452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Для успешного воспитания и обучения детей с ОВЗ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122" y="2204865"/>
            <a:ext cx="9358313" cy="576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2936"/>
            <a:ext cx="9358313" cy="6776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45024"/>
            <a:ext cx="9358313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7512" y="2231287"/>
            <a:ext cx="88889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нужно с раннего возраста пробуждать интерес к игре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729" y="2780929"/>
            <a:ext cx="9088462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 это способствует гармоничному  развитию всех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4653136"/>
            <a:ext cx="93245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Игру нужно рассматривать не как форму развлечения,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3789040"/>
            <a:ext cx="8686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психических процессов,   личных черт, интеллекта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445224"/>
            <a:ext cx="9385753" cy="4680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    а как форму обучения. </a:t>
            </a:r>
          </a:p>
        </p:txBody>
      </p:sp>
    </p:spTree>
    <p:extLst>
      <p:ext uri="{BB962C8B-B14F-4D97-AF65-F5344CB8AC3E}">
        <p14:creationId xmlns:p14="http://schemas.microsoft.com/office/powerpoint/2010/main" val="13544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2"/>
    </mc:Choice>
    <mc:Fallback xmlns="">
      <p:transition spd="slow" advTm="172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4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-1270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48680"/>
            <a:ext cx="917575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Мелкая моторика напрямую связана с развитием речи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115374" y="1340768"/>
            <a:ext cx="9291123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   Методы и приемы развития мелкой моторики</a:t>
            </a:r>
            <a:r>
              <a:rPr lang="ru-RU" dirty="0"/>
              <a:t>: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374" y="2029532"/>
            <a:ext cx="9655925" cy="520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72090" y="2029532"/>
            <a:ext cx="9216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   пальчиковая гимнастика, пальчиковый театр. 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7617" y="2596980"/>
            <a:ext cx="9376794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26348" y="2496221"/>
            <a:ext cx="4246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595" y="2596980"/>
            <a:ext cx="8804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Пальчиковую гимнастику можно проводить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200346" y="3320988"/>
            <a:ext cx="7188698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    не только на занятиях, но и на прогулке. 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825044"/>
            <a:ext cx="3635896" cy="3023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7829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-1270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683966"/>
            <a:ext cx="5541967" cy="415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1196" y="554048"/>
            <a:ext cx="7848872" cy="64270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/>
              <a:t>     Пальчиковый театр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-30163" y="1484784"/>
            <a:ext cx="9483391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/>
              <a:t>      Пальчиковый театр можно использовать и на занятиях, и при обучении дома.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89471" y="2276872"/>
            <a:ext cx="5957615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/>
              <a:t>        Побуждает ребенка к игре, развивает память,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-30163" y="2996952"/>
            <a:ext cx="5394251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      </a:t>
            </a:r>
            <a:r>
              <a:rPr lang="ru-RU" sz="2000" dirty="0"/>
              <a:t>речевую активность, фонематический слух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6797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-1270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108520" y="404664"/>
            <a:ext cx="928427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«</a:t>
            </a:r>
            <a:r>
              <a:rPr lang="ru-RU" sz="2400" dirty="0" err="1"/>
              <a:t>Искалочки</a:t>
            </a:r>
            <a:r>
              <a:rPr lang="ru-RU" sz="2400" dirty="0"/>
              <a:t>» -для развития мелкой моторики и массажа кончиков пальцев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-47683" y="1556792"/>
            <a:ext cx="9324528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/>
              <a:t>   Ребенку предлагается найти в бисере игрушки и назвать их.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2563" y="2276872"/>
            <a:ext cx="93583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6732240" cy="936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4576" y="3093422"/>
            <a:ext cx="9358313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354601"/>
            <a:ext cx="9635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Если ребенок не разговаривает, можно просто находить игрушки.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178158"/>
            <a:ext cx="94685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Спросить : « Как машет крылышками бабочка? Где ушки у зайца?»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3981182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</a:rPr>
              <a:t>Увлекательное и интересное занятие</a:t>
            </a:r>
          </a:p>
        </p:txBody>
      </p:sp>
      <p:pic>
        <p:nvPicPr>
          <p:cNvPr id="3078" name="Picture 6" descr="C:\Users\qwerty\Downloads\i__11_-removebg-preview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45285">
            <a:off x="-5707" y="4398587"/>
            <a:ext cx="2246052" cy="2246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qwerty\Downloads\i__8_-removebg-preview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2700" y="3685245"/>
            <a:ext cx="3257550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qwerty\Downloads\i__9_-removebg-preview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11137">
            <a:off x="1715637" y="4363218"/>
            <a:ext cx="2536874" cy="2528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qwerty\Downloads\i__12_-removebg-preview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3379" y="4147287"/>
            <a:ext cx="4067175" cy="30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7469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-12700"/>
            <a:ext cx="9205913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76672"/>
            <a:ext cx="917575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Артикуляционная гимнастика</a:t>
            </a:r>
          </a:p>
        </p:txBody>
      </p:sp>
      <p:pic>
        <p:nvPicPr>
          <p:cNvPr id="10" name="Объект 4">
            <a:extLst>
              <a:ext uri="{FF2B5EF4-FFF2-40B4-BE49-F238E27FC236}">
                <a16:creationId xmlns:a16="http://schemas.microsoft.com/office/drawing/2014/main" id="{4D13204A-0507-44D6-9DE7-369E515C47D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2852936"/>
            <a:ext cx="3308067" cy="355825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EE4DF3A-2F13-4936-90EE-0BB4887BE4B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2852936"/>
            <a:ext cx="3403499" cy="3514378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683568" y="1196752"/>
            <a:ext cx="748883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«Улыбочка»</a:t>
            </a:r>
            <a:br>
              <a:rPr lang="ru-RU" sz="2400" b="1" dirty="0">
                <a:solidFill>
                  <a:schemeClr val="bg1"/>
                </a:solidFill>
              </a:rPr>
            </a:br>
            <a:r>
              <a:rPr lang="ru-RU" i="1" u="sng" dirty="0">
                <a:solidFill>
                  <a:schemeClr val="bg1"/>
                </a:solidFill>
              </a:rPr>
              <a:t>Описание упражнения: </a:t>
            </a:r>
            <a:r>
              <a:rPr lang="ru-RU" dirty="0">
                <a:solidFill>
                  <a:schemeClr val="bg1"/>
                </a:solidFill>
              </a:rPr>
              <a:t>улыбнуться, показать сомкнутые зубы. Удерживать губы в таком положении до счета «пять», затем вернуть губы в исходное положение. Повторить 3-4 раза.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1268760"/>
            <a:ext cx="7776864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/>
              <a:t>«Улыбочка»</a:t>
            </a:r>
            <a:br>
              <a:rPr lang="ru-RU" sz="2400" b="1" dirty="0"/>
            </a:br>
            <a:r>
              <a:rPr lang="ru-RU" i="1" u="sng" dirty="0"/>
              <a:t>Описание упражнения: </a:t>
            </a:r>
            <a:r>
              <a:rPr lang="ru-RU" dirty="0"/>
              <a:t>улыбнуться, показать сомкнутые зубы. Удерживать губы в таком положении до счета «пять», затем вернуть губы в исходное положение. Повторить 3-4 раза.</a:t>
            </a:r>
          </a:p>
        </p:txBody>
      </p:sp>
    </p:spTree>
    <p:extLst>
      <p:ext uri="{BB962C8B-B14F-4D97-AF65-F5344CB8AC3E}">
        <p14:creationId xmlns:p14="http://schemas.microsoft.com/office/powerpoint/2010/main" val="3511189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2|2|2.1|1.9|2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5|1.4|1.5|1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9|1.7|1.3|1.7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|2.1|2.1|2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1062</TotalTime>
  <Words>593</Words>
  <Application>Microsoft Office PowerPoint</Application>
  <PresentationFormat>Экран (4:3)</PresentationFormat>
  <Paragraphs>81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Calibri</vt:lpstr>
      <vt:lpstr>Constantia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«Котики открывают ротики» Описание упражнения: открыть рот как можно шире, удерживать в таком положении до счета «пять», потом закрыть рот. Повторить 3-4 раза.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qwerty</dc:creator>
  <cp:lastModifiedBy>Qwerty</cp:lastModifiedBy>
  <cp:revision>70</cp:revision>
  <dcterms:created xsi:type="dcterms:W3CDTF">2022-03-27T07:00:53Z</dcterms:created>
  <dcterms:modified xsi:type="dcterms:W3CDTF">2022-04-13T10:25:29Z</dcterms:modified>
</cp:coreProperties>
</file>