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6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9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C568-6E72-4D1F-B888-84E6859EFA76}" type="datetimeFigureOut">
              <a:rPr lang="ru-RU" smtClean="0"/>
              <a:t>05.03.2022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05376-341C-4E4F-9DE0-FB55838AD5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649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C568-6E72-4D1F-B888-84E6859EFA76}" type="datetimeFigureOut">
              <a:rPr lang="ru-RU" smtClean="0"/>
              <a:t>05.03.2022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05376-341C-4E4F-9DE0-FB55838AD5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433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C568-6E72-4D1F-B888-84E6859EFA76}" type="datetimeFigureOut">
              <a:rPr lang="ru-RU" smtClean="0"/>
              <a:t>05.03.2022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05376-341C-4E4F-9DE0-FB55838AD5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584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C568-6E72-4D1F-B888-84E6859EFA76}" type="datetimeFigureOut">
              <a:rPr lang="ru-RU" smtClean="0"/>
              <a:t>05.03.2022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05376-341C-4E4F-9DE0-FB55838AD5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814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C568-6E72-4D1F-B888-84E6859EFA76}" type="datetimeFigureOut">
              <a:rPr lang="ru-RU" smtClean="0"/>
              <a:t>05.03.2022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05376-341C-4E4F-9DE0-FB55838AD5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437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C568-6E72-4D1F-B888-84E6859EFA76}" type="datetimeFigureOut">
              <a:rPr lang="ru-RU" smtClean="0"/>
              <a:t>05.03.2022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05376-341C-4E4F-9DE0-FB55838AD5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4433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C568-6E72-4D1F-B888-84E6859EFA76}" type="datetimeFigureOut">
              <a:rPr lang="ru-RU" smtClean="0"/>
              <a:t>05.03.2022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05376-341C-4E4F-9DE0-FB55838AD5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178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C568-6E72-4D1F-B888-84E6859EFA76}" type="datetimeFigureOut">
              <a:rPr lang="ru-RU" smtClean="0"/>
              <a:t>05.03.2022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05376-341C-4E4F-9DE0-FB55838AD5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710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C568-6E72-4D1F-B888-84E6859EFA76}" type="datetimeFigureOut">
              <a:rPr lang="ru-RU" smtClean="0"/>
              <a:t>05.03.2022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05376-341C-4E4F-9DE0-FB55838AD5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264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C568-6E72-4D1F-B888-84E6859EFA76}" type="datetimeFigureOut">
              <a:rPr lang="ru-RU" smtClean="0"/>
              <a:t>05.03.2022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05376-341C-4E4F-9DE0-FB55838AD5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876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C568-6E72-4D1F-B888-84E6859EFA76}" type="datetimeFigureOut">
              <a:rPr lang="ru-RU" smtClean="0"/>
              <a:t>05.03.2022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05376-341C-4E4F-9DE0-FB55838AD5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652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1C568-6E72-4D1F-B888-84E6859EFA76}" type="datetimeFigureOut">
              <a:rPr lang="ru-RU" smtClean="0"/>
              <a:t>05.03.2022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005376-341C-4E4F-9DE0-FB55838AD5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4457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2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aam.ru/detskijsad/beseda-v-mladshei-grupe-nashi-lyubimye-skazki.html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1040" y="142558"/>
            <a:ext cx="5577840" cy="2859722"/>
          </a:xfrm>
        </p:spPr>
        <p:txBody>
          <a:bodyPr>
            <a:normAutofit fontScale="47500" lnSpcReduction="20000"/>
          </a:bodyPr>
          <a:lstStyle/>
          <a:p>
            <a:endParaRPr lang="ru-RU" sz="3600" b="1" dirty="0" smtClean="0">
              <a:solidFill>
                <a:prstClr val="black"/>
              </a:solidFill>
              <a:latin typeface="Bahnschrift SemiBold" panose="020B0502040204020203" pitchFamily="34" charset="0"/>
              <a:ea typeface="+mj-ea"/>
              <a:cs typeface="+mj-cs"/>
            </a:endParaRPr>
          </a:p>
          <a:p>
            <a:r>
              <a:rPr lang="ru-RU" sz="5100" b="1" dirty="0" smtClean="0">
                <a:solidFill>
                  <a:srgbClr val="0070C0"/>
                </a:solidFill>
                <a:latin typeface="Bahnschrift SemiBold" panose="020B0502040204020203" pitchFamily="34" charset="0"/>
                <a:ea typeface="+mj-ea"/>
                <a:cs typeface="+mj-cs"/>
              </a:rPr>
              <a:t>Презентация проекта</a:t>
            </a:r>
            <a:br>
              <a:rPr lang="ru-RU" sz="5100" b="1" dirty="0" smtClean="0">
                <a:solidFill>
                  <a:srgbClr val="0070C0"/>
                </a:solidFill>
                <a:latin typeface="Bahnschrift SemiBold" panose="020B0502040204020203" pitchFamily="34" charset="0"/>
                <a:ea typeface="+mj-ea"/>
                <a:cs typeface="+mj-cs"/>
              </a:rPr>
            </a:br>
            <a:r>
              <a:rPr lang="ru-RU" sz="5100" b="1" dirty="0" smtClean="0">
                <a:solidFill>
                  <a:srgbClr val="0070C0"/>
                </a:solidFill>
                <a:latin typeface="Bahnschrift SemiBold" panose="020B0502040204020203" pitchFamily="34" charset="0"/>
                <a:ea typeface="+mj-ea"/>
                <a:cs typeface="+mj-cs"/>
              </a:rPr>
              <a:t>во второй младшей группе «</a:t>
            </a:r>
            <a:r>
              <a:rPr lang="ru-RU" sz="5100" b="1" dirty="0">
                <a:solidFill>
                  <a:srgbClr val="0070C0"/>
                </a:solidFill>
                <a:latin typeface="Bahnschrift SemiBold" panose="020B0502040204020203" pitchFamily="34" charset="0"/>
                <a:ea typeface="+mj-ea"/>
                <a:cs typeface="+mj-cs"/>
              </a:rPr>
              <a:t>Бабочки» на </a:t>
            </a:r>
            <a:r>
              <a:rPr lang="ru-RU" sz="5100" b="1" dirty="0" smtClean="0">
                <a:solidFill>
                  <a:srgbClr val="0070C0"/>
                </a:solidFill>
                <a:latin typeface="Bahnschrift SemiBold" panose="020B0502040204020203" pitchFamily="34" charset="0"/>
                <a:ea typeface="+mj-ea"/>
                <a:cs typeface="+mj-cs"/>
              </a:rPr>
              <a:t>тему</a:t>
            </a:r>
            <a:r>
              <a:rPr lang="ru-RU" sz="5100" b="1" dirty="0">
                <a:solidFill>
                  <a:srgbClr val="0070C0"/>
                </a:solidFill>
                <a:latin typeface="Bahnschrift SemiBold" panose="020B0502040204020203" pitchFamily="34" charset="0"/>
                <a:ea typeface="+mj-ea"/>
                <a:cs typeface="+mj-cs"/>
              </a:rPr>
              <a:t>: </a:t>
            </a:r>
            <a:r>
              <a:rPr lang="ru-RU" sz="4000" dirty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/>
            </a:r>
            <a:br>
              <a:rPr lang="ru-RU" sz="4000" dirty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</a:br>
            <a:r>
              <a:rPr lang="ru-RU" sz="6900" dirty="0" smtClean="0">
                <a:solidFill>
                  <a:srgbClr val="C00000"/>
                </a:solidFill>
                <a:latin typeface="Bahnschrift SemiBold SemiConden" panose="020B0502040204020203" pitchFamily="34" charset="0"/>
                <a:ea typeface="+mj-ea"/>
                <a:cs typeface="+mj-cs"/>
              </a:rPr>
              <a:t>«Путешествие по русским народным сказкам»</a:t>
            </a:r>
            <a:r>
              <a:rPr lang="ru-RU" sz="3600" dirty="0">
                <a:solidFill>
                  <a:srgbClr val="C00000"/>
                </a:solidFill>
                <a:latin typeface="Bahnschrift SemiBold SemiConden" panose="020B0502040204020203" pitchFamily="34" charset="0"/>
                <a:ea typeface="+mj-ea"/>
                <a:cs typeface="+mj-cs"/>
              </a:rPr>
              <a:t/>
            </a:r>
            <a:br>
              <a:rPr lang="ru-RU" sz="3600" dirty="0">
                <a:solidFill>
                  <a:srgbClr val="C00000"/>
                </a:solidFill>
                <a:latin typeface="Bahnschrift SemiBold SemiConden" panose="020B0502040204020203" pitchFamily="34" charset="0"/>
                <a:ea typeface="+mj-ea"/>
                <a:cs typeface="+mj-cs"/>
              </a:rPr>
            </a:br>
            <a:r>
              <a:rPr lang="ru-RU" sz="3600" dirty="0">
                <a:solidFill>
                  <a:srgbClr val="C00000"/>
                </a:solidFill>
                <a:latin typeface="Bahnschrift SemiBold SemiConden" panose="020B0502040204020203" pitchFamily="34" charset="0"/>
                <a:ea typeface="+mj-ea"/>
                <a:cs typeface="+mj-cs"/>
              </a:rPr>
              <a:t/>
            </a:r>
            <a:br>
              <a:rPr lang="ru-RU" sz="3600" dirty="0">
                <a:solidFill>
                  <a:srgbClr val="C00000"/>
                </a:solidFill>
                <a:latin typeface="Bahnschrift SemiBold SemiConden" panose="020B0502040204020203" pitchFamily="34" charset="0"/>
                <a:ea typeface="+mj-ea"/>
                <a:cs typeface="+mj-cs"/>
              </a:rPr>
            </a:br>
            <a:r>
              <a:rPr lang="ru-RU" sz="3600" dirty="0">
                <a:solidFill>
                  <a:srgbClr val="C00000"/>
                </a:solidFill>
                <a:latin typeface="Bahnschrift SemiBold SemiConden" panose="020B0502040204020203" pitchFamily="34" charset="0"/>
                <a:ea typeface="+mj-ea"/>
                <a:cs typeface="+mj-cs"/>
              </a:rPr>
              <a:t/>
            </a:r>
            <a:br>
              <a:rPr lang="ru-RU" sz="3600" dirty="0">
                <a:solidFill>
                  <a:srgbClr val="C00000"/>
                </a:solidFill>
                <a:latin typeface="Bahnschrift SemiBold SemiConden" panose="020B0502040204020203" pitchFamily="34" charset="0"/>
                <a:ea typeface="+mj-ea"/>
                <a:cs typeface="+mj-cs"/>
              </a:rPr>
            </a:br>
            <a:r>
              <a:rPr lang="ru-RU" sz="4200" dirty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/>
            </a:r>
            <a:br>
              <a:rPr lang="ru-RU" sz="4200" dirty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</a:br>
            <a:r>
              <a:rPr lang="ru-RU" sz="4200" b="1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Воспитатель: Руденко Е.А.</a:t>
            </a:r>
            <a:endParaRPr lang="ru-RU" sz="4200" dirty="0"/>
          </a:p>
        </p:txBody>
      </p:sp>
    </p:spTree>
    <p:extLst>
      <p:ext uri="{BB962C8B-B14F-4D97-AF65-F5344CB8AC3E}">
        <p14:creationId xmlns:p14="http://schemas.microsoft.com/office/powerpoint/2010/main" val="11681731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75908" y="111443"/>
            <a:ext cx="11352212" cy="437197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«Волк и козлята»                                                                  «Теремок»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108" y="476015"/>
            <a:ext cx="3671252" cy="3086570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275908" y="3489959"/>
            <a:ext cx="11489372" cy="43243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«Репка»                                                                        «Снегурушка и лиса»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0253" y="476015"/>
            <a:ext cx="4115427" cy="308657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494" y="3922394"/>
            <a:ext cx="3840480" cy="288036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7561" y="3857623"/>
            <a:ext cx="4008120" cy="3006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3765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137160"/>
            <a:ext cx="10515600" cy="47307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игры: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91148" y="733743"/>
            <a:ext cx="11748452" cy="470217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«У медведя во бору»                                                              «Курочка Хохлатка»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668" y="1203960"/>
            <a:ext cx="4490297" cy="3367723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565174" y="2783521"/>
            <a:ext cx="3200400" cy="584519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«Мыши в кладовой»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9520" y="1234123"/>
            <a:ext cx="4450080" cy="333756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480" y="3273106"/>
            <a:ext cx="4663440" cy="3497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2288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9980" y="3096577"/>
            <a:ext cx="4747260" cy="3560445"/>
          </a:xfrm>
          <a:prstGeom prst="rect">
            <a:avLst/>
          </a:prstGeom>
        </p:spPr>
      </p:pic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14948" y="218123"/>
            <a:ext cx="11550332" cy="482917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«Гуси-лебеди»                                                               «Лиска-Лиса»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948" y="701040"/>
            <a:ext cx="4616132" cy="3462099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5379720" y="2505075"/>
            <a:ext cx="1691640" cy="58483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«Теремок»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9480" y="701039"/>
            <a:ext cx="4616132" cy="3462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2296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4642" y="2651763"/>
            <a:ext cx="4404360" cy="330327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9788" y="121921"/>
            <a:ext cx="10515600" cy="6400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игры: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08268" y="762001"/>
            <a:ext cx="11870372" cy="41147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«Назови сказку»                                                                    «Сложи картинку и узнай сказку»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64" y="1402081"/>
            <a:ext cx="3611879" cy="4815839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8200" y="1813560"/>
            <a:ext cx="2423160" cy="838201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«Из какой сказки герой»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1402081"/>
            <a:ext cx="3611879" cy="4815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6042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73075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«Найди по описанию»                                 «Расскажи сказку по серии картинок»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127" y="990601"/>
            <a:ext cx="5608320" cy="420624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990601"/>
            <a:ext cx="5608320" cy="4206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5439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84468" y="157163"/>
            <a:ext cx="5157787" cy="772477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Рассматривание иллюстраций к русским народным сказкам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68" y="1102994"/>
            <a:ext cx="5478780" cy="4109085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6339840" y="157163"/>
            <a:ext cx="5183188" cy="823912"/>
          </a:xfrm>
        </p:spPr>
        <p:txBody>
          <a:bodyPr>
            <a:normAutofit fontScale="92500"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Раскрашивание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раскрасок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«Выбери сюжет любимой сказки и раскрась его»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1320" y="1102994"/>
            <a:ext cx="4221480" cy="5628640"/>
          </a:xfrm>
        </p:spPr>
      </p:pic>
    </p:spTree>
    <p:extLst>
      <p:ext uri="{BB962C8B-B14F-4D97-AF65-F5344CB8AC3E}">
        <p14:creationId xmlns:p14="http://schemas.microsoft.com/office/powerpoint/2010/main" val="498872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9788" y="182880"/>
            <a:ext cx="10515600" cy="65531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Пальчиковая гимнастика: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97828" y="838199"/>
            <a:ext cx="5157787" cy="579121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«Жили-были дед, да баба»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463" y="1752005"/>
            <a:ext cx="5392737" cy="4044552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6172200" y="838199"/>
            <a:ext cx="5183188" cy="579121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«Курочка Ряба»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739503"/>
            <a:ext cx="5426075" cy="4069556"/>
          </a:xfrm>
        </p:spPr>
      </p:pic>
    </p:spTree>
    <p:extLst>
      <p:ext uri="{BB962C8B-B14F-4D97-AF65-F5344CB8AC3E}">
        <p14:creationId xmlns:p14="http://schemas.microsoft.com/office/powerpoint/2010/main" val="30746055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87388" y="248603"/>
            <a:ext cx="5157787" cy="8239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«Будем пальчики считать, будем сказки называть»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89" y="1346200"/>
            <a:ext cx="4912784" cy="3684588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6172200" y="248603"/>
            <a:ext cx="5183188" cy="8239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«Теремок»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7402" y="2505075"/>
            <a:ext cx="4912784" cy="3684588"/>
          </a:xfrm>
        </p:spPr>
      </p:pic>
    </p:spTree>
    <p:extLst>
      <p:ext uri="{BB962C8B-B14F-4D97-AF65-F5344CB8AC3E}">
        <p14:creationId xmlns:p14="http://schemas.microsoft.com/office/powerpoint/2010/main" val="20025637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4444" y="3480435"/>
            <a:ext cx="4340860" cy="3255645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9788" y="121921"/>
            <a:ext cx="10515600" cy="79248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Разучивание потешек: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84468" y="885826"/>
            <a:ext cx="11717972" cy="69913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«Идет коза рогатая»                                                                  «Мыши водят хоровод»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68" y="1584960"/>
            <a:ext cx="4300220" cy="3225165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3451860" y="2656523"/>
            <a:ext cx="5183188" cy="8239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«Петушок-петушок»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3320" y="1584959"/>
            <a:ext cx="4300220" cy="3225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1095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9788" y="152401"/>
            <a:ext cx="10515600" cy="60959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русских народных сказок: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52108" y="736283"/>
            <a:ext cx="5157787" cy="8239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«У страха глаза велики»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490" y="1779588"/>
            <a:ext cx="4912782" cy="3684587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6172200" y="1330643"/>
            <a:ext cx="5183188" cy="8239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«Бычок-черный бочок, белые копытца»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7402" y="2505075"/>
            <a:ext cx="4912784" cy="3684588"/>
          </a:xfrm>
        </p:spPr>
      </p:pic>
    </p:spTree>
    <p:extLst>
      <p:ext uri="{BB962C8B-B14F-4D97-AF65-F5344CB8AC3E}">
        <p14:creationId xmlns:p14="http://schemas.microsoft.com/office/powerpoint/2010/main" val="3182330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6000" b="-3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920" y="106680"/>
            <a:ext cx="6035040" cy="7696200"/>
          </a:xfrm>
        </p:spPr>
        <p:txBody>
          <a:bodyPr>
            <a:normAutofit fontScale="47500" lnSpcReduction="20000"/>
          </a:bodyPr>
          <a:lstStyle/>
          <a:p>
            <a:pPr marR="358775">
              <a:lnSpc>
                <a:spcPct val="150000"/>
              </a:lnSpc>
              <a:spcAft>
                <a:spcPts val="0"/>
              </a:spcAft>
            </a:pPr>
            <a:r>
              <a:rPr lang="ru-RU" sz="2700" dirty="0" smtClean="0">
                <a:solidFill>
                  <a:srgbClr val="FF0000"/>
                </a:solidFill>
              </a:rPr>
              <a:t>Актуальность проекта: </a:t>
            </a:r>
            <a:r>
              <a:rPr lang="ru-RU" sz="27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«Чтение книг – тропинка, по которой умелый, умный, думающий воспитатель находит путь к сердцу ребенка» -  В.А. Сухомлинский. Книги со сказками вводят ребенка в мир человеческих чувств, радости и страданий, отношений, поступков, характеров. Велика роль сказок в формировании личности и речевом развитии ребенка.</a:t>
            </a:r>
            <a:endParaRPr lang="ru-RU" sz="27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358775">
              <a:lnSpc>
                <a:spcPct val="150000"/>
              </a:lnSpc>
              <a:spcAft>
                <a:spcPts val="0"/>
              </a:spcAft>
            </a:pPr>
            <a:r>
              <a:rPr lang="ru-RU" sz="27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 состоит в том, что он сочетает в себе средства и способы развития творческих и речевых способностей ребенка. Можно утверждать, что театрализованная деятельность является источником развития чувств, глубоких переживаний и открытий ребенка, приобщает его к духовным ценностям. В игре незаметно активизируется словарь ребенка, совершенствуется звуковая культура речи, ее интонационный строй, диалогическая речь, ее грамматический строй.</a:t>
            </a:r>
            <a:endParaRPr lang="ru-RU" sz="27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358775">
              <a:lnSpc>
                <a:spcPct val="150000"/>
              </a:lnSpc>
              <a:spcAft>
                <a:spcPts val="0"/>
              </a:spcAft>
            </a:pPr>
            <a:r>
              <a:rPr lang="ru-RU" sz="27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7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7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Закрепление знаний у детей второй младшей группы представления о русской народной сказке через различные виды деятельности.</a:t>
            </a:r>
            <a:endParaRPr lang="ru-RU" sz="27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358775">
              <a:lnSpc>
                <a:spcPct val="150000"/>
              </a:lnSpc>
              <a:spcAft>
                <a:spcPts val="0"/>
              </a:spcAft>
            </a:pPr>
            <a:r>
              <a:rPr lang="ru-RU" sz="27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27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формировать у детей знания о </a:t>
            </a:r>
            <a:r>
              <a:rPr lang="ru-RU" sz="27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русских народных сказках</a:t>
            </a:r>
            <a:r>
              <a:rPr lang="ru-RU" sz="27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7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358775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7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развивать речь детей, активизировать словарный запас;</a:t>
            </a:r>
            <a:endParaRPr lang="ru-RU" sz="27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358775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7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развивать умение передавать образы сказочных персонажей в движении, мимике, эмоциях;</a:t>
            </a:r>
            <a:endParaRPr lang="ru-RU" sz="27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358775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7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воспитывать эмоциональное восприятие содержания сказки и интерес к русским народным сказкам.</a:t>
            </a:r>
            <a:endParaRPr lang="ru-RU" sz="27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5718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59499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Дыхательная гимнастика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82588" y="964883"/>
            <a:ext cx="5157787" cy="528637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«Курочка»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50" y="1493520"/>
            <a:ext cx="5510106" cy="4132580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6446520" y="960120"/>
            <a:ext cx="5183188" cy="5334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«Гуси летят»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2766" y="1555115"/>
            <a:ext cx="5427979" cy="4070985"/>
          </a:xfrm>
        </p:spPr>
      </p:pic>
    </p:spTree>
    <p:extLst>
      <p:ext uri="{BB962C8B-B14F-4D97-AF65-F5344CB8AC3E}">
        <p14:creationId xmlns:p14="http://schemas.microsoft.com/office/powerpoint/2010/main" val="37616804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3872" y="766763"/>
            <a:ext cx="5157787" cy="8239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«Загадывание загадок о героях русских народных сказок»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2080" y="1702118"/>
            <a:ext cx="3749039" cy="4998719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878206"/>
            <a:ext cx="5183188" cy="823912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Показ настольного театра 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«Колобок»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0281" y="1850390"/>
            <a:ext cx="5688066" cy="4266050"/>
          </a:xfrm>
        </p:spPr>
      </p:pic>
    </p:spTree>
    <p:extLst>
      <p:ext uri="{BB962C8B-B14F-4D97-AF65-F5344CB8AC3E}">
        <p14:creationId xmlns:p14="http://schemas.microsoft.com/office/powerpoint/2010/main" val="30565342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56908" y="538163"/>
            <a:ext cx="5157787" cy="823912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Лепка «Пирожки для бабушки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 и дедушки»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7461" y="1362075"/>
            <a:ext cx="3916680" cy="522224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538163"/>
            <a:ext cx="5183188" cy="452437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Рисование «Колобок»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0213" y="1574800"/>
            <a:ext cx="5825067" cy="4368800"/>
          </a:xfrm>
        </p:spPr>
      </p:pic>
    </p:spTree>
    <p:extLst>
      <p:ext uri="{BB962C8B-B14F-4D97-AF65-F5344CB8AC3E}">
        <p14:creationId xmlns:p14="http://schemas.microsoft.com/office/powerpoint/2010/main" val="10583020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839788" y="553403"/>
            <a:ext cx="5157787" cy="8239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Конструирование «Избушка для лисы»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468" y="1377315"/>
            <a:ext cx="5763260" cy="4322445"/>
          </a:xfrm>
        </p:spPr>
      </p:pic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6172200" y="588646"/>
            <a:ext cx="5183188" cy="55435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Аппликация «Репка»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3" name="Объект 12"/>
          <p:cNvPicPr>
            <a:picLocks noGrp="1" noChangeAspect="1"/>
          </p:cNvPicPr>
          <p:nvPr>
            <p:ph sz="quarter" idx="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9441" y="1143000"/>
            <a:ext cx="4140954" cy="5521272"/>
          </a:xfrm>
        </p:spPr>
      </p:pic>
    </p:spTree>
    <p:extLst>
      <p:ext uri="{BB962C8B-B14F-4D97-AF65-F5344CB8AC3E}">
        <p14:creationId xmlns:p14="http://schemas.microsoft.com/office/powerpoint/2010/main" val="17298172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7" y="857251"/>
            <a:ext cx="5157787" cy="8239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Показ интерактивной игры «Теремок»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45" y="1681163"/>
            <a:ext cx="5866129" cy="4399597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995363"/>
            <a:ext cx="5183188" cy="8239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Инсценирование русской народной сказки «Репка»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881" y="1819274"/>
            <a:ext cx="5905501" cy="4429126"/>
          </a:xfrm>
        </p:spPr>
      </p:pic>
    </p:spTree>
    <p:extLst>
      <p:ext uri="{BB962C8B-B14F-4D97-AF65-F5344CB8AC3E}">
        <p14:creationId xmlns:p14="http://schemas.microsoft.com/office/powerpoint/2010/main" val="42906375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Выставка поделок на тему: «Моя любимая русская народная сказка»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840" y="1690688"/>
            <a:ext cx="6827520" cy="5120640"/>
          </a:xfrm>
        </p:spPr>
      </p:pic>
    </p:spTree>
    <p:extLst>
      <p:ext uri="{BB962C8B-B14F-4D97-AF65-F5344CB8AC3E}">
        <p14:creationId xmlns:p14="http://schemas.microsoft.com/office/powerpoint/2010/main" val="14298874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791845"/>
            <a:ext cx="10515600" cy="777875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57200" y="1783080"/>
            <a:ext cx="10515600" cy="4271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проекта дети закрепили знания о русской народной сказке через различные виды деятельности. </a:t>
            </a:r>
          </a:p>
          <a:p>
            <a:pPr marL="0" indent="0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и родители активно принимали участие в проекте и получили положительные эмоции.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30341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069080" y="177483"/>
            <a:ext cx="4023360" cy="493077"/>
          </a:xfrm>
        </p:spPr>
        <p:txBody>
          <a:bodyPr>
            <a:normAutofit/>
          </a:bodyPr>
          <a:lstStyle/>
          <a:p>
            <a:r>
              <a:rPr lang="ru-RU" sz="2700" b="1" dirty="0">
                <a:solidFill>
                  <a:prstClr val="black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Перечень литературы:</a:t>
            </a:r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04800" y="838200"/>
            <a:ext cx="11506200" cy="5715000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spcAft>
                <a:spcPts val="0"/>
              </a:spcAft>
            </a:pPr>
            <a:r>
              <a:rPr lang="ru-RU" sz="1700" b="1" i="1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700" b="1" i="1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700" b="1" i="1" dirty="0" err="1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Джежелей</a:t>
            </a:r>
            <a:r>
              <a:rPr lang="ru-RU" sz="1700" b="1" i="1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О. В. «Колобок. Литературные игры и забавы» М.: «Просвещение», 1994.</a:t>
            </a:r>
            <a:endParaRPr lang="ru-RU" sz="17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lnSpc>
                <a:spcPct val="100000"/>
              </a:lnSpc>
              <a:spcAft>
                <a:spcPts val="0"/>
              </a:spcAft>
            </a:pPr>
            <a:r>
              <a:rPr lang="ru-RU" sz="1700" b="1" i="1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Поляк Л. Я. «Театр сказок: сценарии в стихах для дошкольников по мотивам русских народных сказок». - СПб.: «Детство-пресс», 2008.</a:t>
            </a:r>
            <a:endParaRPr lang="ru-RU" sz="17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lnSpc>
                <a:spcPct val="100000"/>
              </a:lnSpc>
              <a:spcAft>
                <a:spcPts val="0"/>
              </a:spcAft>
            </a:pPr>
            <a:r>
              <a:rPr lang="ru-RU" sz="1700" b="1" i="1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3.Смирнова О. Д. «Метод проектирования в детском саду. Образовательная область «Чтение художественной литературы» - М.: Издательство «Скрипторий 2003», 2011.</a:t>
            </a:r>
            <a:endParaRPr lang="ru-RU" sz="17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lnSpc>
                <a:spcPct val="100000"/>
              </a:lnSpc>
              <a:spcAft>
                <a:spcPts val="0"/>
              </a:spcAft>
            </a:pPr>
            <a:r>
              <a:rPr lang="ru-RU" sz="1700" b="1" i="1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1700" b="1" i="1" dirty="0" err="1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Маханева</a:t>
            </a:r>
            <a:r>
              <a:rPr lang="ru-RU" sz="1700" b="1" i="1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М. Д. «Театрализованные занятия в детском саду: Пособие для работников дошкольных учреждений» М.: ТЦ Сфера, 2003.</a:t>
            </a:r>
            <a:endParaRPr lang="ru-RU" sz="17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lnSpc>
                <a:spcPct val="100000"/>
              </a:lnSpc>
              <a:spcAft>
                <a:spcPts val="0"/>
              </a:spcAft>
            </a:pPr>
            <a:r>
              <a:rPr lang="ru-RU" sz="1700" b="1" i="1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Яковлева Н. Н. «Использование фольклора в развитии дошкольника». – СПб.: ООО «ИДАТЕЛЬСТВО «ДЕТСТВО-ПРЕСС», 2011</a:t>
            </a:r>
            <a:endParaRPr lang="ru-RU" sz="17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lnSpc>
                <a:spcPct val="100000"/>
              </a:lnSpc>
              <a:spcAft>
                <a:spcPts val="0"/>
              </a:spcAft>
            </a:pPr>
            <a:r>
              <a:rPr lang="ru-RU" sz="1700" b="1" i="1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Ушакова О. С., </a:t>
            </a:r>
            <a:r>
              <a:rPr lang="ru-RU" sz="1700" b="1" i="1" dirty="0" err="1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Гавриш</a:t>
            </a:r>
            <a:r>
              <a:rPr lang="ru-RU" sz="1700" b="1" i="1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Н.В. «Знакомим дошкольников с литературой: Конспекты занятий». - М.: ТЦ Сфера, 2004.</a:t>
            </a:r>
            <a:endParaRPr lang="ru-RU" sz="17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lnSpc>
                <a:spcPct val="100000"/>
              </a:lnSpc>
              <a:spcAft>
                <a:spcPts val="0"/>
              </a:spcAft>
            </a:pPr>
            <a:r>
              <a:rPr lang="ru-RU" sz="1700" b="1" i="1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 Ильчук Н. П., </a:t>
            </a:r>
            <a:r>
              <a:rPr lang="ru-RU" sz="1700" b="1" i="1" dirty="0" err="1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Гербова</a:t>
            </a:r>
            <a:r>
              <a:rPr lang="ru-RU" sz="1700" b="1" i="1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В. В. «Хрестоматия 2-4 года. Пособие для воспитателей детского сада и родителей» М., АСТ, 1998.</a:t>
            </a:r>
            <a:endParaRPr lang="ru-RU" sz="17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lnSpc>
                <a:spcPct val="100000"/>
              </a:lnSpc>
              <a:spcAft>
                <a:spcPts val="0"/>
              </a:spcAft>
            </a:pPr>
            <a:r>
              <a:rPr lang="ru-RU" sz="1700" b="1" i="1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8. Интернет –ресурсы:</a:t>
            </a:r>
            <a:endParaRPr lang="ru-RU" sz="17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l">
              <a:lnSpc>
                <a:spcPct val="10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700" b="1" i="1" u="sng" dirty="0">
                <a:solidFill>
                  <a:srgbClr val="0563C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https://www.maam.ru/detskijsad/beseda-v-mladshei-grupe-nashi-lyubimye-skazki.html</a:t>
            </a:r>
            <a:endParaRPr lang="ru-RU" sz="17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ru-RU" sz="5000" b="1" dirty="0">
                <a:solidFill>
                  <a:srgbClr val="FF0000"/>
                </a:solidFill>
              </a:rPr>
              <a:t>Спасибо за внимание!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4295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6000" b="-3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6096000" cy="7025640"/>
          </a:xfrm>
        </p:spPr>
        <p:txBody>
          <a:bodyPr/>
          <a:lstStyle/>
          <a:p>
            <a:pPr marR="358775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Тип проекта: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краткосрочный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358775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 проекта: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познавательный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358775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Участники проекта: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воспитатели группы, дети второй младшей группы «Бабочки», родители (онлайн участие).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358775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Срок реализации: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краткосрочный (24.01-04.02.2022г.)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9942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7640" y="12064"/>
            <a:ext cx="12024360" cy="6602096"/>
          </a:xfrm>
        </p:spPr>
        <p:txBody>
          <a:bodyPr>
            <a:normAutofit fontScale="92500" lnSpcReduction="20000"/>
          </a:bodyPr>
          <a:lstStyle/>
          <a:p>
            <a:pPr marL="0" lvl="0" indent="0" algn="ctr">
              <a:buNone/>
            </a:pPr>
            <a:r>
              <a:rPr lang="ru-RU" sz="3600" b="1" dirty="0">
                <a:solidFill>
                  <a:srgbClr val="C00000"/>
                </a:solidFill>
              </a:rPr>
              <a:t>Работа проведенная с детьми в рамках проекта:</a:t>
            </a:r>
          </a:p>
          <a:p>
            <a:pPr marL="0" lvl="0" indent="0">
              <a:buNone/>
            </a:pPr>
            <a:r>
              <a:rPr lang="ru-RU" sz="2600" b="1" dirty="0">
                <a:solidFill>
                  <a:prstClr val="black"/>
                </a:solidFill>
              </a:rPr>
              <a:t>Социально-коммуникативное </a:t>
            </a:r>
            <a:r>
              <a:rPr lang="ru-RU" sz="2600" b="1" dirty="0" smtClean="0">
                <a:solidFill>
                  <a:prstClr val="black"/>
                </a:solidFill>
              </a:rPr>
              <a:t>развитие:</a:t>
            </a:r>
          </a:p>
          <a:p>
            <a:pPr lvl="0">
              <a:buFontTx/>
              <a:buChar char="-"/>
            </a:pPr>
            <a:r>
              <a:rPr lang="ru-RU" sz="2600" dirty="0" smtClean="0">
                <a:solidFill>
                  <a:prstClr val="black"/>
                </a:solidFill>
              </a:rPr>
              <a:t>П</a:t>
            </a:r>
            <a:r>
              <a:rPr lang="en-US" sz="2600" dirty="0" smtClean="0">
                <a:solidFill>
                  <a:prstClr val="black"/>
                </a:solidFill>
              </a:rPr>
              <a:t>/</a:t>
            </a:r>
            <a:r>
              <a:rPr lang="ru-RU" sz="2600" dirty="0" smtClean="0">
                <a:solidFill>
                  <a:prstClr val="black"/>
                </a:solidFill>
              </a:rPr>
              <a:t>И «У медведя во бору», «Гуси-Лебеди», «Лиска-Лиса», «Теремок».</a:t>
            </a:r>
          </a:p>
          <a:p>
            <a:pPr marL="0" lvl="0" indent="0">
              <a:buNone/>
            </a:pPr>
            <a:r>
              <a:rPr lang="ru-RU" sz="2600" b="1" dirty="0">
                <a:solidFill>
                  <a:prstClr val="black"/>
                </a:solidFill>
              </a:rPr>
              <a:t>Познавательное развитие</a:t>
            </a:r>
            <a:r>
              <a:rPr lang="ru-RU" sz="2600" b="1" dirty="0" smtClean="0">
                <a:solidFill>
                  <a:prstClr val="black"/>
                </a:solidFill>
              </a:rPr>
              <a:t>:</a:t>
            </a:r>
          </a:p>
          <a:p>
            <a:pPr lvl="0">
              <a:buFontTx/>
              <a:buChar char="-"/>
            </a:pPr>
            <a:r>
              <a:rPr lang="ru-RU" sz="2600" dirty="0" smtClean="0">
                <a:solidFill>
                  <a:prstClr val="black"/>
                </a:solidFill>
              </a:rPr>
              <a:t>Рассматривание иллюстраций к русским народным сказкам;</a:t>
            </a:r>
          </a:p>
          <a:p>
            <a:pPr lvl="0">
              <a:buFontTx/>
              <a:buChar char="-"/>
            </a:pPr>
            <a:r>
              <a:rPr lang="ru-RU" sz="2600" dirty="0" smtClean="0">
                <a:solidFill>
                  <a:prstClr val="black"/>
                </a:solidFill>
              </a:rPr>
              <a:t>Д</a:t>
            </a:r>
            <a:r>
              <a:rPr lang="en-US" sz="2600" dirty="0" smtClean="0">
                <a:solidFill>
                  <a:prstClr val="black"/>
                </a:solidFill>
              </a:rPr>
              <a:t>/</a:t>
            </a:r>
            <a:r>
              <a:rPr lang="ru-RU" sz="2600" dirty="0" smtClean="0">
                <a:solidFill>
                  <a:prstClr val="black"/>
                </a:solidFill>
              </a:rPr>
              <a:t>И «Сложи картинку и узнай сказку», «Найди по описанию»;</a:t>
            </a:r>
          </a:p>
          <a:p>
            <a:pPr lvl="0">
              <a:buFontTx/>
              <a:buChar char="-"/>
            </a:pPr>
            <a:r>
              <a:rPr lang="ru-RU" sz="2600" dirty="0" smtClean="0">
                <a:solidFill>
                  <a:prstClr val="black"/>
                </a:solidFill>
              </a:rPr>
              <a:t>Беседа «В гости к книге», «Откуда сказка к нам пришла»;</a:t>
            </a:r>
          </a:p>
          <a:p>
            <a:pPr lvl="0">
              <a:buFontTx/>
              <a:buChar char="-"/>
            </a:pPr>
            <a:r>
              <a:rPr lang="ru-RU" sz="2600" dirty="0">
                <a:solidFill>
                  <a:prstClr val="black"/>
                </a:solidFill>
              </a:rPr>
              <a:t> </a:t>
            </a:r>
            <a:r>
              <a:rPr lang="ru-RU" sz="2600" dirty="0" smtClean="0">
                <a:solidFill>
                  <a:prstClr val="black"/>
                </a:solidFill>
              </a:rPr>
              <a:t>Показ интерактивной игры «Теремок».</a:t>
            </a:r>
            <a:endParaRPr lang="ru-RU" sz="2600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ru-RU" sz="2600" b="1" dirty="0">
                <a:solidFill>
                  <a:prstClr val="black"/>
                </a:solidFill>
              </a:rPr>
              <a:t>Художественно-эстетическое развитие</a:t>
            </a:r>
            <a:r>
              <a:rPr lang="ru-RU" sz="2600" b="1" dirty="0" smtClean="0">
                <a:solidFill>
                  <a:prstClr val="black"/>
                </a:solidFill>
              </a:rPr>
              <a:t>:</a:t>
            </a:r>
          </a:p>
          <a:p>
            <a:pPr lvl="0">
              <a:buFontTx/>
              <a:buChar char="-"/>
            </a:pPr>
            <a:r>
              <a:rPr lang="ru-RU" sz="2600" dirty="0" smtClean="0">
                <a:solidFill>
                  <a:prstClr val="black"/>
                </a:solidFill>
              </a:rPr>
              <a:t>Просмотр русской народной сказки: «У страха глаза велики», «Бычок-черный бочок, белые копытца»; </a:t>
            </a:r>
          </a:p>
          <a:p>
            <a:pPr lvl="0">
              <a:buFontTx/>
              <a:buChar char="-"/>
            </a:pPr>
            <a:r>
              <a:rPr lang="ru-RU" sz="2600" dirty="0">
                <a:solidFill>
                  <a:prstClr val="black"/>
                </a:solidFill>
              </a:rPr>
              <a:t> </a:t>
            </a:r>
            <a:r>
              <a:rPr lang="ru-RU" sz="2600" dirty="0" smtClean="0">
                <a:solidFill>
                  <a:prstClr val="black"/>
                </a:solidFill>
              </a:rPr>
              <a:t>Лепка «Пирожки для бабушки и дедушки»;</a:t>
            </a:r>
          </a:p>
          <a:p>
            <a:pPr lvl="0">
              <a:buFontTx/>
              <a:buChar char="-"/>
            </a:pPr>
            <a:r>
              <a:rPr lang="ru-RU" sz="2600" dirty="0">
                <a:solidFill>
                  <a:prstClr val="black"/>
                </a:solidFill>
              </a:rPr>
              <a:t> </a:t>
            </a:r>
            <a:r>
              <a:rPr lang="ru-RU" sz="2600" dirty="0" smtClean="0">
                <a:solidFill>
                  <a:prstClr val="black"/>
                </a:solidFill>
              </a:rPr>
              <a:t>Раскрашивание раскрасок </a:t>
            </a:r>
            <a:r>
              <a:rPr lang="ru-RU" sz="2600" dirty="0">
                <a:ea typeface="Calibri" panose="020F0502020204030204" pitchFamily="34" charset="0"/>
              </a:rPr>
              <a:t>«Выбери сюжет любимой сказки и раскрась его</a:t>
            </a:r>
            <a:r>
              <a:rPr lang="ru-RU" sz="2600" dirty="0" smtClean="0">
                <a:ea typeface="Calibri" panose="020F0502020204030204" pitchFamily="34" charset="0"/>
              </a:rPr>
              <a:t>»;</a:t>
            </a:r>
          </a:p>
          <a:p>
            <a:pPr lvl="0">
              <a:buFontTx/>
              <a:buChar char="-"/>
            </a:pPr>
            <a:r>
              <a:rPr lang="ru-RU" sz="2600" dirty="0" smtClean="0">
                <a:solidFill>
                  <a:prstClr val="black"/>
                </a:solidFill>
              </a:rPr>
              <a:t> Рисование «Колобок»;</a:t>
            </a:r>
          </a:p>
          <a:p>
            <a:pPr lvl="0">
              <a:buFontTx/>
              <a:buChar char="-"/>
            </a:pPr>
            <a:r>
              <a:rPr lang="ru-RU" sz="2600" dirty="0">
                <a:solidFill>
                  <a:prstClr val="black"/>
                </a:solidFill>
              </a:rPr>
              <a:t> </a:t>
            </a:r>
            <a:r>
              <a:rPr lang="ru-RU" sz="2600" dirty="0" smtClean="0">
                <a:solidFill>
                  <a:prstClr val="black"/>
                </a:solidFill>
              </a:rPr>
              <a:t>Конструирование «Избушка для лисы»;</a:t>
            </a:r>
          </a:p>
          <a:p>
            <a:pPr lvl="0">
              <a:buFontTx/>
              <a:buChar char="-"/>
            </a:pPr>
            <a:r>
              <a:rPr lang="ru-RU" sz="2600" dirty="0">
                <a:solidFill>
                  <a:prstClr val="black"/>
                </a:solidFill>
              </a:rPr>
              <a:t> </a:t>
            </a:r>
            <a:r>
              <a:rPr lang="ru-RU" sz="2600" dirty="0" smtClean="0">
                <a:solidFill>
                  <a:prstClr val="black"/>
                </a:solidFill>
              </a:rPr>
              <a:t>Аппликация «Репка».</a:t>
            </a:r>
            <a:endParaRPr lang="ru-RU" sz="2600" dirty="0">
              <a:solidFill>
                <a:prstClr val="black"/>
              </a:solidFill>
            </a:endParaRPr>
          </a:p>
          <a:p>
            <a:pPr lvl="0">
              <a:buFontTx/>
              <a:buChar char="-"/>
            </a:pPr>
            <a:endParaRPr lang="ru-RU" sz="26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92613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" y="149224"/>
            <a:ext cx="12085320" cy="6571615"/>
          </a:xfrm>
        </p:spPr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ru-RU" sz="2600" b="1" dirty="0">
                <a:solidFill>
                  <a:prstClr val="black"/>
                </a:solidFill>
              </a:rPr>
              <a:t>Речевое развитие:</a:t>
            </a:r>
            <a:endParaRPr lang="ru-RU" sz="2600" dirty="0">
              <a:solidFill>
                <a:prstClr val="black"/>
              </a:solidFill>
            </a:endParaRPr>
          </a:p>
          <a:p>
            <a:pPr>
              <a:buFontTx/>
              <a:buChar char="-"/>
            </a:pPr>
            <a:r>
              <a:rPr lang="ru-RU" sz="2400" dirty="0" smtClean="0"/>
              <a:t>Беседа «Моя любимая сказка»;</a:t>
            </a:r>
          </a:p>
          <a:p>
            <a:pPr>
              <a:buFontTx/>
              <a:buChar char="-"/>
            </a:pPr>
            <a:r>
              <a:rPr lang="ru-RU" sz="2400" dirty="0"/>
              <a:t> </a:t>
            </a:r>
            <a:r>
              <a:rPr lang="ru-RU" sz="2400" dirty="0" smtClean="0"/>
              <a:t>Чтение русских народных сказок: «Курочка Ряба», «Маша и медведь», «Кот, петух и лиса», «Колобок», «Гуси-Лебеди», «Заюшкина избушка», «Волк и семеро козлят», «Теремок», «Репка», «Снегурушка и лиса»;</a:t>
            </a:r>
          </a:p>
          <a:p>
            <a:pPr>
              <a:buFontTx/>
              <a:buChar char="-"/>
            </a:pPr>
            <a:r>
              <a:rPr lang="ru-RU" sz="2400" dirty="0" smtClean="0"/>
              <a:t>Д</a:t>
            </a:r>
            <a:r>
              <a:rPr lang="en-US" sz="2400" dirty="0" smtClean="0"/>
              <a:t>/</a:t>
            </a:r>
            <a:r>
              <a:rPr lang="ru-RU" sz="2400" dirty="0" smtClean="0"/>
              <a:t>И: «Назови сказку», «Из какой сказки герой», «Расскажи сказку по серии картинок»;</a:t>
            </a:r>
          </a:p>
          <a:p>
            <a:pPr>
              <a:buFontTx/>
              <a:buChar char="-"/>
            </a:pPr>
            <a:r>
              <a:rPr lang="ru-RU" sz="2400" dirty="0"/>
              <a:t> </a:t>
            </a:r>
            <a:r>
              <a:rPr lang="ru-RU" sz="2400" dirty="0" smtClean="0"/>
              <a:t>Разучивание потешек: «Идет коза рогатая», «Мыши водят хоровод», «Петушок-петушок»;</a:t>
            </a:r>
          </a:p>
          <a:p>
            <a:pPr>
              <a:buFontTx/>
              <a:buChar char="-"/>
            </a:pPr>
            <a:r>
              <a:rPr lang="ru-RU" sz="2400" dirty="0"/>
              <a:t> </a:t>
            </a:r>
            <a:r>
              <a:rPr lang="ru-RU" sz="2400" dirty="0" smtClean="0"/>
              <a:t>Показ настольного театра «Колобок»;</a:t>
            </a:r>
          </a:p>
          <a:p>
            <a:pPr>
              <a:buFontTx/>
              <a:buChar char="-"/>
            </a:pPr>
            <a:r>
              <a:rPr lang="ru-RU" sz="2400" dirty="0"/>
              <a:t> </a:t>
            </a:r>
            <a:r>
              <a:rPr lang="ru-RU" sz="2400" dirty="0" smtClean="0"/>
              <a:t> Отгадывание загадок по русским народным сказкам;</a:t>
            </a:r>
          </a:p>
          <a:p>
            <a:pPr>
              <a:buFontTx/>
              <a:buChar char="-"/>
            </a:pPr>
            <a:r>
              <a:rPr lang="ru-RU" sz="2400" dirty="0" smtClean="0"/>
              <a:t> ООД Инсценирование русской народной сказки «Репка».</a:t>
            </a:r>
          </a:p>
          <a:p>
            <a:pPr marL="0" lvl="0" indent="0" algn="just">
              <a:buNone/>
            </a:pPr>
            <a:r>
              <a:rPr lang="ru-RU" sz="2600" b="1" dirty="0">
                <a:solidFill>
                  <a:prstClr val="black"/>
                </a:solidFill>
              </a:rPr>
              <a:t>Физическое развитие:</a:t>
            </a:r>
            <a:endParaRPr lang="ru-RU" sz="2600" dirty="0">
              <a:solidFill>
                <a:prstClr val="black"/>
              </a:solidFill>
            </a:endParaRPr>
          </a:p>
          <a:p>
            <a:pPr>
              <a:buFontTx/>
              <a:buChar char="-"/>
            </a:pPr>
            <a:r>
              <a:rPr lang="ru-RU" sz="2400" dirty="0" smtClean="0"/>
              <a:t>Пальчиковая гимнастика: «Жили-были дед, да баба», «Курочка ряба», «Будем пальчики считать, будем сказки называть», «Теремок»;</a:t>
            </a:r>
          </a:p>
          <a:p>
            <a:pPr>
              <a:buFontTx/>
              <a:buChar char="-"/>
            </a:pPr>
            <a:r>
              <a:rPr lang="ru-RU" sz="2400" dirty="0"/>
              <a:t> </a:t>
            </a:r>
            <a:r>
              <a:rPr lang="ru-RU" sz="2400" dirty="0" smtClean="0"/>
              <a:t>П</a:t>
            </a:r>
            <a:r>
              <a:rPr lang="en-US" sz="2400" dirty="0" smtClean="0"/>
              <a:t>/</a:t>
            </a:r>
            <a:r>
              <a:rPr lang="ru-RU" sz="2400" dirty="0" smtClean="0"/>
              <a:t>И «Курочка Хохлатка», «Мыши в кладовой»;</a:t>
            </a:r>
          </a:p>
          <a:p>
            <a:pPr>
              <a:buFontTx/>
              <a:buChar char="-"/>
            </a:pPr>
            <a:r>
              <a:rPr lang="ru-RU" sz="2400" dirty="0"/>
              <a:t> </a:t>
            </a:r>
            <a:r>
              <a:rPr lang="ru-RU" sz="2400" dirty="0" smtClean="0"/>
              <a:t>Дыхательная гимнастика: «Курочка», «Гуси летят».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127581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2880" y="167640"/>
            <a:ext cx="12009120" cy="6522720"/>
          </a:xfrm>
        </p:spPr>
        <p:txBody>
          <a:bodyPr/>
          <a:lstStyle/>
          <a:p>
            <a:pPr marL="0" lvl="0" indent="0" algn="ctr">
              <a:buNone/>
            </a:pPr>
            <a:r>
              <a:rPr lang="ru-RU" sz="3600" b="1" dirty="0">
                <a:solidFill>
                  <a:srgbClr val="C00000"/>
                </a:solidFill>
              </a:rPr>
              <a:t>Работа с родителями</a:t>
            </a:r>
            <a:r>
              <a:rPr lang="ru-RU" sz="3600" b="1" dirty="0" smtClean="0">
                <a:solidFill>
                  <a:srgbClr val="C00000"/>
                </a:solidFill>
              </a:rPr>
              <a:t>:</a:t>
            </a:r>
          </a:p>
          <a:p>
            <a:r>
              <a:rPr lang="ru-RU" sz="2400" dirty="0"/>
              <a:t>- познакомить с темой проекта;</a:t>
            </a:r>
          </a:p>
          <a:p>
            <a:r>
              <a:rPr lang="ru-RU" sz="2400" dirty="0"/>
              <a:t>- вызвать интерес родителей к чтению русских народных сказок детям дома;</a:t>
            </a:r>
          </a:p>
          <a:p>
            <a:r>
              <a:rPr lang="ru-RU" sz="2400" dirty="0"/>
              <a:t>- опрос по теме «Русская народная сказка в жизни ребенка»;</a:t>
            </a:r>
          </a:p>
          <a:p>
            <a:r>
              <a:rPr lang="ru-RU" sz="2400" dirty="0"/>
              <a:t>- беседа «Влияние сказок на развитие речи детей дошкольного возраста»;</a:t>
            </a:r>
          </a:p>
          <a:p>
            <a:r>
              <a:rPr lang="ru-RU" sz="2400" dirty="0"/>
              <a:t>- консультация для родителей «Русская народная сказка и её позитивное влияние на формирование качеств личности ребёнка», «Театр в жизни ребенка. Домашний театр – это средство воспитания детей и объединения семьи»;</a:t>
            </a:r>
          </a:p>
          <a:p>
            <a:r>
              <a:rPr lang="ru-RU" sz="2400" dirty="0"/>
              <a:t>- подготовка выставки рисунков и поделок «Моя любимая русская народная сказка».</a:t>
            </a:r>
          </a:p>
          <a:p>
            <a:pPr marL="0" lvl="0" indent="0">
              <a:buNone/>
            </a:pPr>
            <a:endParaRPr lang="ru-RU" sz="3600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13608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4280" y="3505835"/>
            <a:ext cx="4429760" cy="3322320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249680"/>
            <a:ext cx="4043680" cy="303276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88455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Беседы:</a:t>
            </a:r>
            <a:b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«Моя любимая сказка»                     «В гости к книге»       «Откуда сказка к нам пришла»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6840" y="1230630"/>
            <a:ext cx="4069080" cy="3051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3239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9788" y="197485"/>
            <a:ext cx="10515600" cy="57975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русских народных сказок: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41960" y="716280"/>
            <a:ext cx="11612880" cy="50292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«Курочка Ряба»                                                                            «Маша и медведь»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" y="1296035"/>
            <a:ext cx="4002617" cy="3001963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386766" y="2385060"/>
            <a:ext cx="3504406" cy="8239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«Кот, петух и лиса»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360" y="1296035"/>
            <a:ext cx="4069080" cy="305181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5740" y="3408680"/>
            <a:ext cx="4312920" cy="3234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1702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6497" y="3360420"/>
            <a:ext cx="4328160" cy="3246120"/>
          </a:xfrm>
          <a:prstGeom prst="rect">
            <a:avLst/>
          </a:prstGeom>
        </p:spPr>
      </p:pic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839787" y="233363"/>
            <a:ext cx="10757853" cy="8239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«Колобок»                                                                                  «Гуси-лебеди»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473" y="1234440"/>
            <a:ext cx="4003040" cy="3002280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527072" y="2819400"/>
            <a:ext cx="3383281" cy="401955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«Заюшкина избушка»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7640" y="1234440"/>
            <a:ext cx="4003040" cy="3002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4806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</TotalTime>
  <Words>881</Words>
  <Application>Microsoft Office PowerPoint</Application>
  <PresentationFormat>Широкоэкранный</PresentationFormat>
  <Paragraphs>105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4" baseType="lpstr">
      <vt:lpstr>Arial</vt:lpstr>
      <vt:lpstr>Bahnschrift SemiBold</vt:lpstr>
      <vt:lpstr>Bahnschrift SemiBold SemiConden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Беседы: «Моя любимая сказка»                     «В гости к книге»       «Откуда сказка к нам пришла» </vt:lpstr>
      <vt:lpstr>Чтение русских народных сказок:</vt:lpstr>
      <vt:lpstr>Презентация PowerPoint</vt:lpstr>
      <vt:lpstr>Презентация PowerPoint</vt:lpstr>
      <vt:lpstr>Подвижные игры:</vt:lpstr>
      <vt:lpstr>Презентация PowerPoint</vt:lpstr>
      <vt:lpstr>Дидактические игры:</vt:lpstr>
      <vt:lpstr>«Найди по описанию»                                 «Расскажи сказку по серии картинок»</vt:lpstr>
      <vt:lpstr>Презентация PowerPoint</vt:lpstr>
      <vt:lpstr>Пальчиковая гимнастика:</vt:lpstr>
      <vt:lpstr>Презентация PowerPoint</vt:lpstr>
      <vt:lpstr>Разучивание потешек:</vt:lpstr>
      <vt:lpstr>Просмотр русских народных сказок:</vt:lpstr>
      <vt:lpstr>Дыхательная гимнастика</vt:lpstr>
      <vt:lpstr>Презентация PowerPoint</vt:lpstr>
      <vt:lpstr>Презентация PowerPoint</vt:lpstr>
      <vt:lpstr>Презентация PowerPoint</vt:lpstr>
      <vt:lpstr>Презентация PowerPoint</vt:lpstr>
      <vt:lpstr>Выставка поделок на тему: «Моя любимая русская народная сказка»</vt:lpstr>
      <vt:lpstr>Вывод:</vt:lpstr>
      <vt:lpstr>Перечень литературы: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Кирилл Голенцов</dc:creator>
  <cp:lastModifiedBy>Кирилл Голенцов</cp:lastModifiedBy>
  <cp:revision>44</cp:revision>
  <dcterms:created xsi:type="dcterms:W3CDTF">2022-02-27T14:50:02Z</dcterms:created>
  <dcterms:modified xsi:type="dcterms:W3CDTF">2022-03-05T07:48:49Z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1631094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