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17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3" r:id="rId17"/>
    <p:sldId id="274" r:id="rId1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3" d="100"/>
          <a:sy n="73" d="100"/>
        </p:scale>
        <p:origin x="60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11" name="Rectangle 10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15" name="Rectangle 14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4" name="Group 3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tx1">
                  <a:lumMod val="85000"/>
                  <a:lumOff val="15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2590800"/>
          </a:xfrm>
        </p:spPr>
        <p:txBody>
          <a:bodyPr tIns="45720" bIns="45720" anchor="ctr">
            <a:noAutofit/>
          </a:bodyPr>
          <a:lstStyle>
            <a:lvl1pPr algn="ctr">
              <a:lnSpc>
                <a:spcPct val="83000"/>
              </a:lnSpc>
              <a:defRPr lang="en-US" sz="7200" b="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62100" y="4682062"/>
            <a:ext cx="9070848" cy="457201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1600" spc="80" baseline="0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 sz="1600"/>
            </a:lvl2pPr>
            <a:lvl3pPr marL="914400" indent="0" algn="ctr">
              <a:buNone/>
              <a:defRPr sz="16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0" name="Date Placeholder 19"/>
          <p:cNvSpPr>
            <a:spLocks noGrp="1"/>
          </p:cNvSpPr>
          <p:nvPr>
            <p:ph type="dt" sz="half" idx="10"/>
          </p:nvPr>
        </p:nvSpPr>
        <p:spPr>
          <a:xfrm>
            <a:off x="5318760" y="1341255"/>
            <a:ext cx="1554480" cy="527213"/>
          </a:xfrm>
        </p:spPr>
        <p:txBody>
          <a:bodyPr/>
          <a:lstStyle>
            <a:lvl1pPr algn="ctr">
              <a:defRPr sz="1300" spc="0" baseline="0">
                <a:solidFill>
                  <a:srgbClr val="FFFFFF"/>
                </a:solidFill>
                <a:latin typeface="+mn-lt"/>
              </a:defRPr>
            </a:lvl1pPr>
          </a:lstStyle>
          <a:p>
            <a:fld id="{48A87A34-81AB-432B-8DAE-1953F412C126}" type="datetimeFigureOut">
              <a:rPr lang="en-US" smtClean="0"/>
              <a:t>4/13/2022</a:t>
            </a:fld>
            <a:endParaRPr lang="en-US" dirty="0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5500" cy="228600"/>
          </a:xfrm>
        </p:spPr>
        <p:txBody>
          <a:bodyPr/>
          <a:lstStyle>
            <a:lvl1pPr algn="l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2"/>
          </p:nvPr>
        </p:nvSpPr>
        <p:spPr>
          <a:xfrm>
            <a:off x="8606919" y="5212080"/>
            <a:ext cx="2111881" cy="2286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43865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5533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1600" y="762000"/>
            <a:ext cx="2362200" cy="52578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762000"/>
            <a:ext cx="8077200" cy="52578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88566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64826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11784" y="0"/>
            <a:ext cx="12192000" cy="6858000"/>
          </a:xfrm>
          <a:prstGeom prst="rect">
            <a:avLst/>
          </a:prstGeom>
          <a:blipFill dpi="0" rotWithShape="1">
            <a:blip r:embed="rId2">
              <a:alphaModFix amt="40000"/>
              <a:duotone>
                <a:schemeClr val="accent2">
                  <a:shade val="45000"/>
                  <a:satMod val="135000"/>
                </a:schemeClr>
                <a:prstClr val="white"/>
              </a:duotone>
            </a:blip>
            <a:srcRect/>
            <a:tile tx="-133350" ty="330200" sx="85000" sy="85000" flip="xy" algn="tl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Rectangle 22"/>
          <p:cNvSpPr/>
          <p:nvPr/>
        </p:nvSpPr>
        <p:spPr>
          <a:xfrm>
            <a:off x="1307870" y="1267730"/>
            <a:ext cx="9576262" cy="4307950"/>
          </a:xfrm>
          <a:prstGeom prst="rect">
            <a:avLst/>
          </a:prstGeom>
          <a:solidFill>
            <a:schemeClr val="bg1"/>
          </a:solidFill>
          <a:ln w="6350" cap="flat" cmpd="sng" algn="ctr">
            <a:noFill/>
            <a:prstDash val="solid"/>
          </a:ln>
          <a:effectLst>
            <a:outerShdw blurRad="50800" algn="ctr" rotWithShape="0">
              <a:prstClr val="black">
                <a:alpha val="66000"/>
              </a:prstClr>
            </a:outerShdw>
            <a:softEdge rad="0"/>
          </a:effectLst>
        </p:spPr>
      </p:sp>
      <p:sp>
        <p:nvSpPr>
          <p:cNvPr id="24" name="Rectangle 23"/>
          <p:cNvSpPr/>
          <p:nvPr/>
        </p:nvSpPr>
        <p:spPr>
          <a:xfrm>
            <a:off x="1447801" y="1411615"/>
            <a:ext cx="9296400" cy="4034770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  <p:sp>
        <p:nvSpPr>
          <p:cNvPr id="30" name="Rectangle 29"/>
          <p:cNvSpPr/>
          <p:nvPr/>
        </p:nvSpPr>
        <p:spPr>
          <a:xfrm>
            <a:off x="5135880" y="1267730"/>
            <a:ext cx="1920240" cy="7315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31" name="Group 30"/>
          <p:cNvGrpSpPr/>
          <p:nvPr/>
        </p:nvGrpSpPr>
        <p:grpSpPr>
          <a:xfrm>
            <a:off x="5250180" y="1267730"/>
            <a:ext cx="1691640" cy="645295"/>
            <a:chOff x="5318306" y="1386268"/>
            <a:chExt cx="1567331" cy="645295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5318306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>
              <a:off x="6885637" y="1386268"/>
              <a:ext cx="0" cy="64008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>
              <a:off x="5318306" y="2031563"/>
              <a:ext cx="1567331" cy="0"/>
            </a:xfrm>
            <a:prstGeom prst="lin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solidFill>
                <a:schemeClr val="accent2">
                  <a:lumMod val="50000"/>
                </a:schemeClr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63623" y="2094309"/>
            <a:ext cx="9070848" cy="2587752"/>
          </a:xfrm>
        </p:spPr>
        <p:txBody>
          <a:bodyPr anchor="ctr">
            <a:noAutofit/>
          </a:bodyPr>
          <a:lstStyle>
            <a:lvl1pPr algn="ctr">
              <a:lnSpc>
                <a:spcPct val="83000"/>
              </a:lnSpc>
              <a:defRPr lang="en-US" sz="7200" kern="1200" cap="all" spc="-100" baseline="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63624" y="4682062"/>
            <a:ext cx="9070848" cy="457200"/>
          </a:xfrm>
        </p:spPr>
        <p:txBody>
          <a:bodyPr anchor="t">
            <a:normAutofit/>
          </a:bodyPr>
          <a:lstStyle>
            <a:lvl1pPr marL="0" indent="0" algn="ctr">
              <a:buNone/>
              <a:tabLst>
                <a:tab pos="2633663" algn="l"/>
              </a:tabLst>
              <a:defRPr sz="1600">
                <a:solidFill>
                  <a:schemeClr val="tx2"/>
                </a:solidFill>
                <a:effectLst/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21808" y="1344502"/>
            <a:ext cx="1554480" cy="530352"/>
          </a:xfrm>
        </p:spPr>
        <p:txBody>
          <a:bodyPr/>
          <a:lstStyle>
            <a:lvl1pPr algn="ctr">
              <a:defRPr lang="en-US" sz="1300" kern="1200" spc="0" baseline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</a:lstStyle>
          <a:p>
            <a:fld id="{48A87A34-81AB-432B-8DAE-1953F412C126}" type="datetimeFigureOut">
              <a:rPr lang="en-US" smtClean="0"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453896" y="5212080"/>
            <a:ext cx="5907024" cy="228600"/>
          </a:xfrm>
        </p:spPr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04504" y="5212080"/>
            <a:ext cx="2112264" cy="228600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639965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70320" y="2103120"/>
            <a:ext cx="4754880" cy="374904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0073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  <a:latin typeface="+mn-lt"/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55898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73368" y="2074334"/>
            <a:ext cx="4754880" cy="640080"/>
          </a:xfrm>
        </p:spPr>
        <p:txBody>
          <a:bodyPr anchor="ctr">
            <a:normAutofit/>
          </a:bodyPr>
          <a:lstStyle>
            <a:lvl1pPr marL="0" indent="0" algn="ctr">
              <a:spcBef>
                <a:spcPts val="0"/>
              </a:spcBef>
              <a:buNone/>
              <a:defRPr sz="1800" b="0">
                <a:solidFill>
                  <a:schemeClr val="tx2"/>
                </a:solidFill>
              </a:defRPr>
            </a:lvl1pPr>
            <a:lvl2pPr marL="457200" indent="0">
              <a:buNone/>
              <a:defRPr sz="18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73368" y="2756581"/>
            <a:ext cx="4754880" cy="3200400"/>
          </a:xfrm>
        </p:spPr>
        <p:txBody>
          <a:bodyPr/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4/13/2022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14537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4/13/2022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6628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4/13/2022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52747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7392"/>
            <a:ext cx="2430780" cy="164592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800" b="0" kern="1200" cap="none" spc="0" baseline="0" dirty="0">
                <a:solidFill>
                  <a:schemeClr val="tx1"/>
                </a:solidFill>
                <a:effectLst/>
                <a:latin typeface="+mj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609600"/>
            <a:ext cx="7772400" cy="5334000"/>
          </a:xfrm>
        </p:spPr>
        <p:txBody>
          <a:bodyPr/>
          <a:lstStyle>
            <a:lvl1pPr>
              <a:defRPr sz="1900"/>
            </a:lvl1pPr>
            <a:lvl2pPr>
              <a:defRPr sz="1600"/>
            </a:lvl2pPr>
            <a:lvl3pPr>
              <a:defRPr sz="14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0780" cy="3505200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4/13/2022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945114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9020386" y="237744"/>
            <a:ext cx="2926080" cy="6382512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296400" y="603504"/>
            <a:ext cx="2432304" cy="1645920"/>
          </a:xfrm>
        </p:spPr>
        <p:txBody>
          <a:bodyPr anchor="b">
            <a:noAutofit/>
          </a:bodyPr>
          <a:lstStyle>
            <a:lvl1pPr algn="l">
              <a:defRPr sz="2800" b="0">
                <a:solidFill>
                  <a:schemeClr val="tx1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28599" y="237744"/>
            <a:ext cx="8531352" cy="6382512"/>
          </a:xfr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296400" y="2286000"/>
            <a:ext cx="2432304" cy="3502152"/>
          </a:xfrm>
        </p:spPr>
        <p:txBody>
          <a:bodyPr>
            <a:normAutofit/>
          </a:bodyPr>
          <a:lstStyle>
            <a:lvl1pPr marL="0" indent="0" algn="l">
              <a:lnSpc>
                <a:spcPct val="110000"/>
              </a:lnSpc>
              <a:spcBef>
                <a:spcPts val="800"/>
              </a:spcBef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fld id="{48A87A34-81AB-432B-8DAE-1953F412C126}" type="datetimeFigureOut">
              <a:rPr lang="en-US" smtClean="0"/>
              <a:t>4/13/2022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marL="0" algn="r" defTabSz="914400" rtl="0" eaLnBrk="1" latinLnBrk="0" hangingPunct="1">
              <a:defRPr lang="en-US" sz="1000" kern="1200" dirty="0">
                <a:solidFill>
                  <a:srgbClr val="FFFFFF"/>
                </a:solidFill>
                <a:effectLst>
                  <a:outerShdw blurRad="19050" dist="6350" dir="2700000" algn="tl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396728" y="6227064"/>
            <a:ext cx="1463040" cy="256032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157546" y="374904"/>
            <a:ext cx="2651760" cy="6108192"/>
          </a:xfrm>
          <a:prstGeom prst="rect">
            <a:avLst/>
          </a:prstGeom>
          <a:noFill/>
          <a:ln w="6350" cap="sq">
            <a:solidFill>
              <a:schemeClr val="tx1">
                <a:lumMod val="75000"/>
                <a:lumOff val="25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92410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4696" y="237744"/>
            <a:ext cx="11722608" cy="6382512"/>
          </a:xfrm>
          <a:prstGeom prst="rect">
            <a:avLst/>
          </a:prstGeom>
          <a:solidFill>
            <a:schemeClr val="bg2"/>
          </a:solidFill>
          <a:ln w="6350" cap="flat" cmpd="sng" algn="ctr">
            <a:noFill/>
            <a:prstDash val="solid"/>
          </a:ln>
          <a:effectLst>
            <a:softEdge rad="0"/>
          </a:effectLst>
        </p:spPr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6800" y="642594"/>
            <a:ext cx="10058400" cy="1371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103120"/>
            <a:ext cx="10058400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9464" y="6214535"/>
            <a:ext cx="274320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4/13/2022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9960" y="6214535"/>
            <a:ext cx="521208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48535" y="6214535"/>
            <a:ext cx="1463040" cy="2560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371856" y="374904"/>
            <a:ext cx="11448288" cy="6108192"/>
          </a:xfrm>
          <a:prstGeom prst="rect">
            <a:avLst/>
          </a:prstGeom>
          <a:noFill/>
          <a:ln w="6350" cap="sq" cmpd="sng" algn="ctr">
            <a:solidFill>
              <a:schemeClr val="tx1">
                <a:lumMod val="75000"/>
                <a:lumOff val="25000"/>
              </a:schemeClr>
            </a:solidFill>
            <a:prstDash val="solid"/>
            <a:miter lim="800000"/>
          </a:ln>
          <a:effectLst/>
        </p:spPr>
      </p:sp>
    </p:spTree>
    <p:extLst>
      <p:ext uri="{BB962C8B-B14F-4D97-AF65-F5344CB8AC3E}">
        <p14:creationId xmlns:p14="http://schemas.microsoft.com/office/powerpoint/2010/main" val="15532612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lang="en-US" sz="4800" kern="1200" cap="none" spc="0" baseline="0" dirty="0"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n-ea"/>
          <a:cs typeface="+mn-cs"/>
        </a:defRPr>
      </a:lvl1pPr>
    </p:titleStyle>
    <p:bodyStyle>
      <a:lvl1pPr marL="182880" indent="-182880" algn="l" defTabSz="914400" rtl="0" eaLnBrk="1" latinLnBrk="0" hangingPunct="1">
        <a:lnSpc>
          <a:spcPct val="100000"/>
        </a:lnSpc>
        <a:spcBef>
          <a:spcPts val="900"/>
        </a:spcBef>
        <a:spcAft>
          <a:spcPts val="0"/>
        </a:spcAft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100000"/>
        </a:lnSpc>
        <a:spcBef>
          <a:spcPts val="500"/>
        </a:spcBef>
        <a:buClr>
          <a:schemeClr val="tx1">
            <a:lumMod val="85000"/>
            <a:lumOff val="15000"/>
          </a:schemeClr>
        </a:buClr>
        <a:buFont typeface="Garamond" pitchFamily="18" charset="0"/>
        <a:buChar char="◦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61708" y="2091263"/>
            <a:ext cx="9068586" cy="1683903"/>
          </a:xfrm>
          <a:scene3d>
            <a:camera prst="orthographicFront"/>
            <a:lightRig rig="threePt" dir="t"/>
          </a:scene3d>
          <a:sp3d>
            <a:bevelT prst="angle"/>
          </a:sp3d>
        </p:spPr>
        <p:txBody>
          <a:bodyPr/>
          <a:lstStyle/>
          <a:p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Типы</a:t>
            </a:r>
            <a:r>
              <a:rPr lang="en-US" sz="2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коррекционно-воспитательных </a:t>
            </a: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   и </a:t>
            </a:r>
            <a:b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коррекционно-образовательных </a:t>
            </a: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учреждений </a:t>
            </a:r>
            <a:r>
              <a:rPr lang="en-US" sz="2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i="1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для </a:t>
            </a:r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детей и взрослых с ОВЗ.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8855" y="4682063"/>
            <a:ext cx="9070848" cy="697892"/>
          </a:xfrm>
        </p:spPr>
        <p:txBody>
          <a:bodyPr>
            <a:noAutofit/>
          </a:bodyPr>
          <a:lstStyle/>
          <a:p>
            <a:pPr algn="r"/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 воспитатель </a:t>
            </a:r>
            <a:r>
              <a:rPr lang="en-US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квалификационной категории</a:t>
            </a:r>
          </a:p>
          <a:p>
            <a:pPr algn="r"/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Ревина Юлия Владимировна</a:t>
            </a:r>
            <a:endParaRPr lang="ru-RU" sz="1800" b="1" dirty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016254" y="1906597"/>
            <a:ext cx="894348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МОУ «Разметелевская СОШ» учреждение №2 (дошкольное отделение)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1006" y="3448594"/>
            <a:ext cx="1988663" cy="13673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3176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89" y="276834"/>
            <a:ext cx="10972800" cy="106864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7.	Специальные (коррекционные) образовательные учреждения для детей с нарушениями опорно-двигательного аппарата (VI вид).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6389" y="1528354"/>
            <a:ext cx="11155680" cy="4506686"/>
          </a:xfrm>
        </p:spPr>
        <p:txBody>
          <a:bodyPr>
            <a:normAutofit lnSpcReduction="10000"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учреждения являются одновременно и образовательными и лечебно-оздоровительными учреждениями. Они делятся на 9-летние с подготовительным классом (учебная программа охватывает объем неполной средней школы) и 11-летние с подготовительным классом (учебная программа - в объеме средней школы). Обучение и воспитание ведется с учетом функционального состояния здоровья детей, их двигательных возможностей и медицинских рекомендаций. Лечебно-оздоровительную и реабилитационную работу проводят врачи: ортопед, психоневролог, педиатр, физиотерапевт, а также инструктор лечебной физкультуры, массажист, логопед.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Основной задачей школы является максимальное преодоление функциональных двигательных нарушений и подготовка воспитанников к самостоятельной профессионально-трудовой деятельности. С этой целью используется различное вспомогательное оборудование коррекционно-реабилитационного процесса: парты с \"ухватами\" и бортиками, шлемы и скафандры для фиксации головы, туловища и конечностей для облегчения функционирования артикуляционного аппарата, тренировки зрительно-моторной координации. Наполняемость классов - до 16 человек. Для умственно отсталых детей с ДЦП при школе организуются специальные классы.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4890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766" y="287384"/>
            <a:ext cx="10550434" cy="1136468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8.	Специальные (коррекционные) образовательные учреждения для детей с задержкой психического развития (VII вид).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2846" y="1423852"/>
            <a:ext cx="11312434" cy="5159830"/>
          </a:xfrm>
        </p:spPr>
        <p:txBody>
          <a:bodyPr>
            <a:noAutofit/>
          </a:bodyPr>
          <a:lstStyle/>
          <a:p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Обучение в таких учреждениях осуществляется в объеме восьмилетней массовой школы. Существует подготовительный (диагностический) класс. Наполняемость классов - 18-20 человек. Помимо учебно-воспитательной работы проводится комплексная лечебно-восстановительная, санитарно-гигиеническая и профилактическая работа, а также коррекционные групповые и индивидуальные занятия с целью преодоления недостатков психофизического развития, вызывающих неуспеваемость в массовой школе. На основе данных психолого-педагогического и клинического изучения детей реализуется принцип дифференцированного подхода. В конце каждого учебного года решается вопрос о возможности перевода в иной тип учебного учреждения каждого ребенка.</a:t>
            </a:r>
          </a:p>
          <a:p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Помимо специальных школ для данной категории детей созданы классы коррекции, выравнивания при массовых школах, куда ребенок может переводиться на срок от 6 мес. до 1 года с целью повторного изучения, "наверстывания" не усвоенного учебного материала.</a:t>
            </a:r>
          </a:p>
          <a:p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Данные типы образовательных учреждений были созданы и стали развиваться в РФ с 1981г. Для этого были объективные причины, так как, по экспертной оценке, ведущих педагогов страны, лишь 35-45% учащихся старших классов способны освоить программу массовой общеобразовательной школы по всем предметам, а из поступающих в первый класс около 30% детей отстают в интеллектуальном развитии.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759506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65761"/>
            <a:ext cx="10058400" cy="901338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9.	Специальные (коррекционные) образовательные учреждения для детей с умственной отсталостью (VIII вид).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1371601"/>
            <a:ext cx="10058400" cy="4898570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Данные учреждения относятся к системе образования, здравоохранения и социальной защиты населения. В дошкольные учреждения (детские дома и сады) принимаются дети с диагнозом “олигофрения в степени дебильности неосложненной формы”, в возрасте от 4 до 8 лет.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Основная цель этих учреждений - физическое, умственное и нравственное развитие, а также подготовка к обучению в специальной образовательной коррекционной (вспомогательной) школе с учетом индивидуальных возможностей каждого ребенка. Вся коррекционно-компенсаторная работа направлена на преодоление и превенцию вторичных дефектов развития. Дети-дошкольники с глубокой степенью умственной отсталости (имбецильность), а также с умственной отсталостью, осложненной детским церебральным параличом, психопатией, болезнью Дауна, шизофренией направляются в учреждения системы социального обеспечения - специальные интернаты, дома-интернаты или в учреждения системы здравоохранения - специальные ясли, специальные психоневрологические санатории для детей с поражением ЦНС.</a:t>
            </a:r>
          </a:p>
          <a:p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1833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548640"/>
            <a:ext cx="10058400" cy="5486400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Для детей с умственной отсталостью школьного возраста открыты специальные образовательные коррекционные школы и школы-интернаты, где они за 8-9 лет могут освоить учебную программу, соответствующую по отдельным предметам 5-6 классу массовой школы, а также получить доступную специальность. Трудовое обучение занимает главное место в учебном плане и является разделом работы по социально-бытовой подготовке детей к самостоятельной жизни. Параллельно реализации процессов воспитания и обучения квалифицированными специалистами - медиками проводится лечебно-оздоровительная работа.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Для детей с выраженными формами умственной отсталости (имбецильность,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идиотия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в системе социального обеспечения существуют детские дома, где дети находятся с 4 до 18 лет. Умственно отсталые дети, страдающие психическими заболеваниями, в зависимости от состояния помещаются в детские психоневрологические стационары или в детские отделения психиатрических больниц.</a:t>
            </a:r>
          </a:p>
        </p:txBody>
      </p:sp>
    </p:spTree>
    <p:extLst>
      <p:ext uri="{BB962C8B-B14F-4D97-AF65-F5344CB8AC3E}">
        <p14:creationId xmlns:p14="http://schemas.microsoft.com/office/powerpoint/2010/main" val="19919608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0"/>
            <a:ext cx="10058400" cy="1188720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10.	</a:t>
            </a:r>
            <a:r>
              <a:rPr lang="ru-RU" sz="280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Специальные учреждения в городе Санкт - Петербург</a:t>
            </a:r>
            <a:endParaRPr lang="ru-RU" sz="2800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1405" y="966652"/>
            <a:ext cx="11469189" cy="5172891"/>
          </a:xfrm>
        </p:spPr>
        <p:txBody>
          <a:bodyPr>
            <a:noAutofit/>
          </a:bodyPr>
          <a:lstStyle/>
          <a:p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прежние времена проблема образования детей, не являющихся полноценными членами общества, вследствие своих физических и интеллектуальных отклонений от нормы, была задвинута «на периферию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».</a:t>
            </a:r>
          </a:p>
          <a:p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явление старались не афишировать. Современный мир принял таких детей в своё общество, существует программа «доступная среда» для удобного перемещения вне дома, ориентации в учреждениях, адаптации, полноценной жизнедеятельности, для максимального размывания границы между здоровыми людьми и детьми с ограниченными возможностями. Помочь в адаптации таким детям могут специальные коррекционные школы, о лучших из них в Санкт-Петербурге поговорим 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ниже.</a:t>
            </a:r>
          </a:p>
          <a:p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Как определить способности ребенка и особенности его развития, отличающиеся от стандартов и норм. О каких диагнозах и проблемах развития идёт 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речь? К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детям, нуждающимся в коррекционной помощи, 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относятся: больные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детским церебральным 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параличом; с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задержкой психического и речевого 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развития; с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явлением минимальной мозговой 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дисфункции; проблемами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опорно-двигательного 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аппарата; общим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недоразвитием 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речи; ранним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детским 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аутизмом; синдромом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гиперактивности с дефицитом 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внимания; ограниченными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возможностями 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здоровья. Не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всегда симптоматика детей с одинаковыми диагнозами копируется, следует пройти нескольких специалистов, чтобы удостовериться в точности прогнозов и формулировке заболевания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572417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2698" y="470263"/>
            <a:ext cx="11521440" cy="5551714"/>
          </a:xfrm>
        </p:spPr>
        <p:txBody>
          <a:bodyPr>
            <a:noAutofit/>
          </a:bodyPr>
          <a:lstStyle/>
          <a:p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младшего возраста посещают детский сад, что помогает им получить навыки общения с другими детьми, постепенно включаться в процесс обучения. Если ребёнок осилил начальную программу, то он зачисляется в первый, возможно второй класс, в зависимости от проявленных способностей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Типы коррекционных 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школ. Общеобразовательные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коррекционные школы различаются по следующим 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видам: для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глухих, слабослышащих и инвалидов по 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слуху; для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слабовидящих и слепых 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детей; для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заиканием и нарушением 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речи; для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проблемных детей психического и физического развития, направление может функционировать при лечебных учреждениях неврологических и всех вариационных психических 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профилей; для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ДЦП и травматизмом спинномозгового и черепно-мозгового 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отдела; для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дислексией, то есть проблемное обучение чтению вследствие нарушений психических центров высшего 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уровня; для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умственно отсталых, где основной задачей стоит обучение письму, чтению, счёту и обретению социально-бытовых навыков, со стажировкой в школьных мастерских слесарного, швейного, переплетного дела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вид расписан по типам и имеет свои ступени, спецификация весьма сложная, но для родителей требуется только посетить несколько предлагаемых вариантов, чтобы определить максимально удобную школу для своего непростого ребёнка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Печально, но количество детей с аутистическими расстройствами растёт. Сегодня, согласно статистике, на каждые 80 человек, — приходится один ребёнок, страдающий 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аутизмом. Единственными </a:t>
            </a:r>
            <a:r>
              <a:rPr lang="ru-RU" sz="195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выходом, дающим шанс на достойное будущее, совместно с усилиями родителей, являются коррекционные школы</a:t>
            </a:r>
            <a:r>
              <a:rPr lang="ru-RU" sz="195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195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521107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5395" y="642594"/>
            <a:ext cx="11038114" cy="271806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11.	Социально-реабилитационные центры для детей и подростков с ограниченными возможностями здоровья.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6389" y="1214846"/>
            <a:ext cx="11247120" cy="4820194"/>
          </a:xfrm>
        </p:spPr>
        <p:txBody>
          <a:bodyPr>
            <a:normAutofit lnSpcReduction="10000"/>
          </a:bodyPr>
          <a:lstStyle/>
          <a:p>
            <a:r>
              <a:rPr lang="ru-RU" dirty="0"/>
              <a:t>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Осуществляют комплексную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медикаментозную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физиотерапевтическую помощь, психолого-педагогическую и социокультурную реабилитацию, в-первую очередь, детей-инвалидов от 3 до 18 лет. В штате имеются врачи, учителя и воспитатели, социальные педагоги, психологи, социальные работники. Проводится правовое консультирование родителей, имеющих детей-инвалидов. Одним из приоритетных направлений деятельности является работа с семьей нетипичного ребенка, ее консультирование, проведение тренинговых, психотерапевтических занятий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Структура центров, имеющих статус опорно-экспериментальных учреждений Министерства труда и социального развития, чаще всего представлена следующими отделами: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	диагностики и разработки программ социальной реабилитации;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	медицинской реабилитации;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	психолого-педагогической помощи;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	правовой защиты;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	социально-педагогический подразделение;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	организационно-методический отдел. </a:t>
            </a:r>
          </a:p>
        </p:txBody>
      </p:sp>
    </p:spTree>
    <p:extLst>
      <p:ext uri="{BB962C8B-B14F-4D97-AF65-F5344CB8AC3E}">
        <p14:creationId xmlns:p14="http://schemas.microsoft.com/office/powerpoint/2010/main" val="187916968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4914" y="849086"/>
            <a:ext cx="10058400" cy="3931920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Таким образом, эти учреждения являются многофункциональными. Они включают не только диагностические, развивающие, коррекционные и оздоровительные комплексы, но и творческие мастерские, направленные на развитие способностей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"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проблемами"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области ремесел, искусства, музыки, любви к природе, умения понимать окружающий мир и найти в нем место для себя.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5588" y="2926079"/>
            <a:ext cx="6398307" cy="31601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4232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63771"/>
            <a:ext cx="10058400" cy="1371600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Типы учреждений РФ для детей</a:t>
            </a:r>
            <a:b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ограниченными возможностями здоровья</a:t>
            </a:r>
            <a: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8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5360" y="1358534"/>
            <a:ext cx="10058400" cy="4297681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Система специальных коррекционных учебно-воспитательных учреждений создана с целью осуществления обучения, воспитания и лечения детей и подростков с различными отклонениями психофизического здоровья. Данная система является основой института специального образования детей и подростков с ограниченными возможностями. Реализация функций этого института (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абилитационно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- реабилитационная, корригирующая, компенсирующая, социально-бытовая, профессионально-трудовая) осуществляется посредством деятельности специальных коррекционно-реабилитационных учреждений. Выделяют следующие типы учреждений: дома ребенка, детские дома, дома-интернаты, специальные детские сады и группы, школы и школы-интернаты, реабилитационные центры, профессионально-технические училища.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Рассмотрим типологию специальных (коррекционных) образовательных учреждений.</a:t>
            </a:r>
          </a:p>
        </p:txBody>
      </p:sp>
    </p:spTree>
    <p:extLst>
      <p:ext uri="{BB962C8B-B14F-4D97-AF65-F5344CB8AC3E}">
        <p14:creationId xmlns:p14="http://schemas.microsoft.com/office/powerpoint/2010/main" val="29789021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24583"/>
            <a:ext cx="10058400" cy="1227907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1.	Специальные (коррекционные) образовательные учреждения для неслышащих детей (I вид).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23108" y="1452490"/>
            <a:ext cx="10058400" cy="4425795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Решают задачи воспитания, общеобразовательной и трудовой подготовки глухих школьников, а также коррекции и компенсации недостатков их развития. Школы имеют в своем составе 1-12 классы и подготовительный (нулевой) класс для шестилеток. Образование глухим детям дается в объеме восьмилетней массовой школы за 12 лет. Наполняемость классов - 12 человек.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Особое внимание в коррекционно-компенсаторной и реабилитационной учебно-воспитательной работе уделяется формированию и развитию вербальной речи и словесно-логического мышления, расширению активной речевой практики, а также развитию остаточного слуха. Основу дидактической системы обучения таких детей составляет предметно-практическая деятельность, как база для общего и речевого развития, формирования когнитивной (познавательной) активности, самостоятельности и сознательности в приобретении знаний, умений и навыков. </a:t>
            </a:r>
          </a:p>
        </p:txBody>
      </p:sp>
    </p:spTree>
    <p:extLst>
      <p:ext uri="{BB962C8B-B14F-4D97-AF65-F5344CB8AC3E}">
        <p14:creationId xmlns:p14="http://schemas.microsoft.com/office/powerpoint/2010/main" val="19313243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888274"/>
            <a:ext cx="10058400" cy="5146766"/>
          </a:xfrm>
        </p:spPr>
        <p:txBody>
          <a:bodyPr/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Главным требованием к процессу образования выступает организация развивающей слухоречевой среды, предусматривающей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слухозрительное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и слуховое восприятие устной речи с помощью звукоусиливающей аппаратуры.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Трудовое обучение глухих детей начинается с 12 летнего возраста и занимает ведущее место в образовательной программе. Лечебно - реабилитационная, превентивная, санитарно-гигиеническая и консультационная работа проводится врачами-специалистами: оториноларингологом, психоневрологом, педиатром и медсестрами. Эта работа направлена на максимальное сохранение остаточного слуха.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678084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1" y="433589"/>
            <a:ext cx="11599816" cy="807382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2.	Специальные (коррекционные) образовательные учреждения для слабослышащих и позднооглохших детей (II вид).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9600" y="1387178"/>
            <a:ext cx="10058400" cy="4451920"/>
          </a:xfrm>
        </p:spPr>
        <p:txBody>
          <a:bodyPr>
            <a:normAutofit lnSpcReduction="10000"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Осуществляют воспитание, общеобразовательную и трудовую подготовку, преодоление последствий снижения слуха и речевого недоразвития данной категории детей. Применяемые методы должны максимально стимулировать детей к активной речевой деятельности, развитию слухового восприятия и формированию навыков чтения с губ, чтения с лица.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Школа-интернат принимает детей с 7 лет в два отделения: для детей с незначительными нарушениями речи: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дислалия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фонетико-фонематическое недоразвитие,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дисграфия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дислексия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(срок обучения-10 лет) и для детей с глубоким недоразвитием речи в результате нарушения слуховой функции (срок обучения-12 лет). Кроме того, при необходимости создаются дополнительные отделения при первом - 11-12 классы, где дети могут получить среднее образование; при втором - дошкольные группы для детей 4-6 - летнего возраста. Наполняемость классов - 12 человек.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При обоих типах учреждений возможно создание классов для детей с дефектами опорно-двигательного аппарата и интеллекта.</a:t>
            </a:r>
          </a:p>
          <a:p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8521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44732" y="172331"/>
            <a:ext cx="10058400" cy="1147018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3.	Специальные (коррекционные) образовательные учреждения для незрячих детей (III вид).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6389" y="1110343"/>
            <a:ext cx="11155680" cy="5185954"/>
          </a:xfrm>
        </p:spPr>
        <p:txBody>
          <a:bodyPr>
            <a:normAutofit fontScale="70000" lnSpcReduction="20000"/>
          </a:bodyPr>
          <a:lstStyle/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данных учреждениях воспитываются и обучаются тотально слепые дети или дети, имеющие минимальное остаточное зрение. Приоритетной задачей является сохранение и максимальное развитие остаточного зрения. Компенсация слепоты осуществляется за счет сохранных анализаторов.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Абсолютно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слепые дети пользуются в учебной работе тактильно-кинестетическим и слуховым способами восприятия учебного материала и ориентации в жизненном пространстве.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Частично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видящие дополнительно используют зрительный анализатор. Учащиеся постоянно находятся под наблюдением врача-офтальмолога, психоневролога, педиатра.</a:t>
            </a:r>
          </a:p>
          <a:p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Организовано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два типа школ для слепых </a:t>
            </a:r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детей: десятилетняя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(обучение в объеме восьмилетней общеобразовательной школы) и двенадцатилетняя (дети получают среднее образование). Наполняемость классов - 12 человек.</a:t>
            </a:r>
          </a:p>
          <a:p>
            <a:r>
              <a:rPr lang="ru-RU" sz="29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Образовательные 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программы идентичны программам массовой школы, за исключением специальных программ по таким дисциплинам как физвоспитание, производственная подготовка, рельефное рисование и черчение. В основе системы обучения лежит рельефно-точечный шрифт Брайля, русифицированный впервые отечественным офтальмологом и тифлопедагогом </a:t>
            </a:r>
            <a:r>
              <a:rPr lang="ru-RU" sz="29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А.И.Скребицким</a:t>
            </a:r>
            <a:r>
              <a:rPr lang="ru-RU" sz="29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Значительное внимание уделяется межличностным контактам и совместной деятельности слепых детей со зрячими детьми и взрослыми, что часто позволяет преодолеть некоторые вторичные и третичные отклонения в развитии.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671479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297" y="172331"/>
            <a:ext cx="10058400" cy="1133955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4.	Специальные (коррекционные) образовательные учреждения для слабовидящих детей (IV вид).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5578" y="1306286"/>
            <a:ext cx="11168743" cy="4885509"/>
          </a:xfrm>
        </p:spPr>
        <p:txBody>
          <a:bodyPr>
            <a:normAutofit fontScale="92500" lnSpcReduction="20000"/>
          </a:bodyPr>
          <a:lstStyle/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Кардинальным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отличием данного типа учреждений от предыдущего является направленность работы на компенсацию зрительных нарушений и восстановление неполноценного зрения в условиях щадящего режима, когда это возможно.</a:t>
            </a:r>
          </a:p>
          <a:p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Успех обучения и воспитания слабовидящих детей зависит от условий зрительной работы. В классах используется специальный учебный наглядный рельефный материал, пригодный для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бисенсорного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восприятия (с использованием зрения и осязания), аудиобиблиотеки (записи, например, художественных произведений или учебников на магнитных лентах, дисках), специальные оптические, технические средства ("электронная лупа", преобразователи световых сигналов в звуковые и тактильные сигналы, телескопические очки, контактные линзы, диктофоны, "говорящие" калькуляторы) и методы обучения, ориентированные на коррекцию искаженных зрительных представлений детей. Школьное оборудование также приспособлено к индивидуальным и типологическим особенностям развития детей с учетом </a:t>
            </a:r>
            <a:r>
              <a:rPr lang="ru-RU" sz="22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офтальмогигиенических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требований: повышенное до 1500 люкс освещение (для сравнения: в небольшом кабинете с двумя окнами - лишь 500-600 люкс), дозирование зрительных нагрузок, возможность наклона крышки парты, учебники массовой школы с увеличенным шрифтом, тетради с особой разлиновкой (выпуклые разделители линий - барьеры). Наполняемость - 12 человек в классе. При данных видах учреждений возможно открытие одно-, двух или трехгодичных дошкольных отделений.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645147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04948" y="276834"/>
            <a:ext cx="11142617" cy="977200"/>
          </a:xfrm>
        </p:spPr>
        <p:txBody>
          <a:bodyPr>
            <a:no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5.	Логопедические учреждения для детей с речевыми нарушениями относятся к системе образования или здравоохранения.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5575" y="1254034"/>
            <a:ext cx="11116491" cy="4467497"/>
          </a:xfrm>
        </p:spPr>
        <p:txBody>
          <a:bodyPr>
            <a:no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В поликлиниках организованы слухоречевые и логопедические кабинеты, обслуживающие детей дошкольного возраста и взрослых. Различные нарушения речи устраняются логопедами.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Логопедические стационары оказывают индивидуальную и групповую помощь дошкольникам и школьникам с тяжелыми речевыми дефектами (алалия, афазия, дизартрия,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ринолалия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заикание). Вспомогательными средствами реабилитации являются медикаментозные, психотерапевтические и физиотерапевтические мероприятия. Длительность - от 3 мес. до года.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Логопедические детские сады и специальные логопедические группы при обычных дошкольных образовательных учреждениях.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Логопедические пункты в массовых школах призваны оказывать помощь в исправлении патологии речи всем нуждающимся учащимся школы и района. Направления в пункты выдают врачи поликлиники, учителя, а также возможен прием по просьбе родителей. Практикуется групповая форма работы. Индивидуальная - только в том случае, если ребенок не может работать в группе. Занятия проводятся три раза в неделю.</a:t>
            </a:r>
          </a:p>
        </p:txBody>
      </p:sp>
    </p:spTree>
    <p:extLst>
      <p:ext uri="{BB962C8B-B14F-4D97-AF65-F5344CB8AC3E}">
        <p14:creationId xmlns:p14="http://schemas.microsoft.com/office/powerpoint/2010/main" val="315438501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4766" y="198457"/>
            <a:ext cx="10855234" cy="1238457"/>
          </a:xfrm>
        </p:spPr>
        <p:txBody>
          <a:bodyPr>
            <a:normAutofit/>
          </a:bodyPr>
          <a:lstStyle/>
          <a:p>
            <a:pPr algn="ctr"/>
            <a:r>
              <a:rPr lang="ru-RU" sz="2800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6.	      Специальные (коррекционные) образовательные учреждения для детей с тяжелой речевой патологией (V вид).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3183" y="1436914"/>
            <a:ext cx="10058400" cy="4715691"/>
          </a:xfrm>
        </p:spPr>
        <p:txBody>
          <a:bodyPr>
            <a:norm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Данные учреждения принимают детей с сохранным слухом и интеллектом. Наличие выраженной речевой патологии (например, заикание, </a:t>
            </a:r>
            <a:r>
              <a:rPr lang="ru-RU" sz="2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ринолалия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не дает им возможности обучаться в обычной школе.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Срок обучения - 9-11 лет. За это время дети получают знания в объеме восьмилетней общеобразовательной школы. Главная задача речевой школы - коррекция дефектов устной и письменной речи, отклонений в психофизическом развитии учащихся, закреплении речевых навыков, активизации речевых форм общения. Состав учащихся в конце каждого учебного года пересматривается с целью возможности перевода некоторых детей на основании заключения ПМПК в массовую школу или учебно-воспитательное учреждение иного вида (например, для детей с умственной отсталостью или с задержкой психического развития).</a:t>
            </a:r>
          </a:p>
        </p:txBody>
      </p:sp>
    </p:spTree>
    <p:extLst>
      <p:ext uri="{BB962C8B-B14F-4D97-AF65-F5344CB8AC3E}">
        <p14:creationId xmlns:p14="http://schemas.microsoft.com/office/powerpoint/2010/main" val="392088308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авон">
  <a:themeElements>
    <a:clrScheme name="Савон">
      <a:dk1>
        <a:sysClr val="windowText" lastClr="000000"/>
      </a:dk1>
      <a:lt1>
        <a:sysClr val="window" lastClr="FFFFFF"/>
      </a:lt1>
      <a:dk2>
        <a:srgbClr val="736059"/>
      </a:dk2>
      <a:lt2>
        <a:srgbClr val="E7E0C7"/>
      </a:lt2>
      <a:accent1>
        <a:srgbClr val="92B0C8"/>
      </a:accent1>
      <a:accent2>
        <a:srgbClr val="E37C3D"/>
      </a:accent2>
      <a:accent3>
        <a:srgbClr val="A5AB81"/>
      </a:accent3>
      <a:accent4>
        <a:srgbClr val="E9B635"/>
      </a:accent4>
      <a:accent5>
        <a:srgbClr val="7BA79D"/>
      </a:accent5>
      <a:accent6>
        <a:srgbClr val="968C8C"/>
      </a:accent6>
      <a:hlink>
        <a:srgbClr val="F7A115"/>
      </a:hlink>
      <a:folHlink>
        <a:srgbClr val="969696"/>
      </a:folHlink>
    </a:clrScheme>
    <a:fontScheme name="Савон">
      <a:maj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авон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5000"/>
                <a:lumMod val="105000"/>
              </a:schemeClr>
            </a:gs>
            <a:gs pos="100000">
              <a:schemeClr val="phClr">
                <a:tint val="65000"/>
                <a:satMod val="100000"/>
                <a:lumMod val="10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0000"/>
                <a:lumMod val="100000"/>
              </a:schemeClr>
            </a:gs>
            <a:gs pos="50000">
              <a:schemeClr val="phClr">
                <a:shade val="99000"/>
                <a:satMod val="105000"/>
                <a:lumMod val="100000"/>
              </a:schemeClr>
            </a:gs>
            <a:gs pos="100000">
              <a:schemeClr val="phClr">
                <a:shade val="98000"/>
                <a:satMod val="105000"/>
                <a:lumMod val="100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12700" dir="5400000" algn="ctr" rotWithShape="0">
              <a:srgbClr val="000000">
                <a:alpha val="63000"/>
              </a:srgbClr>
            </a:outerShdw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4200000"/>
            </a:lightRig>
          </a:scene3d>
          <a:sp3d prstMaterial="flat">
            <a:bevelT w="50800" h="63500" prst="ribl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hade val="100000"/>
                <a:satMod val="300000"/>
              </a:schemeClr>
            </a:gs>
            <a:gs pos="100000">
              <a:schemeClr val="phClr">
                <a:tint val="100000"/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2000"/>
                <a:satMod val="115000"/>
              </a:schemeClr>
            </a:duotone>
          </a:blip>
          <a:tile tx="0" ty="0" sx="60000" sy="6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von" id="{1306E473-ED32-493B-A2D0-240A757EDD34}" vid="{3F20CFC1-E34F-405B-AA49-5BE0E194F1B3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Савон</Template>
  <TotalTime>347</TotalTime>
  <Words>2336</Words>
  <Application>Microsoft Office PowerPoint</Application>
  <PresentationFormat>Широкоэкранный</PresentationFormat>
  <Paragraphs>63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Garamond</vt:lpstr>
      <vt:lpstr>Times New Roman</vt:lpstr>
      <vt:lpstr>Савон</vt:lpstr>
      <vt:lpstr>Типы  коррекционно-воспитательных     и  коррекционно-образовательных учреждений  для детей и взрослых с ОВЗ.</vt:lpstr>
      <vt:lpstr>Типы учреждений РФ для детей с ограниченными возможностями здоровья </vt:lpstr>
      <vt:lpstr>1. Специальные (коррекционные) образовательные учреждения для неслышащих детей (I вид). </vt:lpstr>
      <vt:lpstr>Презентация PowerPoint</vt:lpstr>
      <vt:lpstr>2. Специальные (коррекционные) образовательные учреждения для слабослышащих и позднооглохших детей (II вид). </vt:lpstr>
      <vt:lpstr>3. Специальные (коррекционные) образовательные учреждения для незрячих детей (III вид). </vt:lpstr>
      <vt:lpstr>4. Специальные (коррекционные) образовательные учреждения для слабовидящих детей (IV вид). </vt:lpstr>
      <vt:lpstr>5. Логопедические учреждения для детей с речевыми нарушениями относятся к системе образования или здравоохранения.</vt:lpstr>
      <vt:lpstr>6.       Специальные (коррекционные) образовательные учреждения для детей с тяжелой речевой патологией (V вид).</vt:lpstr>
      <vt:lpstr>7. Специальные (коррекционные) образовательные учреждения для детей с нарушениями опорно-двигательного аппарата (VI вид).</vt:lpstr>
      <vt:lpstr>8. Специальные (коррекционные) образовательные учреждения для детей с задержкой психического развития (VII вид).</vt:lpstr>
      <vt:lpstr>9. Специальные (коррекционные) образовательные учреждения для детей с умственной отсталостью (VIII вид).</vt:lpstr>
      <vt:lpstr>Презентация PowerPoint</vt:lpstr>
      <vt:lpstr>10. Специальные учреждения в городе Санкт - Петербург</vt:lpstr>
      <vt:lpstr>Презентация PowerPoint</vt:lpstr>
      <vt:lpstr>11. Социально-реабилитационные центры для детей и подростков с ограниченными возможностями здоровья.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Группа №3</dc:creator>
  <cp:lastModifiedBy>Группа №3</cp:lastModifiedBy>
  <cp:revision>30</cp:revision>
  <dcterms:created xsi:type="dcterms:W3CDTF">2022-04-12T04:36:55Z</dcterms:created>
  <dcterms:modified xsi:type="dcterms:W3CDTF">2022-04-13T11:05:53Z</dcterms:modified>
</cp:coreProperties>
</file>