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8" r:id="rId6"/>
    <p:sldId id="269" r:id="rId7"/>
    <p:sldId id="271" r:id="rId8"/>
    <p:sldId id="272" r:id="rId9"/>
    <p:sldId id="273" r:id="rId10"/>
    <p:sldId id="262" r:id="rId11"/>
    <p:sldId id="260" r:id="rId12"/>
    <p:sldId id="261" r:id="rId13"/>
    <p:sldId id="274" r:id="rId14"/>
    <p:sldId id="267" r:id="rId15"/>
    <p:sldId id="277" r:id="rId16"/>
    <p:sldId id="278" r:id="rId17"/>
    <p:sldId id="27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94660"/>
  </p:normalViewPr>
  <p:slideViewPr>
    <p:cSldViewPr>
      <p:cViewPr>
        <p:scale>
          <a:sx n="72" d="100"/>
          <a:sy n="72" d="100"/>
        </p:scale>
        <p:origin x="-1230" y="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9FCF2-2D90-425F-AE12-13433F3A8212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B7E41B7-B61C-464F-8546-6774C83083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9FCF2-2D90-425F-AE12-13433F3A8212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E41B7-B61C-464F-8546-6774C83083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9FCF2-2D90-425F-AE12-13433F3A8212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E41B7-B61C-464F-8546-6774C83083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9FCF2-2D90-425F-AE12-13433F3A8212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B7E41B7-B61C-464F-8546-6774C83083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9FCF2-2D90-425F-AE12-13433F3A8212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E41B7-B61C-464F-8546-6774C83083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9FCF2-2D90-425F-AE12-13433F3A8212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E41B7-B61C-464F-8546-6774C83083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9FCF2-2D90-425F-AE12-13433F3A8212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B7E41B7-B61C-464F-8546-6774C83083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9FCF2-2D90-425F-AE12-13433F3A8212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E41B7-B61C-464F-8546-6774C83083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9FCF2-2D90-425F-AE12-13433F3A8212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E41B7-B61C-464F-8546-6774C83083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9FCF2-2D90-425F-AE12-13433F3A8212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E41B7-B61C-464F-8546-6774C83083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9FCF2-2D90-425F-AE12-13433F3A8212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E41B7-B61C-464F-8546-6774C83083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369FCF2-2D90-425F-AE12-13433F3A8212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B7E41B7-B61C-464F-8546-6774C83083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04800" y="357166"/>
            <a:ext cx="8482042" cy="642942"/>
          </a:xfrm>
        </p:spPr>
        <p:txBody>
          <a:bodyPr>
            <a:normAutofit fontScale="90000"/>
          </a:bodyPr>
          <a:lstStyle/>
          <a:p>
            <a:pPr algn="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Семейные конфликты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b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ngsanaUPC" pitchFamily="18" charset="-34"/>
              </a:rPr>
              <a:t>причины, последствия и пути разрешения</a:t>
            </a:r>
            <a:endParaRPr lang="ru-RU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ngsanaUPC" pitchFamily="18" charset="-34"/>
            </a:endParaRPr>
          </a:p>
        </p:txBody>
      </p:sp>
      <p:pic>
        <p:nvPicPr>
          <p:cNvPr id="9" name="Содержимое 8" descr="s-d38bc4f20c06e351811b2ce7c72041406ea5651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82229" y="1554163"/>
            <a:ext cx="6331942" cy="4525962"/>
          </a:xfrm>
        </p:spPr>
      </p:pic>
      <p:sp>
        <p:nvSpPr>
          <p:cNvPr id="4" name="TextBox 3"/>
          <p:cNvSpPr txBox="1"/>
          <p:nvPr/>
        </p:nvSpPr>
        <p:spPr>
          <a:xfrm>
            <a:off x="5508104" y="6488668"/>
            <a:ext cx="38052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Герман Людмила – педагог-психолог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Причины супружеских конфликтов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66092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неуважение членов семьи друг к другу;</a:t>
            </a:r>
          </a:p>
          <a:p>
            <a:pPr>
              <a:buFont typeface="Wingdings" pitchFamily="2" charset="2"/>
              <a:buChar char="v"/>
            </a:pP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нарушение личных границ;</a:t>
            </a:r>
          </a:p>
          <a:p>
            <a:pPr>
              <a:buFont typeface="Wingdings" pitchFamily="2" charset="2"/>
              <a:buChar char="v"/>
            </a:pP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воплощение родительского сценария одного из супругов в своей уже семье (родители конфликтовали с друг другом, и этот паттерн передается дальше);</a:t>
            </a:r>
          </a:p>
          <a:p>
            <a:pPr>
              <a:buFont typeface="Wingdings" pitchFamily="2" charset="2"/>
              <a:buChar char="v"/>
            </a:pP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различные </a:t>
            </a:r>
            <a:r>
              <a:rPr lang="ru-RU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аддикции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(зависимости) супругов (сексуальная, алкогольная, наркотическая, игровая);</a:t>
            </a:r>
          </a:p>
          <a:p>
            <a:pPr>
              <a:buFont typeface="Wingdings" pitchFamily="2" charset="2"/>
              <a:buChar char="v"/>
            </a:pP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сексуальная несовместимость пары;</a:t>
            </a:r>
          </a:p>
          <a:p>
            <a:pPr>
              <a:buFont typeface="Wingdings" pitchFamily="2" charset="2"/>
              <a:buChar char="v"/>
            </a:pP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проживание на территории квартиры сразу нескольких поколений (конфликт поколений);</a:t>
            </a:r>
          </a:p>
          <a:p>
            <a:pPr>
              <a:buFont typeface="Wingdings" pitchFamily="2" charset="2"/>
              <a:buChar char="v"/>
            </a:pP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отсутствие </a:t>
            </a:r>
            <a:r>
              <a:rPr lang="ru-RU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взаимоподдержки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между супругами;</a:t>
            </a:r>
          </a:p>
          <a:p>
            <a:pPr>
              <a:buFont typeface="Wingdings" pitchFamily="2" charset="2"/>
              <a:buChar char="v"/>
            </a:pP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финансовые проблемы;</a:t>
            </a:r>
          </a:p>
          <a:p>
            <a:pPr>
              <a:buFont typeface="Wingdings" pitchFamily="2" charset="2"/>
              <a:buChar char="v"/>
            </a:pP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семейные роли реализуются неполноценно;</a:t>
            </a:r>
          </a:p>
          <a:p>
            <a:pPr>
              <a:buFont typeface="Wingdings" pitchFamily="2" charset="2"/>
              <a:buChar char="v"/>
            </a:pP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разное представление о воспитании детей;</a:t>
            </a:r>
          </a:p>
          <a:p>
            <a:pPr>
              <a:buFont typeface="Wingdings" pitchFamily="2" charset="2"/>
              <a:buChar char="v"/>
            </a:pP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нет точек соприкосновения в проведении досуга;</a:t>
            </a:r>
          </a:p>
          <a:p>
            <a:pPr>
              <a:buFont typeface="Wingdings" pitchFamily="2" charset="2"/>
              <a:buChar char="v"/>
            </a:pP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неустроенный быт.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Типы семейных конфликтов</a:t>
            </a:r>
            <a:endParaRPr lang="ru-RU" sz="28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94667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Единая классификация конфликтов отсутствует, поэтому в разных вариациях</a:t>
            </a:r>
          </a:p>
          <a:p>
            <a:pPr>
              <a:buNone/>
            </a:pP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могут существовать следующие виды семейных конфликтов :</a:t>
            </a:r>
          </a:p>
          <a:p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конструктивные 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– заканчиваются принятием решения, устраивающего обе стороны;</a:t>
            </a:r>
          </a:p>
          <a:p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деструктивные 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– решение не найдено, удовлетворения не наступает.</a:t>
            </a:r>
          </a:p>
          <a:p>
            <a:pPr>
              <a:buNone/>
            </a:pP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Зарубежный психолог </a:t>
            </a:r>
            <a:r>
              <a:rPr lang="ru-RU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Р.Говд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предложил типологию конфликтов, основанную</a:t>
            </a:r>
          </a:p>
          <a:p>
            <a:pPr>
              <a:buNone/>
            </a:pP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 разной динамике:</a:t>
            </a:r>
          </a:p>
          <a:p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актуальные конфликты в семье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– это всплески чувств, происходящие в моменте сиюминутной ситуации;</a:t>
            </a:r>
          </a:p>
          <a:p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прогрессирующие 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– нарастание эмоционального напряжения в ходе приспособления партнеров друг к другу, сложно сказать вслух то, что не нравится, не устраивает;</a:t>
            </a:r>
          </a:p>
          <a:p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привычные супружеские конфликты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- неразрешенные противоречия, выраженные в стереотипном поведении, иногда уже неосознаваемые, поэтому сами супруги не могут найти решение.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Типы семейных конфликтов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Другая психологическая типология</a:t>
            </a:r>
          </a:p>
          <a:p>
            <a:pPr>
              <a:buNone/>
            </a:pP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семейных конфликтов:</a:t>
            </a:r>
          </a:p>
          <a:p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явные 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– супруги конфликтуют открыто;</a:t>
            </a:r>
          </a:p>
          <a:p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супружеские скрытые конфликты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– характеризуются затяжным характером, такие конфликты сложно разрешаются.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foto1_tipy_semeynyh_konfliktov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3357562"/>
            <a:ext cx="6357938" cy="285750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857250"/>
            <a:ext cx="8686800" cy="838200"/>
          </a:xfrm>
        </p:spPr>
        <p:txBody>
          <a:bodyPr>
            <a:noAutofit/>
          </a:bodyPr>
          <a:lstStyle/>
          <a:p>
            <a:r>
              <a:rPr lang="ru-RU" sz="2400" dirty="0" smtClean="0"/>
              <a:t>Позиционные семейные конфликты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357298"/>
            <a:ext cx="7000924" cy="785817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2900" b="1" dirty="0" smtClean="0"/>
              <a:t>Классификация семейных конфликтов выделяет и особый вид</a:t>
            </a:r>
          </a:p>
          <a:p>
            <a:pPr>
              <a:buNone/>
            </a:pPr>
            <a:r>
              <a:rPr lang="ru-RU" sz="2900" b="1" dirty="0" smtClean="0"/>
              <a:t>конфликта – позиционный.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supruzheskie_konflikt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00240"/>
            <a:ext cx="5706805" cy="30003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643570" y="1714488"/>
            <a:ext cx="350043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 семье такой конфликт проявляется борьбой за власть или лидерство и происходит он, когда важно продемонстрировать свою значимость перед другим в результате неудовлетворения базовой потребности в признании. Чаще, борьба за лидерство возникает в тех семьях, где один из партнеров лидер по натуре и ему сложно уступить, внять совету, все делает по-своему, второму супругу это не по душе и возникает конфликт.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Последствия семейных конфликтов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    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Психология семейных конфликтов имеет две перспективы или направления: развитие и укрепление связи между членами семьи, преодоление кризиса в результате решения противоречий и деструктивный, приводящий к разводу.</a:t>
            </a:r>
          </a:p>
          <a:p>
            <a:pPr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Последствия деструктивных конфликтов всегда печальны: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создается психотравмирующая, нездоровая ситуация для всех членов семьи, если есть маленькие дети, то они максимально тяжело переживают ссоры родителей;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психосоматические недуги частые спутники семей, где процветают постоянные конфликты;</a:t>
            </a:r>
          </a:p>
          <a:p>
            <a:pPr>
              <a:buFont typeface="Wingdings" pitchFamily="2" charset="2"/>
              <a:buChar char="Ø"/>
            </a:pP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психоэмоциональный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накал может приводить к 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сердечно-сосудистым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заболеваниями ранней смертности;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разрушение семьи как ячейки общества;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воспитание детей в неполноценной семье ведет к формированию у него низкой самооценки;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аддиктивных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семьях конфликты часто приводят супругов к тяжелым травмам, иногда к гибели.</a:t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Разрешение семейных конфликтов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Ваши действия должны строиться</a:t>
            </a:r>
          </a:p>
          <a:p>
            <a:pPr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 следующему плану: 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выявление причины разногласия;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оценка вины каждого участника; 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отключение эмоций, включение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разума; 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принятие компромиссного решения;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профилактика возникновения ссоры.</a:t>
            </a: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Психологи выделяют следующие</a:t>
            </a:r>
          </a:p>
          <a:p>
            <a:pPr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способы профилактики</a:t>
            </a:r>
          </a:p>
          <a:p>
            <a:pPr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семейно-бытовых конфликтов: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взаимное уважение;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стремление к компромиссу, толерантности; 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умение прощать ошибки своего спутника;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отсутствие взаимных обвинений, прямой критики, неодобрения;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здоровая самоирония партнеров;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сохранение доверительных отношений;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объективный взгляд на разные точки зрения;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умение сохранять общность позиций и переживаний.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214282" y="428604"/>
            <a:ext cx="8686800" cy="452596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1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В работах американской исследовательницы Д.Г. Скотт по психологии выделяются</a:t>
            </a:r>
          </a:p>
          <a:p>
            <a:pPr>
              <a:buNone/>
            </a:pPr>
            <a:r>
              <a:rPr lang="ru-RU" sz="1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пять основных стилей или путей решения конфликтов в семейных отношениях: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ru-RU" sz="1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Конкуренция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– используется, когда один из партнеров стремится вынудить</a:t>
            </a:r>
          </a:p>
          <a:p>
            <a:pPr>
              <a:buNone/>
            </a:pP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другого принять его решение, в угоду своих целей. 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Уклонение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– можно применить при неуверенности в положительном решении</a:t>
            </a:r>
          </a:p>
          <a:p>
            <a:pPr>
              <a:buNone/>
            </a:pP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спора. 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Приспособление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– происходит, когда один субъект доминирует, а второй</a:t>
            </a:r>
          </a:p>
          <a:p>
            <a:pPr>
              <a:buNone/>
            </a:pP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принимает его интересы без больших для себя потерь. Тем самым вырабатывается</a:t>
            </a:r>
          </a:p>
          <a:p>
            <a:pPr>
              <a:buNone/>
            </a:pP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решение, удовлетворяющее обоих. 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Сотрудничество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– характеризуется желанием обоих супругов устранить разлад и</a:t>
            </a:r>
          </a:p>
          <a:p>
            <a:pPr>
              <a:buNone/>
            </a:pP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прийти к обоюдовыгодному решению при условии равноправия (альтернативные</a:t>
            </a:r>
          </a:p>
          <a:p>
            <a:pPr>
              <a:buNone/>
            </a:pP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варианты). 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Компромисс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– обе стороны идут на уступки, когда понимают что хотят одного и</a:t>
            </a:r>
          </a:p>
          <a:p>
            <a:pPr>
              <a:buNone/>
            </a:pP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того же, но в данной ситуации это невыполнимо (временное решение проблемы).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8686800" cy="8382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Психотерапия семейных конфликтов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357298"/>
            <a:ext cx="8686800" cy="5000625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sz="4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Природа супружеских конфликтов такова, что нет бесконфликтных семей, и конфликты – это</a:t>
            </a:r>
          </a:p>
          <a:p>
            <a:pPr>
              <a:buNone/>
            </a:pPr>
            <a:r>
              <a:rPr lang="ru-RU" sz="4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часть роста и укрепления семьи, испытание на прочность и желание нивелировать все</a:t>
            </a:r>
          </a:p>
          <a:p>
            <a:pPr>
              <a:buNone/>
            </a:pPr>
            <a:r>
              <a:rPr lang="ru-RU" sz="4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препятствия на пути к счастливой семейной жизни. Одни семьи справляются, находят</a:t>
            </a:r>
          </a:p>
          <a:p>
            <a:pPr>
              <a:buNone/>
            </a:pPr>
            <a:r>
              <a:rPr lang="ru-RU" sz="4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решения, другие рушатся, так и не успев толком познать, что есть такое крепкая семья.</a:t>
            </a:r>
          </a:p>
          <a:p>
            <a:pPr>
              <a:buNone/>
            </a:pPr>
            <a:endParaRPr lang="ru-RU" sz="3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r>
              <a:rPr lang="ru-RU" sz="49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Методы разрешения семейных конфликтов:</a:t>
            </a:r>
          </a:p>
          <a:p>
            <a:r>
              <a:rPr lang="ru-RU" sz="49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Семейная психоаналитическая терапия</a:t>
            </a:r>
            <a:r>
              <a:rPr lang="ru-RU" sz="49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– терапевты помогают семейным парам взаимодействовать с нынешней реальностью, и перестать опираться на ошибки прошлого в отношениях.</a:t>
            </a:r>
          </a:p>
          <a:p>
            <a:r>
              <a:rPr lang="ru-RU" sz="49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Проблеморешающая</a:t>
            </a:r>
            <a:r>
              <a:rPr lang="ru-RU" sz="49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или системная семейная психотерапия</a:t>
            </a:r>
            <a:r>
              <a:rPr lang="ru-RU" sz="49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– метод опирается не на причины, которые вызвали конфликт в семье, а на поиск конкретного решения, для этого терапевты некоторое время взаимодействуют с членами семьи и выявляют поведение, подкрепляющее проблему. Задача терапевта помочь сформировать новые паттерны поведения и конфликт исчерпает себя.</a:t>
            </a:r>
          </a:p>
          <a:p>
            <a:r>
              <a:rPr lang="ru-RU" sz="49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Семейная поведенческая психотерапия</a:t>
            </a:r>
            <a:r>
              <a:rPr lang="ru-RU" sz="49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Подкрепление поведения соответствующим результатом. Между супругами это могут быть разного рода поощрения за выполнение бытовых задач.</a:t>
            </a:r>
          </a:p>
          <a:p>
            <a:r>
              <a:rPr lang="ru-RU" sz="49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Супружеская психотерапия</a:t>
            </a:r>
            <a:r>
              <a:rPr lang="ru-RU" sz="49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– работа с одним из супругов, или сразу с обоими, что более эффективно. Терапевт дает паре разного рода задания, помогающие увидеть значимость и ценность друг друга.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одержимое 9"/>
          <p:cNvSpPr>
            <a:spLocks noGrp="1"/>
          </p:cNvSpPr>
          <p:nvPr>
            <p:ph idx="4294967295"/>
          </p:nvPr>
        </p:nvSpPr>
        <p:spPr>
          <a:xfrm>
            <a:off x="0" y="714356"/>
            <a:ext cx="8229600" cy="55721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en-US" sz="3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31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Конфликт</a:t>
            </a:r>
            <a:r>
              <a:rPr lang="ru-RU" sz="3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 </a:t>
            </a:r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 — наиболее острый способ разрешения противоречий в интересах, целях, взглядах, возникающих в процессе социального взаимодействия, заключающийся в противодействии участников этого взаимодействия и обычно сопровождающийся негативными эмоциями, выходящий за рамки правил и норм.</a:t>
            </a:r>
            <a:endParaRPr lang="ru-RU" sz="3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ru-RU" sz="31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Семейный конфликт</a:t>
            </a:r>
            <a:r>
              <a:rPr lang="ru-RU" sz="3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- </a:t>
            </a:r>
            <a:r>
              <a:rPr lang="ru-RU" sz="3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способ выражения и разрешения противоречий, лежащих в основе развития сложнейшей системы, каковой является семья.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Субъекты конфликта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Супруги</a:t>
            </a:r>
          </a:p>
          <a:p>
            <a:pPr>
              <a:buFont typeface="Wingdings" pitchFamily="2" charset="2"/>
              <a:buChar char="q"/>
            </a:pP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Родители и дети</a:t>
            </a:r>
          </a:p>
          <a:p>
            <a:pPr>
              <a:buFont typeface="Wingdings" pitchFamily="2" charset="2"/>
              <a:buChar char="q"/>
            </a:pP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Супруги и родители каждого из супругов</a:t>
            </a:r>
          </a:p>
          <a:p>
            <a:pPr>
              <a:buFont typeface="Wingdings" pitchFamily="2" charset="2"/>
              <a:buChar char="q"/>
            </a:pP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Бабушка, дедушка и внуки</a:t>
            </a:r>
            <a:endParaRPr lang="ru-RU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Содержимое 4" descr="konflicty-1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72000" y="1643050"/>
            <a:ext cx="4343400" cy="2762258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Конфликты между супругами</a:t>
            </a:r>
            <a:endParaRPr lang="ru-RU" sz="28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Конфликты – в 80-85% семей</a:t>
            </a:r>
          </a:p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Ссоры, разногласия – 20-15%</a:t>
            </a:r>
          </a:p>
          <a:p>
            <a:pPr>
              <a:buNone/>
            </a:pPr>
            <a:endParaRPr lang="ru-RU" sz="28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57158" y="3643314"/>
            <a:ext cx="2928958" cy="17859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Непреодолимое столкновение интересов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572132" y="3571876"/>
            <a:ext cx="2928958" cy="17859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Проблема, требующая совместных усилий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0" name="Двойная стрелка влево/вправо 9"/>
          <p:cNvSpPr/>
          <p:nvPr/>
        </p:nvSpPr>
        <p:spPr>
          <a:xfrm>
            <a:off x="3714744" y="4286256"/>
            <a:ext cx="1571636" cy="35719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Стадии развития семьи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Добрачный период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Семья до рождения ребенка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Семья с детьми-дошкольниками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Семья с детьми школьного возраста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Семья со взрослыми детьми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Семья после отделения взрослых детей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Неблагоприятные факторы добрачного периода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Отрицательное первое впечатление</a:t>
            </a:r>
          </a:p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Короткий (до 6 месяцев) или долгий (до 3 лет) период ухаживания</a:t>
            </a:r>
          </a:p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Неодобрение выбора родными</a:t>
            </a:r>
          </a:p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Продолжительное обдумывание брачного предложения</a:t>
            </a:r>
          </a:p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Вынужденное или спровоцированное принятие решения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686800" cy="84124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Неблагоприятные факторы в семье с детьми-дошкольниками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Недостаточная помощь мужа</a:t>
            </a:r>
          </a:p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«Двойная нагрузка» жены</a:t>
            </a:r>
          </a:p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Конфликты с родителями по поводу воспитания детей</a:t>
            </a:r>
          </a:p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Разногласия супругов по поводу взаимодействия с детьми</a:t>
            </a:r>
          </a:p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Кризис 3-х лет у ребенка</a:t>
            </a:r>
          </a:p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Кризис «смысла жизни» у родителей</a:t>
            </a:r>
          </a:p>
          <a:p>
            <a:endParaRPr lang="ru-RU" dirty="0"/>
          </a:p>
        </p:txBody>
      </p:sp>
      <p:pic>
        <p:nvPicPr>
          <p:cNvPr id="5" name="Содержимое 4" descr="2-6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071678"/>
            <a:ext cx="4343400" cy="3571900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686800" cy="8382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Неблагоприятные факторы в семье с детьми школьного возраста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8553480" cy="2232027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Голод чувств</a:t>
            </a:r>
          </a:p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Разногласия по поводу воспитания детей</a:t>
            </a:r>
          </a:p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Кризис подросткового возраста у детей</a:t>
            </a:r>
          </a:p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Измена – ревность 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Рисунок 3" descr="7139042-03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3643314"/>
            <a:ext cx="4127500" cy="2355850"/>
          </a:xfrm>
          <a:prstGeom prst="rect">
            <a:avLst/>
          </a:prstGeom>
        </p:spPr>
      </p:pic>
      <p:pic>
        <p:nvPicPr>
          <p:cNvPr id="5" name="Рисунок 4" descr="Esli-podrostok-ne-hochet-uchitsya-sovetyi-psihologa-660x33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714752"/>
            <a:ext cx="4357674" cy="2614629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Проблемные факторы в семье со взрослыми детьми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258921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Профессиональный выбор детей</a:t>
            </a:r>
          </a:p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Супружество детей</a:t>
            </a:r>
          </a:p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Совместное проживание</a:t>
            </a:r>
          </a:p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Возрастной кризис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Рисунок 3" descr="1bd6f2b551f1d1375a51c60bd96cb5064d2b846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9058" y="3381372"/>
            <a:ext cx="5214942" cy="3476628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421</TotalTime>
  <Words>619</Words>
  <Application>Microsoft Office PowerPoint</Application>
  <PresentationFormat>Экран (4:3)</PresentationFormat>
  <Paragraphs>134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Семейные конфликты: причины, последствия и пути разрешения</vt:lpstr>
      <vt:lpstr>Презентация PowerPoint</vt:lpstr>
      <vt:lpstr>Субъекты конфликта</vt:lpstr>
      <vt:lpstr>Конфликты между супругами</vt:lpstr>
      <vt:lpstr>Стадии развития семьи</vt:lpstr>
      <vt:lpstr>Неблагоприятные факторы добрачного периода</vt:lpstr>
      <vt:lpstr>Неблагоприятные факторы в семье с детьми-дошкольниками</vt:lpstr>
      <vt:lpstr>Неблагоприятные факторы в семье с детьми школьного возраста</vt:lpstr>
      <vt:lpstr>Проблемные факторы в семье со взрослыми детьми</vt:lpstr>
      <vt:lpstr>Причины супружеских конфликтов</vt:lpstr>
      <vt:lpstr>Типы семейных конфликтов</vt:lpstr>
      <vt:lpstr>Типы семейных конфликтов</vt:lpstr>
      <vt:lpstr>Позиционные семейные конфликты  </vt:lpstr>
      <vt:lpstr>Последствия семейных конфликтов</vt:lpstr>
      <vt:lpstr>Разрешение семейных конфликтов</vt:lpstr>
      <vt:lpstr>Презентация PowerPoint</vt:lpstr>
      <vt:lpstr>Психотерапия семейных конфликтов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Psiholog2</cp:lastModifiedBy>
  <cp:revision>42</cp:revision>
  <dcterms:created xsi:type="dcterms:W3CDTF">2019-03-03T12:49:51Z</dcterms:created>
  <dcterms:modified xsi:type="dcterms:W3CDTF">2022-04-11T00:42:29Z</dcterms:modified>
</cp:coreProperties>
</file>