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ms-office.legacyDiagramTex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legacyDocTextInfo.bin" ContentType="application/vnd.ms-office.legacyDocTextInfo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0" r:id="rId4"/>
    <p:sldId id="258" r:id="rId5"/>
    <p:sldId id="259" r:id="rId6"/>
    <p:sldId id="261" r:id="rId7"/>
    <p:sldId id="262" r:id="rId8"/>
    <p:sldId id="263" r:id="rId9"/>
    <p:sldId id="266" r:id="rId10"/>
    <p:sldId id="264" r:id="rId11"/>
    <p:sldId id="265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microsoft.com/office/2006/relationships/legacyDocTextInfo" Target="legacyDocTextInfo.bin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3" Type="http://schemas.microsoft.com/office/2006/relationships/legacyDiagramText" Target="legacyDiagramText3.bin"/><Relationship Id="rId2" Type="http://schemas.microsoft.com/office/2006/relationships/legacyDiagramText" Target="legacyDiagramText2.bin"/><Relationship Id="rId1" Type="http://schemas.microsoft.com/office/2006/relationships/legacyDiagramText" Target="legacyDiagramText1.bin"/></Relationships>
</file>

<file path=ppt/drawings/_rels/vmlDrawing2.vml.rels><?xml version="1.0" encoding="UTF-8" standalone="yes"?>
<Relationships xmlns="http://schemas.openxmlformats.org/package/2006/relationships"><Relationship Id="rId3" Type="http://schemas.microsoft.com/office/2006/relationships/legacyDiagramText" Target="legacyDiagramText6.bin"/><Relationship Id="rId2" Type="http://schemas.microsoft.com/office/2006/relationships/legacyDiagramText" Target="legacyDiagramText5.bin"/><Relationship Id="rId1" Type="http://schemas.microsoft.com/office/2006/relationships/legacyDiagramText" Target="legacyDiagramText4.bin"/><Relationship Id="rId5" Type="http://schemas.microsoft.com/office/2006/relationships/legacyDiagramText" Target="legacyDiagramText8.bin"/><Relationship Id="rId4" Type="http://schemas.microsoft.com/office/2006/relationships/legacyDiagramText" Target="legacyDiagramText7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31.10.2016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Давайте </a:t>
            </a:r>
            <a:b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познакомимся!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Автор:</a:t>
            </a:r>
          </a:p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Агафонова Ю.А.</a:t>
            </a:r>
          </a:p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МДОУ ЦРР детский сад 6</a:t>
            </a:r>
          </a:p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«Радуга»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Исправление звукопроизношения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050" name="Organization Chart 8"/>
          <p:cNvGraphicFramePr>
            <a:graphicFrameLocks/>
          </p:cNvGraphicFramePr>
          <p:nvPr>
            <p:ph idx="1"/>
          </p:nvPr>
        </p:nvGraphicFramePr>
        <p:xfrm>
          <a:off x="457200" y="1935163"/>
          <a:ext cx="8229600" cy="4389437"/>
        </p:xfrm>
        <a:graphic>
          <a:graphicData uri="http://schemas.openxmlformats.org/drawingml/2006/compatibility">
            <com:legacyDrawing xmlns:com="http://schemas.openxmlformats.org/drawingml/2006/compatibility" spid="_x0000_s2050"/>
          </a:graphicData>
        </a:graphic>
      </p:graphicFrame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5400" b="1" dirty="0" smtClean="0">
                <a:solidFill>
                  <a:srgbClr val="002060"/>
                </a:solidFill>
                <a:latin typeface="Times New Roman" pitchFamily="18" charset="0"/>
              </a:rPr>
              <a:t>Плюсы посещения логопедической группы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</a:rPr>
              <a:t>Коррекция звукопроизношения</a:t>
            </a:r>
          </a:p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</a:rPr>
              <a:t>Формирование грамотной, выразительной речи.</a:t>
            </a:r>
          </a:p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</a:rPr>
              <a:t>Развитие мелкой моторики рук, подготовка руки к письму в школе.</a:t>
            </a:r>
          </a:p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</a:rPr>
              <a:t>Усиленная подготовка к школе.</a:t>
            </a:r>
          </a:p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</a:rPr>
              <a:t>Совершенствование психических процессов восприятия, внимания, памяти, воображения и мышления.</a:t>
            </a:r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 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Работа в домашних тетрадях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Отмечу, что существуют определенные правила работы в домашних тетрадях: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тетради забираются на выходные, возвращаются в понедельник;</a:t>
            </a:r>
            <a:b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задания на развитие мелкой моторики рук (рисование, штриховка и пр.) выполняются карандашами;</a:t>
            </a:r>
            <a:b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весь речевой материал должен быть отработан, т.е. родители должны добиваться правильного и четкого выполнения ребенком задания, даже путем заучивания;</a:t>
            </a:r>
            <a:b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задания должны быть прочитаны ребенку;</a:t>
            </a:r>
            <a:b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все задания выполняются до конца.</a:t>
            </a:r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Роль семьи 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Задача логопеда </a:t>
            </a:r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 поставить звук.</a:t>
            </a:r>
          </a:p>
          <a:p>
            <a:pPr algn="ctr">
              <a:buNone/>
            </a:pPr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Автоматизировать его в слогах, словах.</a:t>
            </a:r>
          </a:p>
          <a:p>
            <a:pPr algn="ctr">
              <a:buNone/>
            </a:pPr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Задача родителя- </a:t>
            </a:r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ввести слова с поставленным</a:t>
            </a:r>
          </a:p>
          <a:p>
            <a:pPr algn="ctr">
              <a:buNone/>
            </a:pPr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звуком в речь.</a:t>
            </a:r>
            <a:endParaRPr lang="ru-RU" sz="4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714356"/>
            <a:ext cx="8258204" cy="43889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Домашняя работа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357298"/>
            <a:ext cx="8258204" cy="4967302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   </a:t>
            </a:r>
            <a:r>
              <a:rPr lang="ru-RU" dirty="0" smtClean="0">
                <a:solidFill>
                  <a:srgbClr val="002060"/>
                </a:solidFill>
              </a:rPr>
              <a:t>Уровень развития ребенка в первую очередь зависит от той атмосферы, которую создают сознательно, а большой частью, и бессознательно взрослые в семье. Степень влияния домашней работы родителей с детьми на время и качество коррекции речи ребенка велика. Ожидания и надежды родителей связаны, как правило, только с работой логопеда. Поэтому довольно часто воспитателям и логопеду приходится сталкиваться с такими вопросами, как: «Вы специалисты, поэтому ждем от вас результатов. Когда у моего ребенка пропадут дефекты речи?». Возникают подобные вопросы из-за слабого представления родителей о самом процессе обучения их ребенка, а также из-за непонимания того простого факта, что большую часть своей жизни ребенок проводит именно с родителями.</a:t>
            </a: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5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Итог</a:t>
            </a:r>
            <a:endParaRPr lang="ru-RU" sz="45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Хочется отметить, что только в тесном сотрудничестве семьи  и педагогов, можно достичь хорошего, качественного и относительно быстрого результата в исправлении и развитии речи ребенка.</a:t>
            </a:r>
            <a:endParaRPr lang="ru-RU" sz="4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714356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</a:rPr>
              <a:t>Что такое логопедическая группа?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4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Логопедия – </a:t>
            </a:r>
          </a:p>
          <a:p>
            <a:pPr algn="ctr">
              <a:buNone/>
            </a:pPr>
            <a:r>
              <a:rPr lang="ru-RU" sz="4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это наука о нарушениях речи, их коррекции посредством специального обучения и воспитания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</a:rPr>
              <a:t>. </a:t>
            </a: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Заключения ПМПК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None/>
            </a:pPr>
            <a:r>
              <a:rPr lang="ru-RU" sz="4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1. ОНР (общее недоразвитие речи)</a:t>
            </a:r>
          </a:p>
          <a:p>
            <a:pPr>
              <a:buNone/>
            </a:pPr>
            <a:r>
              <a:rPr lang="ru-RU" sz="4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2. ФФНР (</a:t>
            </a:r>
            <a:r>
              <a:rPr lang="ru-RU" sz="4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фонетико-фонематичское</a:t>
            </a:r>
            <a:r>
              <a:rPr lang="ru-RU" sz="4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недоразвитие речи)</a:t>
            </a:r>
          </a:p>
          <a:p>
            <a:pPr>
              <a:buNone/>
            </a:pPr>
            <a:r>
              <a:rPr lang="ru-RU" sz="4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3. Заикание</a:t>
            </a:r>
            <a:endParaRPr lang="ru-RU" sz="4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ОНР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lnSpc>
                <a:spcPct val="90000"/>
              </a:lnSpc>
              <a:buNone/>
            </a:pP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Общее недоразвитие речи – </a:t>
            </a:r>
          </a:p>
          <a:p>
            <a:pPr algn="ctr">
              <a:lnSpc>
                <a:spcPct val="90000"/>
              </a:lnSpc>
              <a:buNone/>
            </a:pP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это речевое расстройство, при котором у детей нарушается формирование разных компонентов речи: звукопроизношение, словарный запас, грамматический строй, связная речь.</a:t>
            </a:r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ФФНР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Фонетико-фонематическое недоразвитие речи (ФФНР) - нарушение процессов формирования произносительной системы родного языка у детей с различными речевыми расстройствами вследствие дефекта восприятия и произношения фонем. К этой категории относятся дети с нормальным слухом и интеллектом.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Состояние звукопроизношения детей данной категории характеризуется следующими особенностями: </a:t>
            </a:r>
          </a:p>
          <a:p>
            <a:pPr algn="ctr">
              <a:buNone/>
            </a:pP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1. Отсутствие в речи тех или иных звуков и замены звуков. </a:t>
            </a:r>
          </a:p>
          <a:p>
            <a:pPr algn="ctr">
              <a:buNone/>
            </a:pP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2.  Замены группы звуков диффузной артикуляцией.</a:t>
            </a:r>
          </a:p>
          <a:p>
            <a:pPr algn="ctr">
              <a:buNone/>
            </a:pP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3.  Нестойкое употребление звуков в речи. </a:t>
            </a:r>
          </a:p>
          <a:p>
            <a:pPr algn="ctr">
              <a:buNone/>
            </a:pP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4.  Искаженное произношение одного или нескольких звуков</a:t>
            </a:r>
            <a:r>
              <a:rPr lang="ru-RU" b="1" i="1" dirty="0" smtClean="0">
                <a:solidFill>
                  <a:srgbClr val="002060"/>
                </a:solidFill>
              </a:rPr>
              <a:t>. </a:t>
            </a:r>
          </a:p>
          <a:p>
            <a:pPr algn="ctr"/>
            <a:endParaRPr lang="ru-RU" b="1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Заикание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Заикание- нарушение плавности и ритма речи, которые возникают из-за различного рода прерывания,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продлевания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или повторения отдельных звуков и слогов. Такие задержки и повторения при произнесении слов возникают вследствие судорог мышц речевого аппарата, сопровождаются нарушением дыхания, изменениями в просодике высказывания: высоте и силе звука, темпе речи. 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5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Работа с детьми: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1. Формирование правильного звукопроизношения.</a:t>
            </a:r>
          </a:p>
          <a:p>
            <a:pPr>
              <a:lnSpc>
                <a:spcPct val="90000"/>
              </a:lnSpc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2. Развитие артикуляционных движений.</a:t>
            </a:r>
          </a:p>
          <a:p>
            <a:pPr>
              <a:lnSpc>
                <a:spcPct val="90000"/>
              </a:lnSpc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3. Совершенствование фонематических процессов.</a:t>
            </a:r>
          </a:p>
          <a:p>
            <a:pPr>
              <a:lnSpc>
                <a:spcPct val="90000"/>
              </a:lnSpc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4. Совершенствование грамматического строя речи.</a:t>
            </a:r>
          </a:p>
          <a:p>
            <a:pPr>
              <a:lnSpc>
                <a:spcPct val="90000"/>
              </a:lnSpc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5. Обогащение словарного запаса.</a:t>
            </a:r>
          </a:p>
          <a:p>
            <a:pPr>
              <a:lnSpc>
                <a:spcPct val="90000"/>
              </a:lnSpc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6. Развитие мелкой моторики.</a:t>
            </a:r>
          </a:p>
          <a:p>
            <a:pPr>
              <a:lnSpc>
                <a:spcPct val="90000"/>
              </a:lnSpc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7. Развитие связной речи</a:t>
            </a:r>
          </a:p>
          <a:p>
            <a:pPr>
              <a:lnSpc>
                <a:spcPct val="90000"/>
              </a:lnSpc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8. Совершенствование просодической стороны речи.</a:t>
            </a:r>
          </a:p>
          <a:p>
            <a:pPr>
              <a:lnSpc>
                <a:spcPct val="90000"/>
              </a:lnSpc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9. Подготовка к обучению грамоте.</a:t>
            </a:r>
          </a:p>
          <a:p>
            <a:pPr>
              <a:lnSpc>
                <a:spcPct val="90000"/>
              </a:lnSpc>
            </a:pPr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Занятия с детьми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026" name="Organization Chart 5"/>
          <p:cNvGraphicFramePr>
            <a:graphicFrameLocks/>
          </p:cNvGraphicFramePr>
          <p:nvPr>
            <p:ph idx="1"/>
          </p:nvPr>
        </p:nvGraphicFramePr>
        <p:xfrm>
          <a:off x="457200" y="1935163"/>
          <a:ext cx="8229600" cy="4389437"/>
        </p:xfrm>
        <a:graphic>
          <a:graphicData uri="http://schemas.openxmlformats.org/drawingml/2006/compatibility">
            <com:legacyDrawing xmlns:com="http://schemas.openxmlformats.org/drawingml/2006/compatibility" spid="_x0000_s1026"/>
          </a:graphicData>
        </a:graphic>
      </p:graphicFrame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Подгрупповые занятия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занятия по формированию лексико-грамматического строя;</a:t>
            </a:r>
          </a:p>
          <a:p>
            <a:pPr>
              <a:buNone/>
            </a:pPr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занятия по формированию связной речи;</a:t>
            </a:r>
          </a:p>
          <a:p>
            <a:pPr>
              <a:buNone/>
            </a:pPr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занятия по подготовке к обучению грамоте.</a:t>
            </a:r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66</TotalTime>
  <Words>505</Words>
  <PresentationFormat>Экран (4:3)</PresentationFormat>
  <Paragraphs>74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Поток</vt:lpstr>
      <vt:lpstr>Давайте  познакомимся!</vt:lpstr>
      <vt:lpstr>Что такое логопедическая группа?</vt:lpstr>
      <vt:lpstr>Заключения ПМПК</vt:lpstr>
      <vt:lpstr>ОНР</vt:lpstr>
      <vt:lpstr>ФФНР</vt:lpstr>
      <vt:lpstr>Заикание</vt:lpstr>
      <vt:lpstr>Работа с детьми:</vt:lpstr>
      <vt:lpstr>Занятия с детьми</vt:lpstr>
      <vt:lpstr> Подгрупповые занятия</vt:lpstr>
      <vt:lpstr> Исправление звукопроизношения</vt:lpstr>
      <vt:lpstr>Плюсы посещения логопедической группы</vt:lpstr>
      <vt:lpstr>  Работа в домашних тетрадях.</vt:lpstr>
      <vt:lpstr>Роль семьи </vt:lpstr>
      <vt:lpstr>Домашняя работа</vt:lpstr>
      <vt:lpstr>Итог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9</cp:revision>
  <dcterms:created xsi:type="dcterms:W3CDTF">2016-09-17T09:12:11Z</dcterms:created>
  <dcterms:modified xsi:type="dcterms:W3CDTF">2016-10-31T18:46:34Z</dcterms:modified>
</cp:coreProperties>
</file>