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4" r:id="rId3"/>
    <p:sldId id="257" r:id="rId4"/>
    <p:sldId id="266" r:id="rId5"/>
    <p:sldId id="268" r:id="rId6"/>
    <p:sldId id="272" r:id="rId7"/>
    <p:sldId id="271" r:id="rId8"/>
    <p:sldId id="270" r:id="rId9"/>
    <p:sldId id="273" r:id="rId10"/>
    <p:sldId id="269" r:id="rId11"/>
    <p:sldId id="274" r:id="rId12"/>
    <p:sldId id="275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2" autoAdjust="0"/>
    <p:restoredTop sz="94660"/>
  </p:normalViewPr>
  <p:slideViewPr>
    <p:cSldViewPr snapToGrid="0">
      <p:cViewPr varScale="1">
        <p:scale>
          <a:sx n="89" d="100"/>
          <a:sy n="89" d="100"/>
        </p:scale>
        <p:origin x="1512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9E100A-1BC1-4163-9A54-633B05F38D99}" type="datetimeFigureOut">
              <a:rPr lang="ru-RU" smtClean="0"/>
              <a:t>05.02.2022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7E1A70-BAE0-4E57-8305-95CA79802D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44844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9E100A-1BC1-4163-9A54-633B05F38D99}" type="datetimeFigureOut">
              <a:rPr lang="ru-RU" smtClean="0"/>
              <a:t>05.02.2022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7E1A70-BAE0-4E57-8305-95CA79802D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54212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9E100A-1BC1-4163-9A54-633B05F38D99}" type="datetimeFigureOut">
              <a:rPr lang="ru-RU" smtClean="0"/>
              <a:t>05.02.2022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7E1A70-BAE0-4E57-8305-95CA79802D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66906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9E100A-1BC1-4163-9A54-633B05F38D99}" type="datetimeFigureOut">
              <a:rPr lang="ru-RU" smtClean="0"/>
              <a:t>05.02.2022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7E1A70-BAE0-4E57-8305-95CA79802D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09229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9E100A-1BC1-4163-9A54-633B05F38D99}" type="datetimeFigureOut">
              <a:rPr lang="ru-RU" smtClean="0"/>
              <a:t>05.02.2022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7E1A70-BAE0-4E57-8305-95CA79802D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16799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9E100A-1BC1-4163-9A54-633B05F38D99}" type="datetimeFigureOut">
              <a:rPr lang="ru-RU" smtClean="0"/>
              <a:t>05.02.2022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7E1A70-BAE0-4E57-8305-95CA79802D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13088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9E100A-1BC1-4163-9A54-633B05F38D99}" type="datetimeFigureOut">
              <a:rPr lang="ru-RU" smtClean="0"/>
              <a:t>05.02.2022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7E1A70-BAE0-4E57-8305-95CA79802D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46486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9E100A-1BC1-4163-9A54-633B05F38D99}" type="datetimeFigureOut">
              <a:rPr lang="ru-RU" smtClean="0"/>
              <a:t>05.02.2022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7E1A70-BAE0-4E57-8305-95CA79802D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93482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9E100A-1BC1-4163-9A54-633B05F38D99}" type="datetimeFigureOut">
              <a:rPr lang="ru-RU" smtClean="0"/>
              <a:t>05.02.2022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7E1A70-BAE0-4E57-8305-95CA79802D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941589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9E100A-1BC1-4163-9A54-633B05F38D99}" type="datetimeFigureOut">
              <a:rPr lang="ru-RU" smtClean="0"/>
              <a:t>05.02.2022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7E1A70-BAE0-4E57-8305-95CA79802D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40685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9E100A-1BC1-4163-9A54-633B05F38D99}" type="datetimeFigureOut">
              <a:rPr lang="ru-RU" smtClean="0"/>
              <a:t>05.02.2022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7E1A70-BAE0-4E57-8305-95CA79802D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43209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9E100A-1BC1-4163-9A54-633B05F38D99}" type="datetimeFigureOut">
              <a:rPr lang="ru-RU" smtClean="0"/>
              <a:t>05.02.2022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7E1A70-BAE0-4E57-8305-95CA79802D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34105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Традиционное чаепитие в Англии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pPr algn="r"/>
            <a:r>
              <a:rPr lang="ru-RU" dirty="0" smtClean="0"/>
              <a:t>Презентацию </a:t>
            </a:r>
          </a:p>
          <a:p>
            <a:pPr algn="r"/>
            <a:r>
              <a:rPr lang="ru-RU" dirty="0" smtClean="0"/>
              <a:t>подготовила  </a:t>
            </a:r>
          </a:p>
          <a:p>
            <a:pPr algn="r"/>
            <a:r>
              <a:rPr lang="ru-RU" dirty="0" smtClean="0"/>
              <a:t>студентка </a:t>
            </a:r>
            <a:r>
              <a:rPr lang="en-US" dirty="0" smtClean="0"/>
              <a:t>IV</a:t>
            </a:r>
            <a:r>
              <a:rPr lang="ru-RU" dirty="0" smtClean="0"/>
              <a:t> курса </a:t>
            </a:r>
          </a:p>
          <a:p>
            <a:pPr algn="r"/>
            <a:r>
              <a:rPr lang="ru-RU" dirty="0" err="1" smtClean="0"/>
              <a:t>Хапрова</a:t>
            </a:r>
            <a:r>
              <a:rPr lang="ru-RU" dirty="0" smtClean="0"/>
              <a:t> А.Е.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6874556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5" descr="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4040"/>
          <a:stretch>
            <a:fillRect/>
          </a:stretch>
        </p:blipFill>
        <p:spPr bwMode="auto">
          <a:xfrm>
            <a:off x="304800" y="2589213"/>
            <a:ext cx="8686800" cy="426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95300" y="265113"/>
            <a:ext cx="8305800" cy="2822575"/>
          </a:xfrm>
        </p:spPr>
        <p:txBody>
          <a:bodyPr/>
          <a:lstStyle/>
          <a:p>
            <a:pPr algn="ctr" eaLnBrk="1" hangingPunct="1">
              <a:buFont typeface="Wingdings" panose="05000000000000000000" pitchFamily="2" charset="2"/>
              <a:buNone/>
              <a:defRPr/>
            </a:pPr>
            <a:r>
              <a:rPr lang="ru-RU" sz="24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    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effectLst/>
              </a:rPr>
              <a:t>Британцы ежедневно выпивают 165 млн. чашек чая, при этом 98% британцев пьют чай с молоком, но только 30% добавляют в чай сахар. На чай приходится 40% от всей жидкости, выпиваемой в Британии. Из всего потребляемого чая 86% выпивается дома и 14% - вне дома.</a:t>
            </a:r>
          </a:p>
        </p:txBody>
      </p:sp>
    </p:spTree>
    <p:extLst>
      <p:ext uri="{BB962C8B-B14F-4D97-AF65-F5344CB8AC3E}">
        <p14:creationId xmlns:p14="http://schemas.microsoft.com/office/powerpoint/2010/main" val="3090476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6" descr="3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1905000"/>
            <a:ext cx="7848600" cy="5006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571500" y="355600"/>
            <a:ext cx="8229600" cy="1549400"/>
          </a:xfrm>
        </p:spPr>
        <p:txBody>
          <a:bodyPr/>
          <a:lstStyle/>
          <a:p>
            <a:pPr eaLnBrk="1" hangingPunct="1">
              <a:defRPr/>
            </a:pP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effectLst/>
              </a:rPr>
              <a:t>« Набирайся знаний в школе за книжкой, а ума – дома за чашкой чая» - гласит английская поговорка </a:t>
            </a:r>
            <a:r>
              <a:rPr lang="en-US" sz="2400" dirty="0" smtClean="0">
                <a:solidFill>
                  <a:schemeClr val="tx2">
                    <a:lumMod val="75000"/>
                  </a:schemeClr>
                </a:solidFill>
                <a:effectLst/>
              </a:rPr>
              <a:t>XIX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effectLst/>
              </a:rPr>
              <a:t> века.</a:t>
            </a:r>
          </a:p>
        </p:txBody>
      </p:sp>
      <p:pic>
        <p:nvPicPr>
          <p:cNvPr id="14340" name="Picture 7" descr="4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177681">
            <a:off x="6018213" y="3859213"/>
            <a:ext cx="2811462" cy="2332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1" name="Picture 8" descr="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1899981">
            <a:off x="512763" y="3863975"/>
            <a:ext cx="2289175" cy="2574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51791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4500" y="1243012"/>
            <a:ext cx="5715000" cy="4371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65355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1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019481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Английское  чаепитие </a:t>
            </a: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4" name="Picture 4" descr="http://sarahravensblog.files.wordpress.com/2013/03/little-victoria-lemon-daisy-cakes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61451" y="2804954"/>
            <a:ext cx="3959352" cy="262128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540327" y="2416893"/>
            <a:ext cx="3584864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Одной из самых известных английских традиций является приверженность культуре питья чая, которую британцы переняли у китайцев. Уже несколько столетий настоящего английского джентльмена и леди невозможно представить себе без традиционного «</a:t>
            </a:r>
            <a:r>
              <a:rPr lang="ru-RU" dirty="0" err="1" smtClean="0"/>
              <a:t>ти</a:t>
            </a:r>
            <a:r>
              <a:rPr lang="ru-RU" dirty="0" smtClean="0"/>
              <a:t> брейка» – обеденного перерыва на чашечку чая. Обычно он наступает в 12:00 и 14:00.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358809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5" descr="quee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762000"/>
            <a:ext cx="3640138" cy="5915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733800" y="228600"/>
            <a:ext cx="5334000" cy="2438400"/>
          </a:xfrm>
        </p:spPr>
        <p:txBody>
          <a:bodyPr/>
          <a:lstStyle/>
          <a:p>
            <a:pPr eaLnBrk="1" hangingPunct="1">
              <a:defRPr/>
            </a:pPr>
            <a:r>
              <a:rPr lang="ru-RU" sz="3600" b="0" dirty="0" smtClean="0">
                <a:solidFill>
                  <a:schemeClr val="tx2">
                    <a:lumMod val="75000"/>
                  </a:schemeClr>
                </a:solidFill>
                <a:effectLst/>
              </a:rPr>
              <a:t>«Легче представить</a:t>
            </a:r>
            <a:r>
              <a:rPr lang="ru-RU" sz="3600" dirty="0" smtClean="0">
                <a:solidFill>
                  <a:schemeClr val="tx2">
                    <a:lumMod val="75000"/>
                  </a:schemeClr>
                </a:solidFill>
                <a:effectLst/>
              </a:rPr>
              <a:t> </a:t>
            </a:r>
            <a:r>
              <a:rPr lang="ru-RU" sz="3600" b="0" dirty="0" smtClean="0">
                <a:solidFill>
                  <a:schemeClr val="tx2">
                    <a:lumMod val="75000"/>
                  </a:schemeClr>
                </a:solidFill>
                <a:effectLst/>
              </a:rPr>
              <a:t>Британию без королевы, чем без чая», </a:t>
            </a:r>
            <a:br>
              <a:rPr lang="ru-RU" sz="3600" b="0" dirty="0" smtClean="0">
                <a:solidFill>
                  <a:schemeClr val="tx2">
                    <a:lumMod val="75000"/>
                  </a:schemeClr>
                </a:solidFill>
                <a:effectLst/>
              </a:rPr>
            </a:br>
            <a:r>
              <a:rPr lang="ru-RU" sz="3600" b="0" dirty="0" smtClean="0">
                <a:solidFill>
                  <a:schemeClr val="tx2">
                    <a:lumMod val="75000"/>
                  </a:schemeClr>
                </a:solidFill>
                <a:effectLst/>
              </a:rPr>
              <a:t>- шутят англичане </a:t>
            </a:r>
          </a:p>
        </p:txBody>
      </p:sp>
      <p:pic>
        <p:nvPicPr>
          <p:cNvPr id="4100" name="Picture 4" descr="1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7363" y="3352800"/>
            <a:ext cx="2319337" cy="312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07711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4" descr="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2286000"/>
            <a:ext cx="6934200" cy="457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304800"/>
            <a:ext cx="8382000" cy="2209800"/>
          </a:xfrm>
        </p:spPr>
        <p:txBody>
          <a:bodyPr/>
          <a:lstStyle/>
          <a:p>
            <a:pPr eaLnBrk="1" hangingPunct="1">
              <a:defRPr/>
            </a:pP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effectLst/>
              </a:rPr>
              <a:t>Чай в Англии – больше, чем чай. Традиции его пития соблюдают и королева, и простые британцы. Это особая культура – от заваривания до употребления; у нее много приверженцев и далеко за пределами острова.</a:t>
            </a:r>
            <a:br>
              <a:rPr lang="ru-RU" sz="2400" dirty="0" smtClean="0">
                <a:solidFill>
                  <a:schemeClr val="tx2">
                    <a:lumMod val="75000"/>
                  </a:schemeClr>
                </a:solidFill>
                <a:effectLst/>
              </a:rPr>
            </a:br>
            <a:endParaRPr lang="ru-RU" sz="2400" dirty="0" smtClean="0">
              <a:solidFill>
                <a:schemeClr val="tx2">
                  <a:lumMod val="75000"/>
                </a:schemeClr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542704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404813" y="381000"/>
            <a:ext cx="8382000" cy="1752600"/>
          </a:xfrm>
        </p:spPr>
        <p:txBody>
          <a:bodyPr/>
          <a:lstStyle/>
          <a:p>
            <a:pPr eaLnBrk="1" hangingPunct="1">
              <a:defRPr/>
            </a:pP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effectLst/>
              </a:rPr>
              <a:t>Британцы не пьют чай с лимоном, называя его «чай по-русски» или чудачеством иностранцев, зато «белый чай», а то есть с молоком, пьют много и часто. В чашку наливают сначала сливки или молоко, а уже потом – крепко заваренный чай.</a:t>
            </a:r>
          </a:p>
        </p:txBody>
      </p:sp>
      <p:pic>
        <p:nvPicPr>
          <p:cNvPr id="10243" name="Picture 5" descr="180px-Tea_(1)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2743200"/>
            <a:ext cx="2714625" cy="274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4" name="Picture 10" descr="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6600" y="2286000"/>
            <a:ext cx="2928938" cy="441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5" name="Picture 11" descr="1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7000" y="2667000"/>
            <a:ext cx="2309813" cy="268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66879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10" descr="анна бедфорд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1200" y="3048000"/>
            <a:ext cx="3352800" cy="381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5" name="Picture 9" descr="Ann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888" y="3048000"/>
            <a:ext cx="3762375" cy="381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268288" y="0"/>
            <a:ext cx="8839200" cy="2971800"/>
          </a:xfrm>
        </p:spPr>
        <p:txBody>
          <a:bodyPr/>
          <a:lstStyle/>
          <a:p>
            <a:pPr eaLnBrk="1" hangingPunct="1">
              <a:defRPr/>
            </a:pP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effectLst/>
              </a:rPr>
              <a:t>Чтобы ни происходило, в пять часов вечера, миллионы британцев пьют чай, щедро сдабривая его молоком или сливками. Впервые, чаепитие в это время, появилось в 1840 году, когда Герцогиня Анна </a:t>
            </a:r>
            <a:r>
              <a:rPr lang="ru-RU" sz="2400" dirty="0" err="1" smtClean="0">
                <a:solidFill>
                  <a:schemeClr val="tx2">
                    <a:lumMod val="75000"/>
                  </a:schemeClr>
                </a:solidFill>
                <a:effectLst/>
              </a:rPr>
              <a:t>Бедфордская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effectLst/>
              </a:rPr>
              <a:t> Седьмая предложила утолять легкий голод, </a:t>
            </a:r>
            <a:r>
              <a:rPr lang="ru-RU" sz="2400" dirty="0" err="1" smtClean="0">
                <a:solidFill>
                  <a:schemeClr val="tx2">
                    <a:lumMod val="75000"/>
                  </a:schemeClr>
                </a:solidFill>
                <a:effectLst/>
              </a:rPr>
              <a:t>возникающийся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effectLst/>
              </a:rPr>
              <a:t> между завтраком и поздним английским обедом, днем чашкой чая с легкими закусками.</a:t>
            </a:r>
          </a:p>
        </p:txBody>
      </p:sp>
      <p:sp>
        <p:nvSpPr>
          <p:cNvPr id="15365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-152400" y="2963863"/>
            <a:ext cx="2909888" cy="609600"/>
          </a:xfrm>
        </p:spPr>
        <p:txBody>
          <a:bodyPr>
            <a:normAutofit fontScale="25000" lnSpcReduction="20000"/>
          </a:bodyPr>
          <a:lstStyle/>
          <a:p>
            <a:pPr algn="ctr" eaLnBrk="1" hangingPunct="1">
              <a:buFont typeface="Wingdings" panose="05000000000000000000" pitchFamily="2" charset="2"/>
              <a:buNone/>
              <a:defRPr/>
            </a:pP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Анна </a:t>
            </a:r>
            <a:r>
              <a:rPr lang="ru-RU" dirty="0" err="1" smtClean="0">
                <a:solidFill>
                  <a:schemeClr val="tx2">
                    <a:lumMod val="75000"/>
                  </a:schemeClr>
                </a:solidFill>
              </a:rPr>
              <a:t>Бедфордская</a:t>
            </a:r>
            <a:endParaRPr lang="ru-RU" dirty="0">
              <a:solidFill>
                <a:schemeClr val="tx2">
                  <a:lumMod val="75000"/>
                </a:schemeClr>
              </a:solidFill>
            </a:endParaRPr>
          </a:p>
          <a:p>
            <a:pPr algn="ctr" eaLnBrk="1" hangingPunct="1">
              <a:buFont typeface="Wingdings" panose="05000000000000000000" pitchFamily="2" charset="2"/>
              <a:buNone/>
              <a:defRPr/>
            </a:pPr>
            <a:endParaRPr lang="ru-RU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ctr" eaLnBrk="1" hangingPunct="1">
              <a:buFont typeface="Wingdings" panose="05000000000000000000" pitchFamily="2" charset="2"/>
              <a:buNone/>
              <a:defRPr/>
            </a:pP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935465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4" descr="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133600"/>
            <a:ext cx="9144000" cy="453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158750"/>
            <a:ext cx="8382000" cy="1981200"/>
          </a:xfrm>
        </p:spPr>
        <p:txBody>
          <a:bodyPr/>
          <a:lstStyle/>
          <a:p>
            <a:pPr eaLnBrk="1" hangingPunct="1">
              <a:defRPr/>
            </a:pP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effectLst/>
              </a:rPr>
              <a:t>В обычных странах чай – это просто чай. В Англии чай бывает «высокий» и «низкий», «полуденный» и «вечерний». Есть даже чай, строго привязанный к определенному часу – традиционный </a:t>
            </a:r>
            <a:r>
              <a:rPr lang="en-US" sz="2400" dirty="0" smtClean="0">
                <a:solidFill>
                  <a:schemeClr val="tx2">
                    <a:lumMod val="75000"/>
                  </a:schemeClr>
                </a:solidFill>
                <a:effectLst/>
              </a:rPr>
              <a:t>‘five o'clock tea’</a:t>
            </a:r>
            <a:endParaRPr lang="ru-RU" sz="3600" dirty="0" smtClean="0">
              <a:solidFill>
                <a:schemeClr val="tx2">
                  <a:lumMod val="75000"/>
                </a:schemeClr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91820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6" descr="2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6063" y="1371600"/>
            <a:ext cx="6264275" cy="5503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76200"/>
            <a:ext cx="8305800" cy="1295400"/>
          </a:xfrm>
        </p:spPr>
        <p:txBody>
          <a:bodyPr/>
          <a:lstStyle/>
          <a:p>
            <a:pPr eaLnBrk="1" hangingPunct="1">
              <a:defRPr/>
            </a:pP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effectLst/>
              </a:rPr>
              <a:t>Чтобы ни происходило, но в пять часов, в знаменитый </a:t>
            </a:r>
            <a:r>
              <a:rPr lang="en-US" sz="2400" dirty="0" smtClean="0">
                <a:solidFill>
                  <a:schemeClr val="tx2">
                    <a:lumMod val="75000"/>
                  </a:schemeClr>
                </a:solidFill>
                <a:effectLst/>
              </a:rPr>
              <a:t>five o'clock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effectLst/>
              </a:rPr>
              <a:t>, миллионы британцев, от скромного служащего до самой королевы, пьют чай</a:t>
            </a:r>
          </a:p>
        </p:txBody>
      </p:sp>
      <p:pic>
        <p:nvPicPr>
          <p:cNvPr id="13316" name="Picture 4" descr="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00" t="8038" r="4868" b="8076"/>
          <a:stretch>
            <a:fillRect/>
          </a:stretch>
        </p:blipFill>
        <p:spPr bwMode="auto">
          <a:xfrm>
            <a:off x="153988" y="4314825"/>
            <a:ext cx="3236912" cy="2574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7" name="Picture 7" descr="1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5813" y="4735513"/>
            <a:ext cx="3238500" cy="2154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89108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24</TotalTime>
  <Words>329</Words>
  <Application>Microsoft Office PowerPoint</Application>
  <PresentationFormat>Экран (4:3)</PresentationFormat>
  <Paragraphs>18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7" baseType="lpstr">
      <vt:lpstr>Arial</vt:lpstr>
      <vt:lpstr>Calibri</vt:lpstr>
      <vt:lpstr>Calibri Light</vt:lpstr>
      <vt:lpstr>Wingdings</vt:lpstr>
      <vt:lpstr>Тема Office</vt:lpstr>
      <vt:lpstr>Традиционное чаепитие в Англии</vt:lpstr>
      <vt:lpstr>Презентация PowerPoint</vt:lpstr>
      <vt:lpstr>Английское  чаепитие </vt:lpstr>
      <vt:lpstr>«Легче представить Британию без королевы, чем без чая»,  - шутят англичане </vt:lpstr>
      <vt:lpstr>Чай в Англии – больше, чем чай. Традиции его пития соблюдают и королева, и простые британцы. Это особая культура – от заваривания до употребления; у нее много приверженцев и далеко за пределами острова. </vt:lpstr>
      <vt:lpstr>Британцы не пьют чай с лимоном, называя его «чай по-русски» или чудачеством иностранцев, зато «белый чай», а то есть с молоком, пьют много и часто. В чашку наливают сначала сливки или молоко, а уже потом – крепко заваренный чай.</vt:lpstr>
      <vt:lpstr>Чтобы ни происходило, в пять часов вечера, миллионы британцев пьют чай, щедро сдабривая его молоком или сливками. Впервые, чаепитие в это время, появилось в 1840 году, когда Герцогиня Анна Бедфордская Седьмая предложила утолять легкий голод, возникающийся между завтраком и поздним английским обедом, днем чашкой чая с легкими закусками.</vt:lpstr>
      <vt:lpstr>В обычных странах чай – это просто чай. В Англии чай бывает «высокий» и «низкий», «полуденный» и «вечерний». Есть даже чай, строго привязанный к определенному часу – традиционный ‘five o'clock tea’</vt:lpstr>
      <vt:lpstr>Чтобы ни происходило, но в пять часов, в знаменитый five o'clock, миллионы британцев, от скромного служащего до самой королевы, пьют чай</vt:lpstr>
      <vt:lpstr>Презентация PowerPoint</vt:lpstr>
      <vt:lpstr>« Набирайся знаний в школе за книжкой, а ума – дома за чашкой чая» - гласит английская поговорка XIX века.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Традиции Великобритании</dc:title>
  <dc:creator>пк</dc:creator>
  <cp:lastModifiedBy>пк</cp:lastModifiedBy>
  <cp:revision>5</cp:revision>
  <dcterms:created xsi:type="dcterms:W3CDTF">2022-02-03T10:09:29Z</dcterms:created>
  <dcterms:modified xsi:type="dcterms:W3CDTF">2022-02-05T15:26:53Z</dcterms:modified>
</cp:coreProperties>
</file>