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8151438-983A-4670-9867-7C1C71968361}" type="datetimeFigureOut">
              <a:rPr lang="ru-RU" smtClean="0"/>
              <a:t>23.03.2022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D73C41CF-3904-44A1-AFC8-DFEBD68D7FA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151438-983A-4670-9867-7C1C71968361}" type="datetimeFigureOut">
              <a:rPr lang="ru-RU" smtClean="0"/>
              <a:t>23.03.2022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3C41CF-3904-44A1-AFC8-DFEBD68D7FA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151438-983A-4670-9867-7C1C71968361}" type="datetimeFigureOut">
              <a:rPr lang="ru-RU" smtClean="0"/>
              <a:t>23.03.2022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3C41CF-3904-44A1-AFC8-DFEBD68D7FA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8151438-983A-4670-9867-7C1C71968361}" type="datetimeFigureOut">
              <a:rPr lang="ru-RU" smtClean="0"/>
              <a:t>23.03.2022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D73C41CF-3904-44A1-AFC8-DFEBD68D7FA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8151438-983A-4670-9867-7C1C71968361}" type="datetimeFigureOut">
              <a:rPr lang="ru-RU" smtClean="0"/>
              <a:t>23.03.2022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D73C41CF-3904-44A1-AFC8-DFEBD68D7FAF}"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8151438-983A-4670-9867-7C1C71968361}" type="datetimeFigureOut">
              <a:rPr lang="ru-RU" smtClean="0"/>
              <a:t>23.03.2022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D73C41CF-3904-44A1-AFC8-DFEBD68D7FA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8151438-983A-4670-9867-7C1C71968361}" type="datetimeFigureOut">
              <a:rPr lang="ru-RU" smtClean="0"/>
              <a:t>23.03.2022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D73C41CF-3904-44A1-AFC8-DFEBD68D7FAF}"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8151438-983A-4670-9867-7C1C71968361}" type="datetimeFigureOut">
              <a:rPr lang="ru-RU" smtClean="0"/>
              <a:t>23.03.2022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73C41CF-3904-44A1-AFC8-DFEBD68D7FA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8151438-983A-4670-9867-7C1C71968361}" type="datetimeFigureOut">
              <a:rPr lang="ru-RU" smtClean="0"/>
              <a:t>23.03.2022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3C41CF-3904-44A1-AFC8-DFEBD68D7FA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8151438-983A-4670-9867-7C1C71968361}" type="datetimeFigureOut">
              <a:rPr lang="ru-RU" smtClean="0"/>
              <a:t>23.03.2022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73C41CF-3904-44A1-AFC8-DFEBD68D7FA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8151438-983A-4670-9867-7C1C71968361}" type="datetimeFigureOut">
              <a:rPr lang="ru-RU" smtClean="0"/>
              <a:t>23.03.2022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D73C41CF-3904-44A1-AFC8-DFEBD68D7FAF}"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8151438-983A-4670-9867-7C1C71968361}" type="datetimeFigureOut">
              <a:rPr lang="ru-RU" smtClean="0"/>
              <a:t>23.03.2022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73C41CF-3904-44A1-AFC8-DFEBD68D7FAF}"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leck.sem4enko@yandex.r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204864"/>
            <a:ext cx="8458200" cy="4392488"/>
          </a:xfrm>
        </p:spPr>
        <p:txBody>
          <a:bodyPr>
            <a:noAutofit/>
          </a:bodyPr>
          <a:lstStyle/>
          <a:p>
            <a:pPr algn="ctr"/>
            <a:r>
              <a:rPr lang="ru-RU" sz="2000" dirty="0" smtClean="0"/>
              <a:t>Туристский </a:t>
            </a:r>
            <a:r>
              <a:rPr lang="ru-RU" sz="2000" dirty="0"/>
              <a:t>маршрут </a:t>
            </a:r>
            <a:r>
              <a:rPr lang="ru-RU" sz="2000" dirty="0" smtClean="0"/>
              <a:t/>
            </a:r>
            <a:br>
              <a:rPr lang="ru-RU" sz="2000" dirty="0" smtClean="0"/>
            </a:br>
            <a:r>
              <a:rPr lang="ru-RU" sz="2000" dirty="0"/>
              <a:t/>
            </a:r>
            <a:br>
              <a:rPr lang="ru-RU" sz="2000" dirty="0"/>
            </a:br>
            <a:r>
              <a:rPr lang="ru-RU" sz="2000" dirty="0"/>
              <a:t>  «ПОРОДЫ МЕЗОЗОЯ</a:t>
            </a:r>
            <a:r>
              <a:rPr lang="ru-RU" sz="2000" dirty="0" smtClean="0"/>
              <a:t>»</a:t>
            </a:r>
            <a:br>
              <a:rPr lang="ru-RU" sz="2000" dirty="0" smtClean="0"/>
            </a:br>
            <a:r>
              <a:rPr lang="ru-RU" sz="2000" dirty="0"/>
              <a:t/>
            </a:r>
            <a:br>
              <a:rPr lang="ru-RU" sz="2000" dirty="0"/>
            </a:br>
            <a:r>
              <a:rPr lang="ru-RU" sz="2000" dirty="0" smtClean="0"/>
              <a:t>Иван Олегович Ощенко*</a:t>
            </a:r>
            <a:br>
              <a:rPr lang="ru-RU" sz="2000" dirty="0" smtClean="0"/>
            </a:br>
            <a:r>
              <a:rPr lang="ru-RU" sz="2000" dirty="0"/>
              <a:t/>
            </a:r>
            <a:br>
              <a:rPr lang="ru-RU" sz="2000" dirty="0"/>
            </a:br>
            <a:r>
              <a:rPr lang="ru-RU" sz="2000" dirty="0"/>
              <a:t>Научный руководитель – А.Н. Семченко</a:t>
            </a:r>
            <a:r>
              <a:rPr lang="ru-RU" sz="2000" dirty="0" smtClean="0"/>
              <a:t>**</a:t>
            </a:r>
            <a:r>
              <a:rPr lang="ru-RU" sz="2000" dirty="0"/>
              <a:t/>
            </a:r>
            <a:br>
              <a:rPr lang="ru-RU" sz="2000" dirty="0"/>
            </a:br>
            <a:r>
              <a:rPr lang="ru-RU" sz="2000" dirty="0"/>
              <a:t>МКОУ Копанищенская ООШ</a:t>
            </a:r>
            <a:br>
              <a:rPr lang="ru-RU" sz="2000" dirty="0"/>
            </a:br>
            <a:r>
              <a:rPr lang="ru-RU" sz="2000" dirty="0"/>
              <a:t>Острогожского района Воронежской области, Россия</a:t>
            </a:r>
            <a:br>
              <a:rPr lang="ru-RU" sz="2000" dirty="0"/>
            </a:br>
            <a:r>
              <a:rPr lang="ru-RU" sz="2000" dirty="0"/>
              <a:t>e-</a:t>
            </a:r>
            <a:r>
              <a:rPr lang="ru-RU" sz="2000" dirty="0" err="1"/>
              <a:t>mail</a:t>
            </a:r>
            <a:r>
              <a:rPr lang="ru-RU" sz="2000" dirty="0"/>
              <a:t>: *</a:t>
            </a:r>
            <a:r>
              <a:rPr lang="ru-RU" sz="2000" dirty="0" err="1"/>
              <a:t>aivanov</a:t>
            </a:r>
            <a:r>
              <a:rPr lang="ru-RU" sz="2000" dirty="0"/>
              <a:t>@…</a:t>
            </a:r>
            <a:r>
              <a:rPr lang="ru-RU" sz="2000" dirty="0" err="1"/>
              <a:t>ru</a:t>
            </a:r>
            <a:r>
              <a:rPr lang="ru-RU" sz="2000" dirty="0"/>
              <a:t>, ** </a:t>
            </a:r>
            <a:r>
              <a:rPr lang="ru-RU" sz="2000" dirty="0" smtClean="0">
                <a:solidFill>
                  <a:schemeClr val="accent2">
                    <a:lumMod val="50000"/>
                  </a:schemeClr>
                </a:solidFill>
                <a:hlinkClick r:id="rId2"/>
              </a:rPr>
              <a:t>aleck.sem4enko@yandex.ru</a:t>
            </a:r>
            <a:r>
              <a:rPr lang="ru-RU" sz="2000" dirty="0" smtClean="0">
                <a:solidFill>
                  <a:schemeClr val="accent2">
                    <a:lumMod val="50000"/>
                  </a:schemeClr>
                </a:solidFill>
              </a:rPr>
              <a:t/>
            </a:r>
            <a:br>
              <a:rPr lang="ru-RU" sz="2000" dirty="0" smtClean="0">
                <a:solidFill>
                  <a:schemeClr val="accent2">
                    <a:lumMod val="50000"/>
                  </a:schemeClr>
                </a:solidFill>
              </a:rPr>
            </a:br>
            <a:r>
              <a:rPr lang="ru-RU" sz="2000" dirty="0"/>
              <a:t/>
            </a:r>
            <a:br>
              <a:rPr lang="ru-RU" sz="2000" dirty="0"/>
            </a:br>
            <a:r>
              <a:rPr lang="ru-RU" sz="2000" dirty="0" smtClean="0"/>
              <a:t/>
            </a:r>
            <a:br>
              <a:rPr lang="ru-RU" sz="2000" dirty="0" smtClean="0"/>
            </a:br>
            <a:r>
              <a:rPr lang="ru-RU" sz="2000" dirty="0" smtClean="0"/>
              <a:t>2022 г.</a:t>
            </a:r>
            <a:r>
              <a:rPr lang="ru-RU" sz="2000" dirty="0"/>
              <a:t/>
            </a:r>
            <a:br>
              <a:rPr lang="ru-RU" sz="2000" dirty="0"/>
            </a:br>
            <a:endParaRPr lang="ru-RU" sz="2000" dirty="0"/>
          </a:p>
        </p:txBody>
      </p:sp>
      <p:sp>
        <p:nvSpPr>
          <p:cNvPr id="3" name="Подзаголовок 2"/>
          <p:cNvSpPr>
            <a:spLocks noGrp="1"/>
          </p:cNvSpPr>
          <p:nvPr>
            <p:ph type="subTitle" idx="1"/>
          </p:nvPr>
        </p:nvSpPr>
        <p:spPr>
          <a:xfrm>
            <a:off x="395536" y="476672"/>
            <a:ext cx="8458200" cy="1368152"/>
          </a:xfrm>
        </p:spPr>
        <p:txBody>
          <a:bodyPr>
            <a:normAutofit/>
          </a:bodyPr>
          <a:lstStyle/>
          <a:p>
            <a:r>
              <a:rPr lang="ru-RU" dirty="0" smtClean="0"/>
              <a:t>Четвертая всероссийская научно-практическая конференция</a:t>
            </a:r>
            <a:endParaRPr lang="ru-RU" dirty="0"/>
          </a:p>
          <a:p>
            <a:r>
              <a:rPr lang="ru-RU" dirty="0"/>
              <a:t>«КОЛПИНСКИЕ ЧТЕНИЯ: ДЕТСКО-ЮНОШЕСКИЙ ТУРИСТСКО-КРАЕВЕДЧЕСКИЙ ФОРУМ»</a:t>
            </a:r>
          </a:p>
        </p:txBody>
      </p:sp>
    </p:spTree>
    <p:extLst>
      <p:ext uri="{BB962C8B-B14F-4D97-AF65-F5344CB8AC3E}">
        <p14:creationId xmlns:p14="http://schemas.microsoft.com/office/powerpoint/2010/main" val="41080077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32736" y="639016"/>
            <a:ext cx="4104455" cy="4638706"/>
          </a:xfrm>
          <a:prstGeom prst="rect">
            <a:avLst/>
          </a:prstGeom>
          <a:noFill/>
        </p:spPr>
        <p:txBody>
          <a:bodyPr wrap="square" rtlCol="0">
            <a:spAutoFit/>
          </a:bodyPr>
          <a:lstStyle/>
          <a:p>
            <a:pPr>
              <a:lnSpc>
                <a:spcPct val="115000"/>
              </a:lnSpc>
              <a:spcAft>
                <a:spcPts val="0"/>
              </a:spcAft>
            </a:pPr>
            <a:endParaRPr lang="ru-RU" dirty="0" smtClean="0">
              <a:effectLst/>
              <a:latin typeface="Times New Roman"/>
              <a:ea typeface="Calibri"/>
              <a:cs typeface="Times New Roman"/>
            </a:endParaRPr>
          </a:p>
          <a:p>
            <a:pPr>
              <a:lnSpc>
                <a:spcPct val="115000"/>
              </a:lnSpc>
              <a:spcAft>
                <a:spcPts val="0"/>
              </a:spcAft>
            </a:pPr>
            <a:r>
              <a:rPr lang="ru-RU" dirty="0" smtClean="0">
                <a:latin typeface="Times New Roman"/>
                <a:ea typeface="Calibri"/>
                <a:cs typeface="Times New Roman"/>
              </a:rPr>
              <a:t>ПОРОДА № 7. Также нам встретилась уникальная находка: </a:t>
            </a:r>
            <a:r>
              <a:rPr lang="ru-RU" b="1" dirty="0" smtClean="0">
                <a:latin typeface="Times New Roman"/>
                <a:ea typeface="Calibri"/>
                <a:cs typeface="Times New Roman"/>
              </a:rPr>
              <a:t>окаменевший косок ветки дерева</a:t>
            </a:r>
            <a:r>
              <a:rPr lang="ru-RU" dirty="0" smtClean="0">
                <a:latin typeface="Times New Roman"/>
                <a:ea typeface="Calibri"/>
                <a:cs typeface="Times New Roman"/>
              </a:rPr>
              <a:t>, на которой хорошо просматривается сучок</a:t>
            </a:r>
            <a:r>
              <a:rPr lang="ru-RU" dirty="0" smtClean="0">
                <a:latin typeface="Times New Roman"/>
                <a:ea typeface="Calibri"/>
                <a:cs typeface="Times New Roman"/>
              </a:rPr>
              <a:t>. Это очень важная научная находка, т.к. по растительным остаткам определяют возраст горных пород, геологические периоды. </a:t>
            </a:r>
            <a:endParaRPr lang="ru-RU" dirty="0">
              <a:latin typeface="Times New Roman"/>
              <a:ea typeface="Calibri"/>
              <a:cs typeface="Times New Roman"/>
            </a:endParaRPr>
          </a:p>
          <a:p>
            <a:pPr>
              <a:lnSpc>
                <a:spcPct val="115000"/>
              </a:lnSpc>
              <a:spcAft>
                <a:spcPts val="0"/>
              </a:spcAft>
            </a:pPr>
            <a:endParaRPr lang="ru-RU" dirty="0" smtClean="0">
              <a:effectLst/>
              <a:latin typeface="Times New Roman"/>
              <a:ea typeface="Calibri"/>
              <a:cs typeface="Times New Roman"/>
            </a:endParaRPr>
          </a:p>
          <a:p>
            <a:pPr>
              <a:lnSpc>
                <a:spcPct val="115000"/>
              </a:lnSpc>
              <a:spcAft>
                <a:spcPts val="0"/>
              </a:spcAft>
            </a:pPr>
            <a:r>
              <a:rPr lang="ru-RU" dirty="0" smtClean="0">
                <a:effectLst/>
                <a:latin typeface="Times New Roman"/>
                <a:ea typeface="Calibri"/>
                <a:cs typeface="Times New Roman"/>
              </a:rPr>
              <a:t>Это </a:t>
            </a:r>
            <a:r>
              <a:rPr lang="ru-RU" b="1" dirty="0" smtClean="0">
                <a:effectLst/>
                <a:latin typeface="Times New Roman"/>
                <a:ea typeface="Calibri"/>
                <a:cs typeface="Times New Roman"/>
              </a:rPr>
              <a:t>осадочная порода органического происхождения</a:t>
            </a:r>
            <a:r>
              <a:rPr lang="ru-RU" dirty="0" smtClean="0">
                <a:effectLst/>
                <a:latin typeface="Times New Roman"/>
                <a:ea typeface="Calibri"/>
                <a:cs typeface="Times New Roman"/>
              </a:rPr>
              <a:t>.</a:t>
            </a:r>
            <a:endParaRPr lang="ru-RU" sz="1400" dirty="0" smtClean="0">
              <a:effectLst/>
              <a:latin typeface="Calibri"/>
              <a:ea typeface="Calibri"/>
              <a:cs typeface="Times New Roman"/>
            </a:endParaRPr>
          </a:p>
          <a:p>
            <a:pPr>
              <a:lnSpc>
                <a:spcPct val="115000"/>
              </a:lnSpc>
              <a:spcAft>
                <a:spcPts val="1000"/>
              </a:spcAft>
            </a:pPr>
            <a:endParaRPr lang="ru-RU" b="1" dirty="0" smtClean="0">
              <a:effectLst/>
              <a:latin typeface="Times New Roman"/>
              <a:ea typeface="Calibri"/>
              <a:cs typeface="Times New Roman"/>
            </a:endParaRPr>
          </a:p>
          <a:p>
            <a:endParaRPr lang="ru-RU" dirty="0" smtClean="0"/>
          </a:p>
        </p:txBody>
      </p:sp>
      <p:sp>
        <p:nvSpPr>
          <p:cNvPr id="5" name="TextBox 4"/>
          <p:cNvSpPr txBox="1"/>
          <p:nvPr/>
        </p:nvSpPr>
        <p:spPr>
          <a:xfrm>
            <a:off x="359532" y="4240515"/>
            <a:ext cx="4320480" cy="954107"/>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Окаменевшая ветка дерева</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Рисунок 6" descr="C:\Users\Expert\Desktop\DSC04869.JPG"/>
          <p:cNvPicPr/>
          <p:nvPr/>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17647" t="12462" r="15917" b="13223"/>
          <a:stretch/>
        </p:blipFill>
        <p:spPr bwMode="auto">
          <a:xfrm>
            <a:off x="378771" y="639016"/>
            <a:ext cx="4068452" cy="324036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045650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48848" y="476672"/>
            <a:ext cx="4104455" cy="5362494"/>
          </a:xfrm>
          <a:prstGeom prst="rect">
            <a:avLst/>
          </a:prstGeom>
          <a:noFill/>
        </p:spPr>
        <p:txBody>
          <a:bodyPr wrap="square" rtlCol="0">
            <a:spAutoFit/>
          </a:bodyPr>
          <a:lstStyle/>
          <a:p>
            <a:endParaRPr lang="ru-RU" dirty="0"/>
          </a:p>
          <a:p>
            <a:pPr>
              <a:lnSpc>
                <a:spcPct val="115000"/>
              </a:lnSpc>
              <a:spcAft>
                <a:spcPts val="0"/>
              </a:spcAft>
            </a:pPr>
            <a:endParaRPr lang="ru-RU" dirty="0" smtClean="0">
              <a:effectLst/>
              <a:latin typeface="Times New Roman"/>
              <a:ea typeface="Calibri"/>
              <a:cs typeface="Times New Roman"/>
            </a:endParaRPr>
          </a:p>
          <a:p>
            <a:pPr>
              <a:lnSpc>
                <a:spcPct val="115000"/>
              </a:lnSpc>
              <a:spcAft>
                <a:spcPts val="1000"/>
              </a:spcAft>
            </a:pPr>
            <a:r>
              <a:rPr lang="ru-RU" dirty="0" smtClean="0">
                <a:effectLst/>
                <a:latin typeface="Times New Roman"/>
                <a:ea typeface="Calibri"/>
                <a:cs typeface="Times New Roman"/>
              </a:rPr>
              <a:t>ПОРОДА № 8. Лимонит или бурый железняк. Его наличие говорит о том, что на нашей территории было не только море, но были и болота. Лимонит образуется благодаря жизнедеятельности так называемых железобактерий. По итогам экскурсии составляем коллекцию минералов и горных пород. </a:t>
            </a:r>
            <a:endParaRPr lang="ru-RU" sz="1400" dirty="0" smtClean="0">
              <a:effectLst/>
              <a:latin typeface="Calibri"/>
              <a:ea typeface="Calibri"/>
              <a:cs typeface="Times New Roman"/>
            </a:endParaRPr>
          </a:p>
          <a:p>
            <a:pPr>
              <a:lnSpc>
                <a:spcPct val="115000"/>
              </a:lnSpc>
              <a:spcAft>
                <a:spcPts val="0"/>
              </a:spcAft>
            </a:pPr>
            <a:endParaRPr lang="ru-RU" dirty="0" smtClean="0">
              <a:effectLst/>
              <a:latin typeface="Times New Roman"/>
              <a:ea typeface="Calibri"/>
              <a:cs typeface="Times New Roman"/>
            </a:endParaRPr>
          </a:p>
          <a:p>
            <a:pPr>
              <a:lnSpc>
                <a:spcPct val="115000"/>
              </a:lnSpc>
              <a:spcAft>
                <a:spcPts val="0"/>
              </a:spcAft>
            </a:pPr>
            <a:r>
              <a:rPr lang="ru-RU" dirty="0" smtClean="0">
                <a:effectLst/>
                <a:latin typeface="Times New Roman"/>
                <a:ea typeface="Calibri"/>
                <a:cs typeface="Times New Roman"/>
              </a:rPr>
              <a:t>Это </a:t>
            </a:r>
            <a:r>
              <a:rPr lang="ru-RU" b="1" dirty="0" smtClean="0">
                <a:effectLst/>
                <a:latin typeface="Times New Roman"/>
                <a:ea typeface="Calibri"/>
                <a:cs typeface="Times New Roman"/>
              </a:rPr>
              <a:t>осадочная порода органического происхождения</a:t>
            </a:r>
            <a:r>
              <a:rPr lang="ru-RU" dirty="0" smtClean="0">
                <a:effectLst/>
                <a:latin typeface="Times New Roman"/>
                <a:ea typeface="Calibri"/>
                <a:cs typeface="Times New Roman"/>
              </a:rPr>
              <a:t>.</a:t>
            </a:r>
            <a:endParaRPr lang="ru-RU" sz="1400" dirty="0" smtClean="0">
              <a:effectLst/>
              <a:latin typeface="Calibri"/>
              <a:ea typeface="Calibri"/>
              <a:cs typeface="Times New Roman"/>
            </a:endParaRPr>
          </a:p>
          <a:p>
            <a:pPr>
              <a:lnSpc>
                <a:spcPct val="115000"/>
              </a:lnSpc>
              <a:spcAft>
                <a:spcPts val="1000"/>
              </a:spcAft>
            </a:pPr>
            <a:endParaRPr lang="ru-RU" b="1" dirty="0" smtClean="0">
              <a:effectLst/>
              <a:latin typeface="Times New Roman"/>
              <a:ea typeface="Calibri"/>
              <a:cs typeface="Times New Roman"/>
            </a:endParaRPr>
          </a:p>
          <a:p>
            <a:endParaRPr lang="ru-RU" dirty="0" smtClean="0"/>
          </a:p>
        </p:txBody>
      </p:sp>
      <p:sp>
        <p:nvSpPr>
          <p:cNvPr id="5" name="TextBox 4"/>
          <p:cNvSpPr txBox="1"/>
          <p:nvPr/>
        </p:nvSpPr>
        <p:spPr>
          <a:xfrm>
            <a:off x="359532" y="4240515"/>
            <a:ext cx="4320480" cy="954107"/>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Бурый железняк или лимонит</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Рисунок 7" descr="D:\Камни - лето 2021\DSC0492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005" y="987254"/>
            <a:ext cx="3888432" cy="3222032"/>
          </a:xfrm>
          <a:prstGeom prst="rect">
            <a:avLst/>
          </a:prstGeom>
          <a:noFill/>
          <a:ln>
            <a:noFill/>
          </a:ln>
        </p:spPr>
      </p:pic>
    </p:spTree>
    <p:extLst>
      <p:ext uri="{BB962C8B-B14F-4D97-AF65-F5344CB8AC3E}">
        <p14:creationId xmlns:p14="http://schemas.microsoft.com/office/powerpoint/2010/main" val="4063596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292080" y="881696"/>
            <a:ext cx="3456384" cy="4524315"/>
          </a:xfrm>
          <a:prstGeom prst="rect">
            <a:avLst/>
          </a:prstGeom>
          <a:noFill/>
        </p:spPr>
        <p:txBody>
          <a:bodyPr wrap="square" rtlCol="0">
            <a:spAutoFit/>
          </a:bodyPr>
          <a:lstStyle/>
          <a:p>
            <a:endParaRPr lang="ru-RU" dirty="0">
              <a:solidFill>
                <a:prstClr val="black"/>
              </a:solidFill>
            </a:endParaRPr>
          </a:p>
          <a:p>
            <a:r>
              <a:rPr lang="ru-RU" dirty="0">
                <a:solidFill>
                  <a:prstClr val="black"/>
                </a:solidFill>
              </a:rPr>
              <a:t>Также, в рамках отчета о проделанной работе </a:t>
            </a:r>
            <a:r>
              <a:rPr lang="ru-RU" b="1" dirty="0">
                <a:solidFill>
                  <a:prstClr val="black"/>
                </a:solidFill>
              </a:rPr>
              <a:t>создаем карту - схему </a:t>
            </a:r>
            <a:r>
              <a:rPr lang="ru-RU" b="1" dirty="0" smtClean="0">
                <a:solidFill>
                  <a:prstClr val="black"/>
                </a:solidFill>
              </a:rPr>
              <a:t>туристского </a:t>
            </a:r>
            <a:r>
              <a:rPr lang="ru-RU" b="1" dirty="0" smtClean="0">
                <a:solidFill>
                  <a:prstClr val="black"/>
                </a:solidFill>
              </a:rPr>
              <a:t>маршрута.  </a:t>
            </a:r>
          </a:p>
          <a:p>
            <a:endParaRPr lang="ru-RU" b="1" dirty="0">
              <a:solidFill>
                <a:prstClr val="black"/>
              </a:solidFill>
            </a:endParaRPr>
          </a:p>
          <a:p>
            <a:r>
              <a:rPr lang="ru-RU" dirty="0" smtClean="0">
                <a:solidFill>
                  <a:prstClr val="black"/>
                </a:solidFill>
              </a:rPr>
              <a:t>Такой маршрут может быть очень интересен туристам. Ведь мы реально можем увидеть остатки древних живых организмов и те породы которые благодаря им образовались</a:t>
            </a:r>
            <a:r>
              <a:rPr lang="ru-RU" dirty="0" smtClean="0">
                <a:solidFill>
                  <a:prstClr val="black"/>
                </a:solidFill>
              </a:rPr>
              <a:t>.</a:t>
            </a:r>
          </a:p>
          <a:p>
            <a:endParaRPr lang="ru-RU" dirty="0">
              <a:solidFill>
                <a:prstClr val="black"/>
              </a:solidFill>
            </a:endParaRPr>
          </a:p>
          <a:p>
            <a:r>
              <a:rPr lang="ru-RU" dirty="0" smtClean="0">
                <a:solidFill>
                  <a:prstClr val="black"/>
                </a:solidFill>
              </a:rPr>
              <a:t>Итак, еще раз пройдемся по маршруту:</a:t>
            </a:r>
            <a:endParaRPr lang="ru-RU" dirty="0">
              <a:solidFill>
                <a:prstClr val="black"/>
              </a:solidFill>
            </a:endParaRPr>
          </a:p>
        </p:txBody>
      </p:sp>
      <p:pic>
        <p:nvPicPr>
          <p:cNvPr id="7" name="Рисунок 6"/>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13119" t="14802" r="17758" b="3744"/>
          <a:stretch/>
        </p:blipFill>
        <p:spPr bwMode="auto">
          <a:xfrm>
            <a:off x="179512" y="980727"/>
            <a:ext cx="4895215" cy="432625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36764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87595" y="980727"/>
            <a:ext cx="3456384" cy="3416320"/>
          </a:xfrm>
          <a:prstGeom prst="rect">
            <a:avLst/>
          </a:prstGeom>
          <a:noFill/>
        </p:spPr>
        <p:txBody>
          <a:bodyPr wrap="square" rtlCol="0">
            <a:spAutoFit/>
          </a:bodyPr>
          <a:lstStyle/>
          <a:p>
            <a:endParaRPr lang="ru-RU" dirty="0">
              <a:solidFill>
                <a:prstClr val="black"/>
              </a:solidFill>
            </a:endParaRPr>
          </a:p>
          <a:p>
            <a:r>
              <a:rPr lang="ru-RU" dirty="0">
                <a:solidFill>
                  <a:prstClr val="black"/>
                </a:solidFill>
              </a:rPr>
              <a:t>Также, в рамках отчета о проделанной работе </a:t>
            </a:r>
            <a:r>
              <a:rPr lang="ru-RU" b="1" dirty="0" smtClean="0">
                <a:solidFill>
                  <a:prstClr val="black"/>
                </a:solidFill>
              </a:rPr>
              <a:t>создаем коллекцию минералов и горных пород.  </a:t>
            </a:r>
          </a:p>
          <a:p>
            <a:endParaRPr lang="ru-RU" b="1" dirty="0" smtClean="0">
              <a:solidFill>
                <a:prstClr val="black"/>
              </a:solidFill>
            </a:endParaRPr>
          </a:p>
          <a:p>
            <a:r>
              <a:rPr lang="ru-RU" dirty="0" smtClean="0">
                <a:solidFill>
                  <a:prstClr val="black"/>
                </a:solidFill>
              </a:rPr>
              <a:t>Такая коллекция отдельно хранится в кабинете географии, как </a:t>
            </a:r>
            <a:r>
              <a:rPr lang="ru-RU" dirty="0" smtClean="0">
                <a:solidFill>
                  <a:prstClr val="black"/>
                </a:solidFill>
              </a:rPr>
              <a:t>ценный научный материал, краеведческого характера.</a:t>
            </a:r>
            <a:endParaRPr lang="ru-RU" dirty="0">
              <a:solidFill>
                <a:prstClr val="black"/>
              </a:solidFill>
            </a:endParaRPr>
          </a:p>
          <a:p>
            <a:endParaRPr lang="ru-RU" b="1" dirty="0" smtClean="0">
              <a:solidFill>
                <a:prstClr val="black"/>
              </a:solidFill>
            </a:endParaRPr>
          </a:p>
          <a:p>
            <a:endParaRPr lang="ru-RU" b="1" dirty="0">
              <a:solidFill>
                <a:prstClr val="black"/>
              </a:solidFill>
            </a:endParaRPr>
          </a:p>
        </p:txBody>
      </p:sp>
      <p:pic>
        <p:nvPicPr>
          <p:cNvPr id="4" name="Рисунок 3" descr="C:\Users\География1.География-ПК\Desktop\Фотки - исследования\IMG_6344.JPG"/>
          <p:cNvPicPr/>
          <p:nvPr/>
        </p:nvPicPr>
        <p:blipFill rotWithShape="1">
          <a:blip r:embed="rId2" cstate="print">
            <a:extLst>
              <a:ext uri="{28A0092B-C50C-407E-A947-70E740481C1C}">
                <a14:useLocalDpi xmlns:a14="http://schemas.microsoft.com/office/drawing/2010/main" val="0"/>
              </a:ext>
            </a:extLst>
          </a:blip>
          <a:srcRect l="52361" t="18899" r="13201" b="11991"/>
          <a:stretch/>
        </p:blipFill>
        <p:spPr bwMode="auto">
          <a:xfrm>
            <a:off x="539552" y="620688"/>
            <a:ext cx="4248472" cy="3672408"/>
          </a:xfrm>
          <a:prstGeom prst="rect">
            <a:avLst/>
          </a:prstGeom>
          <a:noFill/>
          <a:ln>
            <a:noFill/>
          </a:ln>
          <a:extLst>
            <a:ext uri="{53640926-AAD7-44D8-BBD7-CCE9431645EC}">
              <a14:shadowObscured xmlns:a14="http://schemas.microsoft.com/office/drawing/2010/main"/>
            </a:ext>
          </a:extLst>
        </p:spPr>
      </p:pic>
      <p:sp>
        <p:nvSpPr>
          <p:cNvPr id="5" name="TextBox 4"/>
          <p:cNvSpPr txBox="1"/>
          <p:nvPr/>
        </p:nvSpPr>
        <p:spPr>
          <a:xfrm>
            <a:off x="364606" y="4397047"/>
            <a:ext cx="4320480" cy="954107"/>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Работа </a:t>
            </a:r>
            <a:r>
              <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О</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щенко с коллекцией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2867285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9050" y="116632"/>
            <a:ext cx="3456384" cy="5355312"/>
          </a:xfrm>
          <a:prstGeom prst="rect">
            <a:avLst/>
          </a:prstGeom>
          <a:noFill/>
        </p:spPr>
        <p:txBody>
          <a:bodyPr wrap="square" rtlCol="0">
            <a:spAutoFit/>
          </a:bodyPr>
          <a:lstStyle/>
          <a:p>
            <a:r>
              <a:rPr lang="ru-RU" dirty="0" smtClean="0"/>
              <a:t>В данной работе мы покажем создание туристского маршрута на основе разнообразных и интересных минералов района мелового карьера п. Луки.</a:t>
            </a:r>
          </a:p>
          <a:p>
            <a:r>
              <a:rPr lang="ru-RU" dirty="0" smtClean="0"/>
              <a:t>Дело в том, что в мезозойскую эпоху наш район, как и в целом, Воронежская область несколько раз затапливались морем. В меловой период море достигло наибольшей глубины (примерно 150 млн. лет назад). Затем море отступило. Из остатков морских организмов сформировался мощный слой мела, местами достигающий 100 метров. Это одна из причин формирования Донского Белогорья и в целом Среднерусской возвышенности. </a:t>
            </a:r>
            <a:endParaRPr lang="ru-RU" dirty="0"/>
          </a:p>
        </p:txBody>
      </p:sp>
      <p:pic>
        <p:nvPicPr>
          <p:cNvPr id="8" name="Рисунок 7" descr="L:\География - Г\Владик Шиянов\Лето поход\IMG_20190605_11130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620688"/>
            <a:ext cx="4464496" cy="3336910"/>
          </a:xfrm>
          <a:prstGeom prst="rect">
            <a:avLst/>
          </a:prstGeom>
          <a:noFill/>
          <a:ln>
            <a:noFill/>
          </a:ln>
        </p:spPr>
      </p:pic>
      <p:sp>
        <p:nvSpPr>
          <p:cNvPr id="9" name="TextBox 8"/>
          <p:cNvSpPr txBox="1"/>
          <p:nvPr/>
        </p:nvSpPr>
        <p:spPr>
          <a:xfrm>
            <a:off x="683568" y="4440608"/>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Наша команда</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496227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9050" y="1484784"/>
            <a:ext cx="3456384" cy="2308324"/>
          </a:xfrm>
          <a:prstGeom prst="rect">
            <a:avLst/>
          </a:prstGeom>
          <a:noFill/>
        </p:spPr>
        <p:txBody>
          <a:bodyPr wrap="square" rtlCol="0">
            <a:spAutoFit/>
          </a:bodyPr>
          <a:lstStyle/>
          <a:p>
            <a:r>
              <a:rPr lang="ru-RU" dirty="0" smtClean="0"/>
              <a:t>Восточнее </a:t>
            </a:r>
            <a:r>
              <a:rPr lang="ru-RU" dirty="0" smtClean="0"/>
              <a:t>нашей школы расположен меловой карьер. Не заходя на территорию </a:t>
            </a:r>
            <a:r>
              <a:rPr lang="ru-RU" dirty="0" smtClean="0"/>
              <a:t>карьера, </a:t>
            </a:r>
            <a:r>
              <a:rPr lang="ru-RU" dirty="0" smtClean="0"/>
              <a:t>обойдем его вокруг, вдоль вскрышных пород. Цель – формирование </a:t>
            </a:r>
            <a:r>
              <a:rPr lang="ru-RU" b="1" dirty="0" smtClean="0"/>
              <a:t>туристского геолого-минерального маршрута</a:t>
            </a:r>
            <a:r>
              <a:rPr lang="ru-RU" dirty="0" smtClean="0"/>
              <a:t>.</a:t>
            </a:r>
            <a:endParaRPr lang="ru-RU" dirty="0"/>
          </a:p>
        </p:txBody>
      </p:sp>
      <p:pic>
        <p:nvPicPr>
          <p:cNvPr id="4" name="Рисунок 3" descr="L:\География - Г\Владик Шиянов\Лето поход\IMG_20190605_13464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764704"/>
            <a:ext cx="4608512" cy="3672408"/>
          </a:xfrm>
          <a:prstGeom prst="rect">
            <a:avLst/>
          </a:prstGeom>
          <a:noFill/>
          <a:ln>
            <a:noFill/>
          </a:ln>
        </p:spPr>
      </p:pic>
      <p:sp>
        <p:nvSpPr>
          <p:cNvPr id="5" name="TextBox 4"/>
          <p:cNvSpPr txBox="1"/>
          <p:nvPr/>
        </p:nvSpPr>
        <p:spPr>
          <a:xfrm>
            <a:off x="179512" y="4698261"/>
            <a:ext cx="7272808"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Меловой </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карьер </a:t>
            </a: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объект исследований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2989812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9050" y="1196752"/>
            <a:ext cx="3456384" cy="4555606"/>
          </a:xfrm>
          <a:prstGeom prst="rect">
            <a:avLst/>
          </a:prstGeom>
          <a:noFill/>
        </p:spPr>
        <p:txBody>
          <a:bodyPr wrap="square" rtlCol="0">
            <a:spAutoFit/>
          </a:bodyPr>
          <a:lstStyle/>
          <a:p>
            <a:r>
              <a:rPr lang="ru-RU" dirty="0" smtClean="0"/>
              <a:t>Итак, пройдемся по маршруту. </a:t>
            </a:r>
          </a:p>
          <a:p>
            <a:endParaRPr lang="ru-RU" dirty="0"/>
          </a:p>
          <a:p>
            <a:pPr>
              <a:lnSpc>
                <a:spcPct val="115000"/>
              </a:lnSpc>
              <a:spcAft>
                <a:spcPts val="1000"/>
              </a:spcAft>
            </a:pPr>
            <a:r>
              <a:rPr lang="ru-RU" dirty="0" smtClean="0">
                <a:effectLst/>
                <a:latin typeface="Times New Roman"/>
                <a:ea typeface="Calibri"/>
                <a:cs typeface="Times New Roman"/>
              </a:rPr>
              <a:t>ПОРОДА № 1. Одной из первых главных пород маршрута является </a:t>
            </a:r>
            <a:r>
              <a:rPr lang="ru-RU" b="1" dirty="0" smtClean="0">
                <a:effectLst/>
                <a:latin typeface="Times New Roman"/>
                <a:ea typeface="Calibri"/>
                <a:cs typeface="Times New Roman"/>
              </a:rPr>
              <a:t>мел писчий</a:t>
            </a:r>
            <a:r>
              <a:rPr lang="ru-RU" dirty="0" smtClean="0">
                <a:effectLst/>
                <a:latin typeface="Times New Roman"/>
                <a:ea typeface="Calibri"/>
                <a:cs typeface="Times New Roman"/>
              </a:rPr>
              <a:t>. Эту мягкую породу мы используем в школе, ее также используют в </a:t>
            </a:r>
            <a:r>
              <a:rPr lang="ru-RU" dirty="0" smtClean="0">
                <a:effectLst/>
                <a:latin typeface="Times New Roman"/>
                <a:ea typeface="Calibri"/>
                <a:cs typeface="Times New Roman"/>
              </a:rPr>
              <a:t>строительстве</a:t>
            </a:r>
            <a:r>
              <a:rPr lang="ru-RU" dirty="0" smtClean="0">
                <a:latin typeface="Times New Roman"/>
                <a:ea typeface="Calibri"/>
                <a:cs typeface="Times New Roman"/>
              </a:rPr>
              <a:t>,</a:t>
            </a:r>
            <a:r>
              <a:rPr lang="ru-RU" dirty="0">
                <a:latin typeface="Times New Roman"/>
                <a:ea typeface="Calibri"/>
                <a:cs typeface="Times New Roman"/>
              </a:rPr>
              <a:t> </a:t>
            </a:r>
            <a:r>
              <a:rPr lang="ru-RU" dirty="0" smtClean="0">
                <a:latin typeface="Times New Roman"/>
                <a:ea typeface="Calibri"/>
                <a:cs typeface="Times New Roman"/>
              </a:rPr>
              <a:t>в </a:t>
            </a:r>
            <a:r>
              <a:rPr lang="ru-RU" dirty="0">
                <a:latin typeface="Times New Roman"/>
                <a:ea typeface="Calibri"/>
                <a:cs typeface="Times New Roman"/>
              </a:rPr>
              <a:t>резиновой промышленности, в процессе рафинирования сахара.  </a:t>
            </a:r>
            <a:r>
              <a:rPr lang="ru-RU" dirty="0" smtClean="0">
                <a:effectLst/>
                <a:latin typeface="Times New Roman"/>
                <a:ea typeface="Calibri"/>
                <a:cs typeface="Times New Roman"/>
              </a:rPr>
              <a:t>Мел богат кальцием, как минерал. </a:t>
            </a:r>
            <a:r>
              <a:rPr lang="ru-RU" b="1" dirty="0" smtClean="0">
                <a:effectLst/>
                <a:latin typeface="Times New Roman"/>
                <a:ea typeface="Calibri"/>
                <a:cs typeface="Times New Roman"/>
              </a:rPr>
              <a:t>Мел – осадочная горная порода органического происхождения</a:t>
            </a:r>
            <a:r>
              <a:rPr lang="ru-RU" dirty="0" smtClean="0">
                <a:effectLst/>
                <a:latin typeface="Times New Roman"/>
                <a:ea typeface="Calibri"/>
                <a:cs typeface="Times New Roman"/>
              </a:rPr>
              <a:t>. </a:t>
            </a:r>
            <a:endParaRPr lang="ru-RU" sz="1400" dirty="0" smtClean="0">
              <a:effectLst/>
              <a:latin typeface="Calibri"/>
              <a:ea typeface="Calibri"/>
              <a:cs typeface="Times New Roman"/>
            </a:endParaRPr>
          </a:p>
          <a:p>
            <a:endParaRPr lang="ru-RU" dirty="0" smtClean="0"/>
          </a:p>
        </p:txBody>
      </p:sp>
      <p:pic>
        <p:nvPicPr>
          <p:cNvPr id="4" name="Рисунок 3" descr="D:\Папка Папы\География\Исследовательская деятельность\DSC0196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196752"/>
            <a:ext cx="4320480" cy="3269203"/>
          </a:xfrm>
          <a:prstGeom prst="rect">
            <a:avLst/>
          </a:prstGeom>
          <a:noFill/>
          <a:ln>
            <a:noFill/>
          </a:ln>
        </p:spPr>
      </p:pic>
      <p:sp>
        <p:nvSpPr>
          <p:cNvPr id="5" name="TextBox 4"/>
          <p:cNvSpPr txBox="1"/>
          <p:nvPr/>
        </p:nvSpPr>
        <p:spPr>
          <a:xfrm>
            <a:off x="683568" y="4711909"/>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Мел писчий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1663163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409050" y="908720"/>
            <a:ext cx="3456384" cy="4597156"/>
          </a:xfrm>
          <a:prstGeom prst="rect">
            <a:avLst/>
          </a:prstGeom>
          <a:noFill/>
        </p:spPr>
        <p:txBody>
          <a:bodyPr wrap="square" rtlCol="0">
            <a:spAutoFit/>
          </a:bodyPr>
          <a:lstStyle/>
          <a:p>
            <a:endParaRPr lang="ru-RU" dirty="0"/>
          </a:p>
          <a:p>
            <a:pPr>
              <a:lnSpc>
                <a:spcPct val="115000"/>
              </a:lnSpc>
              <a:spcAft>
                <a:spcPts val="0"/>
              </a:spcAft>
            </a:pPr>
            <a:r>
              <a:rPr lang="ru-RU" dirty="0" smtClean="0">
                <a:effectLst/>
                <a:latin typeface="Times New Roman"/>
                <a:ea typeface="Times New Roman"/>
                <a:cs typeface="Times New Roman"/>
              </a:rPr>
              <a:t>ПОРОДА № 2. Но самую удивительную находку мы обнаружили именно в этой самой известной породе. Это хорошо видный отпечаток морского животного или же </a:t>
            </a:r>
            <a:r>
              <a:rPr lang="ru-RU" dirty="0" smtClean="0">
                <a:effectLst/>
                <a:latin typeface="Times New Roman"/>
                <a:ea typeface="Times New Roman"/>
                <a:cs typeface="Times New Roman"/>
              </a:rPr>
              <a:t>коралл. </a:t>
            </a:r>
            <a:r>
              <a:rPr lang="ru-RU" dirty="0" smtClean="0">
                <a:effectLst/>
                <a:latin typeface="Times New Roman"/>
                <a:ea typeface="Times New Roman"/>
                <a:cs typeface="Times New Roman"/>
              </a:rPr>
              <a:t>Такой тип породы называется </a:t>
            </a:r>
            <a:r>
              <a:rPr lang="ru-RU" b="1" dirty="0" smtClean="0">
                <a:effectLst/>
                <a:latin typeface="Times New Roman"/>
                <a:ea typeface="Times New Roman"/>
                <a:cs typeface="Times New Roman"/>
              </a:rPr>
              <a:t>известняк коралловидный</a:t>
            </a:r>
            <a:r>
              <a:rPr lang="ru-RU" dirty="0" smtClean="0">
                <a:effectLst/>
                <a:latin typeface="Times New Roman"/>
                <a:ea typeface="Times New Roman"/>
                <a:cs typeface="Times New Roman"/>
              </a:rPr>
              <a:t>. </a:t>
            </a:r>
            <a:endParaRPr lang="ru-RU" sz="1400" dirty="0" smtClean="0">
              <a:effectLst/>
              <a:latin typeface="Calibri"/>
              <a:ea typeface="Calibri"/>
              <a:cs typeface="Times New Roman"/>
            </a:endParaRPr>
          </a:p>
          <a:p>
            <a:pPr>
              <a:lnSpc>
                <a:spcPct val="115000"/>
              </a:lnSpc>
              <a:spcAft>
                <a:spcPts val="1000"/>
              </a:spcAft>
            </a:pPr>
            <a:r>
              <a:rPr lang="ru-RU" b="1" dirty="0" smtClean="0">
                <a:latin typeface="Times New Roman"/>
                <a:ea typeface="Calibri"/>
                <a:cs typeface="Times New Roman"/>
              </a:rPr>
              <a:t>Известняк </a:t>
            </a:r>
            <a:r>
              <a:rPr lang="ru-RU" b="1" dirty="0" smtClean="0">
                <a:effectLst/>
                <a:latin typeface="Times New Roman"/>
                <a:ea typeface="Calibri"/>
                <a:cs typeface="Times New Roman"/>
              </a:rPr>
              <a:t> – осадочная горная порода органического происхождения</a:t>
            </a:r>
            <a:r>
              <a:rPr lang="ru-RU" dirty="0" smtClean="0">
                <a:effectLst/>
                <a:latin typeface="Times New Roman"/>
                <a:ea typeface="Calibri"/>
                <a:cs typeface="Times New Roman"/>
              </a:rPr>
              <a:t>. </a:t>
            </a:r>
            <a:endParaRPr lang="ru-RU" sz="1400" dirty="0" smtClean="0">
              <a:effectLst/>
              <a:latin typeface="Calibri"/>
              <a:ea typeface="Calibri"/>
              <a:cs typeface="Times New Roman"/>
            </a:endParaRPr>
          </a:p>
          <a:p>
            <a:endParaRPr lang="ru-RU" dirty="0" smtClean="0"/>
          </a:p>
        </p:txBody>
      </p:sp>
      <p:sp>
        <p:nvSpPr>
          <p:cNvPr id="5" name="TextBox 4"/>
          <p:cNvSpPr txBox="1"/>
          <p:nvPr/>
        </p:nvSpPr>
        <p:spPr>
          <a:xfrm>
            <a:off x="683568" y="4711909"/>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Известняк коралловидный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Рисунок 7" descr="L:\DSC04871.JPG"/>
          <p:cNvPicPr/>
          <p:nvPr/>
        </p:nvPicPr>
        <p:blipFill rotWithShape="1">
          <a:blip r:embed="rId2" cstate="print">
            <a:extLst>
              <a:ext uri="{28A0092B-C50C-407E-A947-70E740481C1C}">
                <a14:useLocalDpi xmlns:a14="http://schemas.microsoft.com/office/drawing/2010/main" val="0"/>
              </a:ext>
            </a:extLst>
          </a:blip>
          <a:srcRect t="12241"/>
          <a:stretch/>
        </p:blipFill>
        <p:spPr bwMode="auto">
          <a:xfrm>
            <a:off x="539552" y="1196752"/>
            <a:ext cx="4680520" cy="338437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78862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89645" y="764704"/>
            <a:ext cx="3456384" cy="4406847"/>
          </a:xfrm>
          <a:prstGeom prst="rect">
            <a:avLst/>
          </a:prstGeom>
          <a:noFill/>
        </p:spPr>
        <p:txBody>
          <a:bodyPr wrap="square" rtlCol="0">
            <a:spAutoFit/>
          </a:bodyPr>
          <a:lstStyle/>
          <a:p>
            <a:endParaRPr lang="ru-RU" dirty="0"/>
          </a:p>
          <a:p>
            <a:pPr>
              <a:lnSpc>
                <a:spcPct val="115000"/>
              </a:lnSpc>
              <a:spcAft>
                <a:spcPts val="1000"/>
              </a:spcAft>
            </a:pPr>
            <a:r>
              <a:rPr lang="ru-RU" b="0" i="0" u="none" strike="noStrike" dirty="0" smtClean="0">
                <a:effectLst/>
                <a:latin typeface="Times New Roman"/>
                <a:ea typeface="Calibri"/>
              </a:rPr>
              <a:t>ПОРОДА № 3 Далее встречает </a:t>
            </a:r>
            <a:r>
              <a:rPr lang="ru-RU" b="1" i="0" u="none" strike="noStrike" dirty="0" smtClean="0">
                <a:effectLst/>
                <a:latin typeface="Times New Roman"/>
                <a:ea typeface="Calibri"/>
              </a:rPr>
              <a:t>известняк плотный</a:t>
            </a:r>
            <a:r>
              <a:rPr lang="ru-RU" b="0" i="0" u="none" strike="noStrike" dirty="0" smtClean="0">
                <a:effectLst/>
                <a:latin typeface="Times New Roman"/>
                <a:ea typeface="Calibri"/>
              </a:rPr>
              <a:t>, он образуется из мела, под действием атмосферных осадков.  Эта порода также </a:t>
            </a:r>
            <a:r>
              <a:rPr lang="ru-RU" b="0" i="0" u="none" strike="noStrike" dirty="0" smtClean="0">
                <a:effectLst/>
                <a:latin typeface="Times New Roman"/>
                <a:ea typeface="Calibri"/>
              </a:rPr>
              <a:t>используется в </a:t>
            </a:r>
            <a:r>
              <a:rPr lang="ru-RU" b="0" i="0" u="none" strike="noStrike" dirty="0" smtClean="0">
                <a:effectLst/>
                <a:latin typeface="Times New Roman"/>
                <a:ea typeface="Calibri"/>
              </a:rPr>
              <a:t>строительстве. Как более плотная порода он дает более качественную известь. </a:t>
            </a:r>
            <a:endParaRPr lang="ru-RU" b="1" dirty="0" smtClean="0">
              <a:effectLst/>
              <a:latin typeface="Times New Roman"/>
              <a:ea typeface="Calibri"/>
              <a:cs typeface="Times New Roman"/>
            </a:endParaRPr>
          </a:p>
          <a:p>
            <a:pPr>
              <a:lnSpc>
                <a:spcPct val="115000"/>
              </a:lnSpc>
              <a:spcAft>
                <a:spcPts val="1000"/>
              </a:spcAft>
            </a:pPr>
            <a:r>
              <a:rPr lang="ru-RU" b="1" dirty="0" smtClean="0">
                <a:effectLst/>
                <a:latin typeface="Times New Roman"/>
                <a:ea typeface="Calibri"/>
                <a:cs typeface="Times New Roman"/>
              </a:rPr>
              <a:t>Известняк – осадочная горная порода органического происхождения</a:t>
            </a:r>
            <a:r>
              <a:rPr lang="ru-RU" dirty="0" smtClean="0">
                <a:effectLst/>
                <a:latin typeface="Times New Roman"/>
                <a:ea typeface="Calibri"/>
                <a:cs typeface="Times New Roman"/>
              </a:rPr>
              <a:t>. </a:t>
            </a:r>
            <a:endParaRPr lang="ru-RU" sz="1400" dirty="0" smtClean="0">
              <a:effectLst/>
              <a:latin typeface="Calibri"/>
              <a:ea typeface="Calibri"/>
              <a:cs typeface="Times New Roman"/>
            </a:endParaRPr>
          </a:p>
          <a:p>
            <a:endParaRPr lang="ru-RU" dirty="0" smtClean="0"/>
          </a:p>
        </p:txBody>
      </p:sp>
      <p:sp>
        <p:nvSpPr>
          <p:cNvPr id="5" name="TextBox 4"/>
          <p:cNvSpPr txBox="1"/>
          <p:nvPr/>
        </p:nvSpPr>
        <p:spPr>
          <a:xfrm>
            <a:off x="683568" y="4711909"/>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Известняк плотный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Рисунок 6" descr="D:\Камни - лето 2021\DSC0492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052736"/>
            <a:ext cx="4608512" cy="3240360"/>
          </a:xfrm>
          <a:prstGeom prst="rect">
            <a:avLst/>
          </a:prstGeom>
          <a:noFill/>
          <a:ln>
            <a:noFill/>
          </a:ln>
        </p:spPr>
      </p:pic>
    </p:spTree>
    <p:extLst>
      <p:ext uri="{BB962C8B-B14F-4D97-AF65-F5344CB8AC3E}">
        <p14:creationId xmlns:p14="http://schemas.microsoft.com/office/powerpoint/2010/main" val="276053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292080" y="25858"/>
            <a:ext cx="3456384" cy="5404043"/>
          </a:xfrm>
          <a:prstGeom prst="rect">
            <a:avLst/>
          </a:prstGeom>
          <a:noFill/>
        </p:spPr>
        <p:txBody>
          <a:bodyPr wrap="square" rtlCol="0">
            <a:spAutoFit/>
          </a:bodyPr>
          <a:lstStyle/>
          <a:p>
            <a:endParaRPr lang="ru-RU" dirty="0"/>
          </a:p>
          <a:p>
            <a:pPr>
              <a:lnSpc>
                <a:spcPct val="115000"/>
              </a:lnSpc>
              <a:spcAft>
                <a:spcPts val="1000"/>
              </a:spcAft>
            </a:pPr>
            <a:r>
              <a:rPr lang="ru-RU" dirty="0" smtClean="0">
                <a:effectLst/>
                <a:latin typeface="Times New Roman"/>
                <a:ea typeface="Times New Roman"/>
                <a:cs typeface="Times New Roman"/>
              </a:rPr>
              <a:t>ПОРОДА № 4. </a:t>
            </a:r>
            <a:r>
              <a:rPr lang="ru-RU" b="1" dirty="0" smtClean="0">
                <a:effectLst/>
                <a:latin typeface="Times New Roman"/>
                <a:ea typeface="Times New Roman"/>
                <a:cs typeface="Times New Roman"/>
              </a:rPr>
              <a:t>Известняк накипной</a:t>
            </a:r>
            <a:r>
              <a:rPr lang="ru-RU" dirty="0" smtClean="0">
                <a:effectLst/>
                <a:latin typeface="Times New Roman"/>
                <a:ea typeface="Times New Roman"/>
                <a:cs typeface="Times New Roman"/>
              </a:rPr>
              <a:t>. Как известно, лишайник, симбиоз водоросли и гриба, может жить даже на камнях, известняк не исключение</a:t>
            </a:r>
            <a:r>
              <a:rPr lang="ru-RU" dirty="0" smtClean="0">
                <a:effectLst/>
                <a:latin typeface="Times New Roman"/>
                <a:ea typeface="Times New Roman"/>
                <a:cs typeface="Times New Roman"/>
              </a:rPr>
              <a:t>. Таллом таких лишайников представляет собой корочку в виде накипи, которая плотно срастается с субстратом и не отделяется без значительных повреждений.</a:t>
            </a:r>
            <a:endParaRPr lang="ru-RU" sz="1400" dirty="0" smtClean="0">
              <a:effectLst/>
              <a:latin typeface="Calibri"/>
              <a:ea typeface="Calibri"/>
              <a:cs typeface="Times New Roman"/>
            </a:endParaRPr>
          </a:p>
          <a:p>
            <a:pPr>
              <a:lnSpc>
                <a:spcPct val="115000"/>
              </a:lnSpc>
              <a:spcAft>
                <a:spcPts val="1000"/>
              </a:spcAft>
            </a:pPr>
            <a:endParaRPr lang="ru-RU" b="1" dirty="0" smtClean="0">
              <a:effectLst/>
              <a:latin typeface="Times New Roman"/>
              <a:ea typeface="Calibri"/>
              <a:cs typeface="Times New Roman"/>
            </a:endParaRPr>
          </a:p>
          <a:p>
            <a:pPr>
              <a:lnSpc>
                <a:spcPct val="115000"/>
              </a:lnSpc>
              <a:spcAft>
                <a:spcPts val="1000"/>
              </a:spcAft>
            </a:pPr>
            <a:r>
              <a:rPr lang="ru-RU" b="1" dirty="0" smtClean="0">
                <a:effectLst/>
                <a:latin typeface="Times New Roman"/>
                <a:ea typeface="Calibri"/>
                <a:cs typeface="Times New Roman"/>
              </a:rPr>
              <a:t>Известняк – осадочная горная порода органического происхождения</a:t>
            </a:r>
            <a:r>
              <a:rPr lang="ru-RU" dirty="0" smtClean="0">
                <a:effectLst/>
                <a:latin typeface="Times New Roman"/>
                <a:ea typeface="Calibri"/>
                <a:cs typeface="Times New Roman"/>
              </a:rPr>
              <a:t>. </a:t>
            </a:r>
            <a:endParaRPr lang="ru-RU" sz="1400" dirty="0" smtClean="0">
              <a:effectLst/>
              <a:latin typeface="Calibri"/>
              <a:ea typeface="Calibri"/>
              <a:cs typeface="Times New Roman"/>
            </a:endParaRPr>
          </a:p>
        </p:txBody>
      </p:sp>
      <p:sp>
        <p:nvSpPr>
          <p:cNvPr id="5" name="TextBox 4"/>
          <p:cNvSpPr txBox="1"/>
          <p:nvPr/>
        </p:nvSpPr>
        <p:spPr>
          <a:xfrm>
            <a:off x="683568" y="4711909"/>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Известняк  накипной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Рисунок 7" descr="C:\Users\Expert\Desktop\DSC04870.JPG"/>
          <p:cNvPicPr/>
          <p:nvPr/>
        </p:nvPicPr>
        <p:blipFill rotWithShape="1">
          <a:blip r:embed="rId2" cstate="print">
            <a:extLst>
              <a:ext uri="{28A0092B-C50C-407E-A947-70E740481C1C}">
                <a14:useLocalDpi xmlns:a14="http://schemas.microsoft.com/office/drawing/2010/main" val="0"/>
              </a:ext>
            </a:extLst>
          </a:blip>
          <a:srcRect l="12287" t="16597" r="7460" b="9959"/>
          <a:stretch/>
        </p:blipFill>
        <p:spPr bwMode="auto">
          <a:xfrm>
            <a:off x="692929" y="1052736"/>
            <a:ext cx="4464496" cy="338437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39465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60031" y="188640"/>
            <a:ext cx="4104455" cy="6359690"/>
          </a:xfrm>
          <a:prstGeom prst="rect">
            <a:avLst/>
          </a:prstGeom>
          <a:noFill/>
        </p:spPr>
        <p:txBody>
          <a:bodyPr wrap="square" rtlCol="0">
            <a:spAutoFit/>
          </a:bodyPr>
          <a:lstStyle/>
          <a:p>
            <a:r>
              <a:rPr lang="ru-RU" dirty="0" smtClean="0"/>
              <a:t> </a:t>
            </a:r>
            <a:endParaRPr lang="ru-RU" dirty="0"/>
          </a:p>
          <a:p>
            <a:pPr>
              <a:lnSpc>
                <a:spcPct val="115000"/>
              </a:lnSpc>
              <a:spcAft>
                <a:spcPts val="1000"/>
              </a:spcAft>
            </a:pPr>
            <a:r>
              <a:rPr lang="ru-RU" b="1" dirty="0" smtClean="0">
                <a:effectLst/>
                <a:latin typeface="Times New Roman"/>
                <a:ea typeface="Calibri"/>
                <a:cs typeface="Times New Roman"/>
              </a:rPr>
              <a:t>ПОРОДА № 5. Белемнит. </a:t>
            </a:r>
          </a:p>
          <a:p>
            <a:pPr>
              <a:lnSpc>
                <a:spcPct val="115000"/>
              </a:lnSpc>
              <a:spcAft>
                <a:spcPts val="1000"/>
              </a:spcAft>
            </a:pPr>
            <a:r>
              <a:rPr lang="ru-RU" dirty="0" smtClean="0">
                <a:effectLst/>
                <a:latin typeface="Times New Roman"/>
                <a:ea typeface="Calibri"/>
                <a:cs typeface="Times New Roman"/>
              </a:rPr>
              <a:t>Белемнит - еще один минерал морского происхождения. Внешне белемниты были похожи на кальмаров. Это отряд вымерших головоногих моллюсков из подкласса двужаберных. Хищники, вероятно, хорошо плавали; имели плавники, крупные глаза, роговые челюсти и чернильный мешок. На щупальцах были крючки. Внутри тела белемнита был массивный карбонатный ростр, похожий на наконечник стрелы. С этими рострами, часто встречающимися в мезозойских отложениях, и связано название отряда</a:t>
            </a:r>
            <a:r>
              <a:rPr lang="ru-RU" dirty="0" smtClean="0">
                <a:effectLst/>
                <a:latin typeface="Times New Roman"/>
                <a:ea typeface="Calibri"/>
                <a:cs typeface="Times New Roman"/>
              </a:rPr>
              <a:t>.</a:t>
            </a:r>
          </a:p>
          <a:p>
            <a:pPr>
              <a:lnSpc>
                <a:spcPct val="115000"/>
              </a:lnSpc>
              <a:spcAft>
                <a:spcPts val="1000"/>
              </a:spcAft>
            </a:pPr>
            <a:r>
              <a:rPr lang="ru-RU" b="1" dirty="0" smtClean="0">
                <a:latin typeface="Times New Roman"/>
                <a:ea typeface="Calibri"/>
                <a:cs typeface="Times New Roman"/>
              </a:rPr>
              <a:t>Белемнит</a:t>
            </a:r>
            <a:r>
              <a:rPr lang="ru-RU" dirty="0" smtClean="0">
                <a:latin typeface="Times New Roman"/>
                <a:ea typeface="Calibri"/>
                <a:cs typeface="Times New Roman"/>
              </a:rPr>
              <a:t> – </a:t>
            </a:r>
            <a:r>
              <a:rPr lang="ru-RU" b="1" dirty="0" smtClean="0">
                <a:latin typeface="Times New Roman"/>
                <a:ea typeface="Calibri"/>
                <a:cs typeface="Times New Roman"/>
              </a:rPr>
              <a:t>горная порода, органического, осадочного происхождения</a:t>
            </a:r>
            <a:r>
              <a:rPr lang="ru-RU" dirty="0" smtClean="0">
                <a:latin typeface="Times New Roman"/>
                <a:ea typeface="Calibri"/>
                <a:cs typeface="Times New Roman"/>
              </a:rPr>
              <a:t>.</a:t>
            </a:r>
            <a:endParaRPr lang="ru-RU" dirty="0" smtClean="0">
              <a:effectLst/>
              <a:latin typeface="Times New Roman"/>
              <a:ea typeface="Calibri"/>
              <a:cs typeface="Times New Roman"/>
            </a:endParaRPr>
          </a:p>
        </p:txBody>
      </p:sp>
      <p:sp>
        <p:nvSpPr>
          <p:cNvPr id="5" name="TextBox 4"/>
          <p:cNvSpPr txBox="1"/>
          <p:nvPr/>
        </p:nvSpPr>
        <p:spPr>
          <a:xfrm>
            <a:off x="316220" y="4721895"/>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Белемнит</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7" name="Рисунок 6" descr="C:\Users\Expert\Desktop\DSC04866.JPG"/>
          <p:cNvPicPr/>
          <p:nvPr/>
        </p:nvPicPr>
        <p:blipFill rotWithShape="1">
          <a:blip r:embed="rId2" cstate="print">
            <a:extLst>
              <a:ext uri="{28A0092B-C50C-407E-A947-70E740481C1C}">
                <a14:useLocalDpi xmlns:a14="http://schemas.microsoft.com/office/drawing/2010/main" val="0"/>
              </a:ext>
            </a:extLst>
          </a:blip>
          <a:srcRect l="9643" t="14108" r="7616" b="19917"/>
          <a:stretch/>
        </p:blipFill>
        <p:spPr bwMode="auto">
          <a:xfrm rot="5400000">
            <a:off x="118345" y="1790965"/>
            <a:ext cx="2952329" cy="2051933"/>
          </a:xfrm>
          <a:prstGeom prst="rect">
            <a:avLst/>
          </a:prstGeom>
          <a:noFill/>
          <a:ln>
            <a:noFill/>
          </a:ln>
          <a:extLst>
            <a:ext uri="{53640926-AAD7-44D8-BBD7-CCE9431645EC}">
              <a14:shadowObscured xmlns:a14="http://schemas.microsoft.com/office/drawing/2010/main"/>
            </a:ext>
          </a:extLst>
        </p:spPr>
      </p:pic>
      <p:pic>
        <p:nvPicPr>
          <p:cNvPr id="9" name="Рисунок 8" descr="C:\Users\География1.География-ПК\Desktop\220px-BelemniteDB2.jpg"/>
          <p:cNvPicPr/>
          <p:nvPr/>
        </p:nvPicPr>
        <p:blipFill>
          <a:blip r:embed="rId3">
            <a:extLst>
              <a:ext uri="{28A0092B-C50C-407E-A947-70E740481C1C}">
                <a14:useLocalDpi xmlns:a14="http://schemas.microsoft.com/office/drawing/2010/main" val="0"/>
              </a:ext>
            </a:extLst>
          </a:blip>
          <a:srcRect/>
          <a:stretch>
            <a:fillRect/>
          </a:stretch>
        </p:blipFill>
        <p:spPr bwMode="auto">
          <a:xfrm>
            <a:off x="2620476" y="1340768"/>
            <a:ext cx="2016224" cy="2952328"/>
          </a:xfrm>
          <a:prstGeom prst="rect">
            <a:avLst/>
          </a:prstGeom>
          <a:noFill/>
          <a:ln>
            <a:noFill/>
          </a:ln>
        </p:spPr>
      </p:pic>
    </p:spTree>
    <p:extLst>
      <p:ext uri="{BB962C8B-B14F-4D97-AF65-F5344CB8AC3E}">
        <p14:creationId xmlns:p14="http://schemas.microsoft.com/office/powerpoint/2010/main" val="1506927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715036" y="1124744"/>
            <a:ext cx="4104455" cy="4638706"/>
          </a:xfrm>
          <a:prstGeom prst="rect">
            <a:avLst/>
          </a:prstGeom>
          <a:noFill/>
        </p:spPr>
        <p:txBody>
          <a:bodyPr wrap="square" rtlCol="0">
            <a:spAutoFit/>
          </a:bodyPr>
          <a:lstStyle/>
          <a:p>
            <a:pPr>
              <a:lnSpc>
                <a:spcPct val="115000"/>
              </a:lnSpc>
              <a:spcAft>
                <a:spcPts val="0"/>
              </a:spcAft>
            </a:pPr>
            <a:r>
              <a:rPr lang="ru-RU" dirty="0" smtClean="0">
                <a:effectLst/>
                <a:latin typeface="Times New Roman"/>
                <a:ea typeface="Times New Roman"/>
                <a:cs typeface="Times New Roman"/>
              </a:rPr>
              <a:t>ПОРОДА </a:t>
            </a:r>
            <a:r>
              <a:rPr lang="ru-RU" dirty="0" smtClean="0">
                <a:effectLst/>
                <a:latin typeface="Times New Roman"/>
                <a:ea typeface="Times New Roman"/>
                <a:cs typeface="Times New Roman"/>
              </a:rPr>
              <a:t>№ 6. На выходе из карьера напротив станции Копанище нам встретилось много </a:t>
            </a:r>
            <a:r>
              <a:rPr lang="ru-RU" b="1" dirty="0" smtClean="0">
                <a:effectLst/>
                <a:latin typeface="Times New Roman"/>
                <a:ea typeface="Times New Roman"/>
                <a:cs typeface="Times New Roman"/>
              </a:rPr>
              <a:t>песчаника красного</a:t>
            </a:r>
            <a:r>
              <a:rPr lang="ru-RU" dirty="0" smtClean="0">
                <a:effectLst/>
                <a:latin typeface="Times New Roman"/>
                <a:ea typeface="Times New Roman"/>
                <a:cs typeface="Times New Roman"/>
              </a:rPr>
              <a:t>.</a:t>
            </a:r>
            <a:r>
              <a:rPr lang="ru-RU" dirty="0" smtClean="0">
                <a:effectLst/>
                <a:latin typeface="Times New Roman"/>
                <a:ea typeface="Calibri"/>
                <a:cs typeface="Times New Roman"/>
              </a:rPr>
              <a:t> Встречаются крупнозернистые и мелкозернистые формы. Песчаник образовался из песка древних </a:t>
            </a:r>
            <a:r>
              <a:rPr lang="ru-RU" dirty="0" smtClean="0">
                <a:effectLst/>
                <a:latin typeface="Times New Roman"/>
                <a:ea typeface="Calibri"/>
                <a:cs typeface="Times New Roman"/>
              </a:rPr>
              <a:t>морей</a:t>
            </a:r>
            <a:r>
              <a:rPr lang="ru-RU" dirty="0" smtClean="0">
                <a:latin typeface="Times New Roman"/>
                <a:ea typeface="Calibri"/>
                <a:cs typeface="Times New Roman"/>
              </a:rPr>
              <a:t>, в результате с цементирования каким либо веществом. </a:t>
            </a:r>
            <a:endParaRPr lang="ru-RU" dirty="0" smtClean="0">
              <a:effectLst/>
              <a:latin typeface="Times New Roman"/>
              <a:ea typeface="Calibri"/>
              <a:cs typeface="Times New Roman"/>
            </a:endParaRPr>
          </a:p>
          <a:p>
            <a:pPr>
              <a:lnSpc>
                <a:spcPct val="115000"/>
              </a:lnSpc>
              <a:spcAft>
                <a:spcPts val="0"/>
              </a:spcAft>
            </a:pPr>
            <a:endParaRPr lang="ru-RU" dirty="0" smtClean="0">
              <a:effectLst/>
              <a:latin typeface="Times New Roman"/>
              <a:ea typeface="Calibri"/>
              <a:cs typeface="Times New Roman"/>
            </a:endParaRPr>
          </a:p>
          <a:p>
            <a:pPr>
              <a:lnSpc>
                <a:spcPct val="115000"/>
              </a:lnSpc>
              <a:spcAft>
                <a:spcPts val="0"/>
              </a:spcAft>
            </a:pPr>
            <a:r>
              <a:rPr lang="ru-RU" dirty="0" smtClean="0">
                <a:effectLst/>
                <a:latin typeface="Times New Roman"/>
                <a:ea typeface="Calibri"/>
                <a:cs typeface="Times New Roman"/>
              </a:rPr>
              <a:t>Это </a:t>
            </a:r>
            <a:r>
              <a:rPr lang="ru-RU" b="1" dirty="0" smtClean="0">
                <a:effectLst/>
                <a:latin typeface="Times New Roman"/>
                <a:ea typeface="Calibri"/>
                <a:cs typeface="Times New Roman"/>
              </a:rPr>
              <a:t>осадочная обломочная горная порода</a:t>
            </a:r>
            <a:r>
              <a:rPr lang="ru-RU" dirty="0" smtClean="0">
                <a:effectLst/>
                <a:latin typeface="Times New Roman"/>
                <a:ea typeface="Calibri"/>
                <a:cs typeface="Times New Roman"/>
              </a:rPr>
              <a:t>.</a:t>
            </a:r>
            <a:endParaRPr lang="ru-RU" sz="1400" dirty="0" smtClean="0">
              <a:effectLst/>
              <a:latin typeface="Calibri"/>
              <a:ea typeface="Calibri"/>
              <a:cs typeface="Times New Roman"/>
            </a:endParaRPr>
          </a:p>
          <a:p>
            <a:pPr>
              <a:lnSpc>
                <a:spcPct val="115000"/>
              </a:lnSpc>
              <a:spcAft>
                <a:spcPts val="1000"/>
              </a:spcAft>
            </a:pPr>
            <a:endParaRPr lang="ru-RU" b="1" dirty="0" smtClean="0">
              <a:effectLst/>
              <a:latin typeface="Times New Roman"/>
              <a:ea typeface="Calibri"/>
              <a:cs typeface="Times New Roman"/>
            </a:endParaRPr>
          </a:p>
          <a:p>
            <a:endParaRPr lang="ru-RU" dirty="0" smtClean="0"/>
          </a:p>
        </p:txBody>
      </p:sp>
      <p:sp>
        <p:nvSpPr>
          <p:cNvPr id="5" name="TextBox 4"/>
          <p:cNvSpPr txBox="1"/>
          <p:nvPr/>
        </p:nvSpPr>
        <p:spPr>
          <a:xfrm>
            <a:off x="359532" y="4711909"/>
            <a:ext cx="4320480" cy="523220"/>
          </a:xfrm>
          <a:prstGeom prst="rect">
            <a:avLst/>
          </a:prstGeom>
          <a:noFill/>
        </p:spPr>
        <p:txBody>
          <a:bodyPr wrap="square" rtlCol="0">
            <a:spAutoFit/>
          </a:bodyPr>
          <a:lstStyle/>
          <a:p>
            <a:pPr algn="ctr"/>
            <a:r>
              <a:rPr lang="ru-RU"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Песчаник красный</a:t>
            </a:r>
            <a:endParaRPr lang="ru-RU"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Рисунок 7" descr="D:\Камни - лето 2021\DSC0493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124744"/>
            <a:ext cx="3960440" cy="3168352"/>
          </a:xfrm>
          <a:prstGeom prst="rect">
            <a:avLst/>
          </a:prstGeom>
          <a:noFill/>
          <a:ln>
            <a:noFill/>
          </a:ln>
        </p:spPr>
      </p:pic>
    </p:spTree>
    <p:extLst>
      <p:ext uri="{BB962C8B-B14F-4D97-AF65-F5344CB8AC3E}">
        <p14:creationId xmlns:p14="http://schemas.microsoft.com/office/powerpoint/2010/main" val="190044108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107</TotalTime>
  <Words>676</Words>
  <Application>Microsoft Office PowerPoint</Application>
  <PresentationFormat>Экран (4:3)</PresentationFormat>
  <Paragraphs>56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Туристский маршрут     «ПОРОДЫ МЕЗОЗОЯ»  Иван Олегович Ощенко*  Научный руководитель – А.Н. Семченко** МКОУ Копанищенская ООШ Острогожского района Воронежской области, Россия e-mail: *aivanov@…ru, ** aleck.sem4enko@yandex.ru   2022 г.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Туристский маршрут     «ПОРОДЫ МЕЗОЗОЯ»  Иван Олегович Ощенко*  Научный руководитель – А.Н. Семченко** МКОУ Копанищенская ООШ Острогожского района Воронежской области, Россия e-mail: *aivanov@…ru, ** aleck.sem4enko@yandex.ru   2022 г.</dc:title>
  <dc:creator>Expert</dc:creator>
  <cp:lastModifiedBy>Семченко</cp:lastModifiedBy>
  <cp:revision>11</cp:revision>
  <dcterms:created xsi:type="dcterms:W3CDTF">2022-03-22T19:09:36Z</dcterms:created>
  <dcterms:modified xsi:type="dcterms:W3CDTF">2022-03-23T06:35:47Z</dcterms:modified>
</cp:coreProperties>
</file>