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537C1-65D9-4E98-B322-7B2B94EA7E1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6796-D019-434E-8B2E-3399F8D76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537C1-65D9-4E98-B322-7B2B94EA7E1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6796-D019-434E-8B2E-3399F8D76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537C1-65D9-4E98-B322-7B2B94EA7E1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6796-D019-434E-8B2E-3399F8D76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537C1-65D9-4E98-B322-7B2B94EA7E1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6796-D019-434E-8B2E-3399F8D76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537C1-65D9-4E98-B322-7B2B94EA7E1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6796-D019-434E-8B2E-3399F8D76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537C1-65D9-4E98-B322-7B2B94EA7E1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6796-D019-434E-8B2E-3399F8D76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537C1-65D9-4E98-B322-7B2B94EA7E1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6796-D019-434E-8B2E-3399F8D76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537C1-65D9-4E98-B322-7B2B94EA7E1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6796-D019-434E-8B2E-3399F8D76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537C1-65D9-4E98-B322-7B2B94EA7E1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6796-D019-434E-8B2E-3399F8D76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537C1-65D9-4E98-B322-7B2B94EA7E1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6796-D019-434E-8B2E-3399F8D76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537C1-65D9-4E98-B322-7B2B94EA7E1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F6796-D019-434E-8B2E-3399F8D76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537C1-65D9-4E98-B322-7B2B94EA7E1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F6796-D019-434E-8B2E-3399F8D76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zrpress.ru/society/v-rossii_01.06.2016_78067_roskomnadzor-prosit-pomoch-zaschitit-detej-ot-zapreschennoj-informatsii.html" TargetMode="External"/><Relationship Id="rId3" Type="http://schemas.openxmlformats.org/officeDocument/2006/relationships/hyperlink" Target="http://www.ligainternet.ru/encyclopedia-of-security/parents-and-teachers/parents-and-teachers-detail.php?ID=639" TargetMode="External"/><Relationship Id="rId7" Type="http://schemas.openxmlformats.org/officeDocument/2006/relationships/hyperlink" Target="https://www.novayagazeta.ru/articles/2016/05/16/68604-gruppy-smerti-18" TargetMode="External"/><Relationship Id="rId2" Type="http://schemas.openxmlformats.org/officeDocument/2006/relationships/hyperlink" Target="http://rkn.gov.ru/opendat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videtel24.info/archives/34879" TargetMode="External"/><Relationship Id="rId5" Type="http://schemas.openxmlformats.org/officeDocument/2006/relationships/hyperlink" Target="http://primrep.ru/2016/03/osobo-vazhnye-dela-sledovatelya-veremeevoj/" TargetMode="External"/><Relationship Id="rId4" Type="http://schemas.openxmlformats.org/officeDocument/2006/relationships/hyperlink" Target="https://snob.ru/profile/8103/blog/108500" TargetMode="External"/><Relationship Id="rId9" Type="http://schemas.openxmlformats.org/officeDocument/2006/relationships/hyperlink" Target="https://opennov.ru/news/21727-igra-v-samoubiystvo-kak-ustroeny-gruppy-smerti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amogoo.net/uploads/ce/ce6091767629f306364c5cac079e6c21_2014-12-20_05-43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9912" y="0"/>
            <a:ext cx="5614392" cy="1470025"/>
          </a:xfrm>
        </p:spPr>
        <p:txBody>
          <a:bodyPr>
            <a:normAutofit fontScale="90000"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Impact" pitchFamily="34" charset="0"/>
              </a:rPr>
              <a:t>В СЕТИ</a:t>
            </a:r>
            <a:endParaRPr lang="ru-RU" sz="96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4788024" y="1412776"/>
            <a:ext cx="4355976" cy="170574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Толкачева Ю. А.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Учитель информатики МБОУ </a:t>
            </a:r>
            <a:r>
              <a:rPr lang="ru-RU" sz="2000" dirty="0" err="1" smtClean="0">
                <a:solidFill>
                  <a:schemeClr val="tx1"/>
                </a:solidFill>
              </a:rPr>
              <a:t>Починковской</a:t>
            </a:r>
            <a:r>
              <a:rPr lang="ru-RU" sz="2000" dirty="0" smtClean="0">
                <a:solidFill>
                  <a:schemeClr val="tx1"/>
                </a:solidFill>
              </a:rPr>
              <a:t> СШ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18181512" y="5489848"/>
            <a:ext cx="1584176" cy="13681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лнце 4"/>
          <p:cNvSpPr/>
          <p:nvPr/>
        </p:nvSpPr>
        <p:spPr>
          <a:xfrm>
            <a:off x="14149064" y="5517232"/>
            <a:ext cx="2088232" cy="216024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6" name="Сердце 5"/>
          <p:cNvSpPr/>
          <p:nvPr/>
        </p:nvSpPr>
        <p:spPr>
          <a:xfrm>
            <a:off x="14149064" y="3573016"/>
            <a:ext cx="2304256" cy="2232248"/>
          </a:xfrm>
          <a:prstGeom prst="hear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/>
          <p:cNvSpPr/>
          <p:nvPr/>
        </p:nvSpPr>
        <p:spPr>
          <a:xfrm>
            <a:off x="-9829600" y="2276872"/>
            <a:ext cx="2592288" cy="2088232"/>
          </a:xfrm>
          <a:prstGeom prst="hear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14869144" y="3789040"/>
            <a:ext cx="1728192" cy="1800200"/>
          </a:xfrm>
          <a:prstGeom prst="smileyFac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Арка 8"/>
          <p:cNvSpPr/>
          <p:nvPr/>
        </p:nvSpPr>
        <p:spPr>
          <a:xfrm>
            <a:off x="-62683472" y="5013176"/>
            <a:ext cx="1008112" cy="302433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Impact" pitchFamily="34" charset="0"/>
              </a:rPr>
              <a:t>ПОЛЕЗНЫЕ ССЫЛКИ</a:t>
            </a:r>
            <a:endParaRPr lang="ru-RU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/>
          </a:bodyPr>
          <a:lstStyle/>
          <a:p>
            <a:r>
              <a:rPr lang="ru-RU" sz="1400" u="sng" dirty="0">
                <a:hlinkClick r:id="rId2"/>
              </a:rPr>
              <a:t>http://rkn.gov.ru/opendata</a:t>
            </a:r>
            <a:r>
              <a:rPr lang="ru-RU" sz="1400" u="sng" dirty="0" smtClean="0">
                <a:hlinkClick r:id="rId2"/>
              </a:rPr>
              <a:t>/</a:t>
            </a:r>
            <a:r>
              <a:rPr lang="ru-RU" sz="1400" u="sng" dirty="0" smtClean="0"/>
              <a:t> </a:t>
            </a:r>
            <a:r>
              <a:rPr lang="ru-RU" sz="1400" dirty="0" smtClean="0"/>
              <a:t>РОСКОМНАДЗОР</a:t>
            </a:r>
          </a:p>
          <a:p>
            <a:endParaRPr lang="ru-RU" sz="1400" dirty="0" smtClean="0"/>
          </a:p>
          <a:p>
            <a:r>
              <a:rPr lang="en-US" sz="1400" dirty="0" smtClean="0">
                <a:hlinkClick r:id="rId3"/>
              </a:rPr>
              <a:t>http://www.ligainternet.ru/encyclopedia-of-security/parents-and-teachers/parents-and-teachers-detail.php?ID=639</a:t>
            </a:r>
            <a:r>
              <a:rPr lang="ru-RU" sz="1400" dirty="0" smtClean="0"/>
              <a:t> ЛИГА БЕЗОПАСНОГО ИНТЕРНЕТА</a:t>
            </a:r>
          </a:p>
          <a:p>
            <a:endParaRPr lang="ru-RU" sz="1400" dirty="0"/>
          </a:p>
          <a:p>
            <a:r>
              <a:rPr lang="ru-RU" sz="1400" u="sng" dirty="0" smtClean="0">
                <a:hlinkClick r:id="rId4"/>
              </a:rPr>
              <a:t>https</a:t>
            </a:r>
            <a:r>
              <a:rPr lang="ru-RU" sz="1400" u="sng" dirty="0">
                <a:hlinkClick r:id="rId4"/>
              </a:rPr>
              <a:t>://snob.ru/profile/8103/blog/108500</a:t>
            </a:r>
            <a:r>
              <a:rPr lang="ru-RU" sz="1400" dirty="0"/>
              <a:t> </a:t>
            </a:r>
            <a:r>
              <a:rPr lang="ru-RU" sz="1400" dirty="0" smtClean="0"/>
              <a:t> КТО СКАЗАЛ, ЧТО ДЕТСТВО ЭТО КРУТО. Ксения </a:t>
            </a:r>
            <a:r>
              <a:rPr lang="ru-RU" sz="1400" dirty="0" err="1" smtClean="0"/>
              <a:t>Чудинова</a:t>
            </a:r>
            <a:endParaRPr lang="ru-RU" sz="1400" dirty="0" smtClean="0"/>
          </a:p>
          <a:p>
            <a:endParaRPr lang="ru-RU" sz="1400" dirty="0" smtClean="0"/>
          </a:p>
          <a:p>
            <a:r>
              <a:rPr lang="ru-RU" sz="1400" u="sng" dirty="0">
                <a:hlinkClick r:id="rId5"/>
              </a:rPr>
              <a:t>http://primrep.ru/2016/03/osobo-vazhnye-dela-sledovatelya-veremeevoj</a:t>
            </a:r>
            <a:r>
              <a:rPr lang="ru-RU" sz="1400" u="sng" dirty="0" smtClean="0">
                <a:hlinkClick r:id="rId5"/>
              </a:rPr>
              <a:t>/</a:t>
            </a:r>
            <a:r>
              <a:rPr lang="ru-RU" sz="1400" u="sng" dirty="0" smtClean="0"/>
              <a:t> </a:t>
            </a:r>
            <a:r>
              <a:rPr lang="ru-RU" sz="1400" dirty="0" smtClean="0"/>
              <a:t> ОСОБО ВАЖНЫЕ ДЕЛА СЛЕДОВАТЕЛЯ ВЕРЕМЕЕВОЙ</a:t>
            </a:r>
          </a:p>
          <a:p>
            <a:endParaRPr lang="ru-RU" sz="1400" dirty="0" smtClean="0"/>
          </a:p>
          <a:p>
            <a:r>
              <a:rPr lang="ru-RU" sz="1400" u="sng" dirty="0">
                <a:hlinkClick r:id="rId6"/>
              </a:rPr>
              <a:t>http://</a:t>
            </a:r>
            <a:r>
              <a:rPr lang="ru-RU" sz="1400" u="sng" dirty="0" smtClean="0">
                <a:hlinkClick r:id="rId6"/>
              </a:rPr>
              <a:t>svidetel24.info/archives/34879</a:t>
            </a:r>
            <a:r>
              <a:rPr lang="ru-RU" sz="1400" u="sng" dirty="0" smtClean="0"/>
              <a:t> </a:t>
            </a:r>
            <a:r>
              <a:rPr lang="ru-RU" sz="1400" dirty="0" smtClean="0"/>
              <a:t> ГРУППЫ В СОЦСЕТЯХ ПРИЗЫВАЮТ ПОДРОСТКОВ К СУИЦИДУ</a:t>
            </a:r>
          </a:p>
          <a:p>
            <a:endParaRPr lang="ru-RU" sz="1400" dirty="0" smtClean="0"/>
          </a:p>
          <a:p>
            <a:r>
              <a:rPr lang="ru-RU" sz="1400" b="1" u="sng" dirty="0">
                <a:hlinkClick r:id="rId7"/>
              </a:rPr>
              <a:t>https://</a:t>
            </a:r>
            <a:r>
              <a:rPr lang="ru-RU" sz="1400" b="1" u="sng" dirty="0" smtClean="0">
                <a:hlinkClick r:id="rId7"/>
              </a:rPr>
              <a:t>www.novayagazeta.ru/articles/2016/05/16/68604-gruppy-smerti-18</a:t>
            </a:r>
            <a:r>
              <a:rPr lang="ru-RU" sz="1400" b="1" u="sng" dirty="0" smtClean="0"/>
              <a:t> </a:t>
            </a:r>
            <a:r>
              <a:rPr lang="ru-RU" sz="1400" dirty="0" smtClean="0"/>
              <a:t>ГРУППЫ СМЕРТИ 18+</a:t>
            </a:r>
          </a:p>
          <a:p>
            <a:endParaRPr lang="ru-RU" sz="1400" dirty="0" smtClean="0"/>
          </a:p>
          <a:p>
            <a:r>
              <a:rPr lang="ru-RU" sz="1400" u="sng" dirty="0">
                <a:hlinkClick r:id="rId8"/>
              </a:rPr>
              <a:t>http://</a:t>
            </a:r>
            <a:r>
              <a:rPr lang="ru-RU" sz="1400" u="sng" dirty="0" smtClean="0">
                <a:hlinkClick r:id="rId8"/>
              </a:rPr>
              <a:t>www.zrpress.ru/society/v-rossii_01.06.2016_78067_roskomnadzor-prosit-pomoch-zaschitit-detej-ot-zapreschennoj-informatsii.html</a:t>
            </a:r>
            <a:r>
              <a:rPr lang="ru-RU" sz="1400" u="sng" dirty="0" smtClean="0"/>
              <a:t> </a:t>
            </a:r>
            <a:r>
              <a:rPr lang="ru-RU" sz="1400" dirty="0" smtClean="0"/>
              <a:t> РОСКОМНАДЗОР ПРОСИТ ЗАЩИТИТЬ ДЕТЕЙ ОТ ЗАПРЕЩЕННОЙ ИНФОРМАЦИИ</a:t>
            </a:r>
          </a:p>
          <a:p>
            <a:endParaRPr lang="ru-RU" sz="1400" dirty="0" smtClean="0"/>
          </a:p>
          <a:p>
            <a:r>
              <a:rPr lang="ru-RU" sz="1400" u="sng" dirty="0">
                <a:hlinkClick r:id="rId9"/>
              </a:rPr>
              <a:t>https://</a:t>
            </a:r>
            <a:r>
              <a:rPr lang="ru-RU" sz="1400" u="sng" dirty="0" smtClean="0">
                <a:hlinkClick r:id="rId9"/>
              </a:rPr>
              <a:t>opennov.ru/news/21727-igra-v-samoubiystvo-kak-ustroeny-gruppy-smerti</a:t>
            </a:r>
            <a:r>
              <a:rPr lang="ru-RU" sz="1400" u="sng" dirty="0" smtClean="0"/>
              <a:t> </a:t>
            </a:r>
            <a:r>
              <a:rPr lang="ru-RU" sz="1400" dirty="0" smtClean="0"/>
              <a:t>ИГРА В САМОУБИЙСТВО: КАК УСТРОЕНЫ ГРУППЫ СМЕРТИ</a:t>
            </a:r>
          </a:p>
          <a:p>
            <a:endParaRPr lang="ru-RU" sz="1400" dirty="0"/>
          </a:p>
          <a:p>
            <a:endParaRPr lang="ru-RU" sz="1400" dirty="0"/>
          </a:p>
          <a:p>
            <a:endParaRPr lang="ru-RU" sz="1400" b="1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s://technosisshub.files.wordpress.com/2014/08/cont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4886325" cy="49685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Impact" pitchFamily="34" charset="0"/>
              </a:rPr>
              <a:t>КОНТЕНТ</a:t>
            </a:r>
            <a:br>
              <a:rPr lang="ru-RU" dirty="0" smtClean="0">
                <a:solidFill>
                  <a:srgbClr val="FF0000"/>
                </a:solidFill>
                <a:latin typeface="Impact" pitchFamily="34" charset="0"/>
              </a:rPr>
            </a:br>
            <a:endParaRPr lang="ru-RU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052736"/>
            <a:ext cx="4932040" cy="6237312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2400" dirty="0" smtClean="0">
                <a:latin typeface="Impact" pitchFamily="34" charset="0"/>
              </a:rPr>
              <a:t>       Контентом </a:t>
            </a:r>
            <a:r>
              <a:rPr lang="ru-RU" sz="2400" dirty="0">
                <a:latin typeface="Impact" pitchFamily="34" charset="0"/>
              </a:rPr>
              <a:t>называется все информационное наполнение интернет сайта, газеты, журнала. В переводе с английского языка это слово означает «содержание». </a:t>
            </a:r>
            <a:r>
              <a:rPr lang="ru-RU" sz="2400" dirty="0" smtClean="0">
                <a:latin typeface="Impact" pitchFamily="34" charset="0"/>
              </a:rPr>
              <a:t>К </a:t>
            </a:r>
            <a:r>
              <a:rPr lang="ru-RU" sz="2400" dirty="0">
                <a:latin typeface="Impact" pitchFamily="34" charset="0"/>
              </a:rPr>
              <a:t>контенту относятся текст, таблицы, </a:t>
            </a:r>
            <a:r>
              <a:rPr lang="ru-RU" sz="2400" dirty="0" smtClean="0">
                <a:latin typeface="Impact" pitchFamily="34" charset="0"/>
              </a:rPr>
              <a:t>картинки</a:t>
            </a:r>
            <a:r>
              <a:rPr lang="ru-RU" sz="2400" dirty="0">
                <a:latin typeface="Impact" pitchFamily="34" charset="0"/>
              </a:rPr>
              <a:t>, видео и т.п. Если говорить о контенте сайта, то к нему относится все</a:t>
            </a:r>
            <a:r>
              <a:rPr lang="ru-RU" sz="2400" dirty="0" smtClean="0">
                <a:latin typeface="Impact" pitchFamily="34" charset="0"/>
              </a:rPr>
              <a:t>, </a:t>
            </a:r>
            <a:r>
              <a:rPr lang="ru-RU" sz="2400" dirty="0">
                <a:latin typeface="Impact" pitchFamily="34" charset="0"/>
              </a:rPr>
              <a:t>что пользователь интернета видит при просмотре страницы. </a:t>
            </a:r>
            <a:r>
              <a:rPr lang="ru-RU" sz="2400" dirty="0" smtClean="0">
                <a:latin typeface="Impact" pitchFamily="34" charset="0"/>
              </a:rPr>
              <a:t/>
            </a:r>
            <a:br>
              <a:rPr lang="ru-RU" sz="2400" dirty="0" smtClean="0">
                <a:latin typeface="Impact" pitchFamily="34" charset="0"/>
              </a:rPr>
            </a:br>
            <a:r>
              <a:rPr lang="ru-RU" sz="2400" dirty="0" smtClean="0">
                <a:latin typeface="Impact" pitchFamily="34" charset="0"/>
              </a:rPr>
              <a:t/>
            </a:r>
            <a:br>
              <a:rPr lang="ru-RU" sz="2400" dirty="0" smtClean="0">
                <a:latin typeface="Impact" pitchFamily="34" charset="0"/>
              </a:rPr>
            </a:br>
            <a:endParaRPr lang="ru-RU" sz="2400" dirty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Impact" pitchFamily="34" charset="0"/>
              </a:rPr>
              <a:t>КОНТЕНТНЫЕ РИСКИ</a:t>
            </a:r>
            <a:endParaRPr lang="ru-RU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424936" cy="504056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dirty="0" smtClean="0"/>
              <a:t>    </a:t>
            </a:r>
            <a:r>
              <a:rPr lang="ru-RU" sz="2000" dirty="0" err="1" smtClean="0">
                <a:latin typeface="Impact" pitchFamily="34" charset="0"/>
              </a:rPr>
              <a:t>Контентные</a:t>
            </a:r>
            <a:r>
              <a:rPr lang="ru-RU" sz="2000" dirty="0" smtClean="0">
                <a:latin typeface="Impact" pitchFamily="34" charset="0"/>
              </a:rPr>
              <a:t> </a:t>
            </a:r>
            <a:r>
              <a:rPr lang="ru-RU" sz="2000" dirty="0">
                <a:latin typeface="Impact" pitchFamily="34" charset="0"/>
              </a:rPr>
              <a:t>риски – это материалы (тексты, картинки, </a:t>
            </a:r>
            <a:r>
              <a:rPr lang="ru-RU" sz="2000" dirty="0" smtClean="0">
                <a:latin typeface="Impact" pitchFamily="34" charset="0"/>
              </a:rPr>
              <a:t>аудио</a:t>
            </a:r>
            <a:r>
              <a:rPr lang="ru-RU" sz="2000" smtClean="0">
                <a:latin typeface="Impact" pitchFamily="34" charset="0"/>
              </a:rPr>
              <a:t>, видеофайлы</a:t>
            </a:r>
            <a:r>
              <a:rPr lang="ru-RU" sz="2000" dirty="0" smtClean="0">
                <a:latin typeface="Impact" pitchFamily="34" charset="0"/>
              </a:rPr>
              <a:t>, ссылки на сторонние ресурсы), содержащие насилие, агрессию, эротику и порнографию, нецензурную лексику, информацию, разжигающую расовую ненависть, пропаганду ан, </a:t>
            </a:r>
            <a:r>
              <a:rPr lang="ru-RU" sz="2000" dirty="0">
                <a:latin typeface="Impact" pitchFamily="34" charset="0"/>
              </a:rPr>
              <a:t>азартных игр, наркотических </a:t>
            </a:r>
            <a:r>
              <a:rPr lang="ru-RU" sz="2000" dirty="0" smtClean="0">
                <a:latin typeface="Impact" pitchFamily="34" charset="0"/>
              </a:rPr>
              <a:t>веществ.</a:t>
            </a:r>
            <a:endParaRPr lang="ru-RU" sz="2000" dirty="0">
              <a:latin typeface="Impact" pitchFamily="34" charset="0"/>
            </a:endParaRPr>
          </a:p>
        </p:txBody>
      </p:sp>
      <p:pic>
        <p:nvPicPr>
          <p:cNvPr id="15362" name="Picture 2" descr="http://www.spomoni.com/wp-content/uploads/2014/06/ris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717032"/>
            <a:ext cx="8324850" cy="2943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Impact" pitchFamily="34" charset="0"/>
              </a:rPr>
              <a:t>ВОЗРАСТНАЯ КЛАССИФИКАЦИЯ ИНФОРМАЦИОННОЙ ПРОДУКЦИИ</a:t>
            </a:r>
            <a:endParaRPr lang="ru-RU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2936"/>
            <a:ext cx="9144000" cy="400506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Impact" pitchFamily="34" charset="0"/>
              </a:rPr>
              <a:t>     </a:t>
            </a:r>
            <a:r>
              <a:rPr lang="ru-RU" dirty="0">
                <a:latin typeface="Impact" pitchFamily="34" charset="0"/>
              </a:rPr>
              <a:t>совокупность норм, регулирующих доступ к информации, причиняющей вред здоровью и развитию детей в Российской </a:t>
            </a:r>
            <a:r>
              <a:rPr lang="ru-RU" dirty="0" smtClean="0">
                <a:latin typeface="Impact" pitchFamily="34" charset="0"/>
              </a:rPr>
              <a:t>Федерации</a:t>
            </a:r>
          </a:p>
          <a:p>
            <a:pPr algn="just">
              <a:buNone/>
            </a:pPr>
            <a:endParaRPr lang="ru-RU" dirty="0" smtClean="0">
              <a:latin typeface="Impact" pitchFamily="34" charset="0"/>
            </a:endParaRPr>
          </a:p>
          <a:p>
            <a:pPr algn="just">
              <a:buNone/>
            </a:pPr>
            <a:r>
              <a:rPr lang="ru-RU" dirty="0" smtClean="0">
                <a:latin typeface="Impact" pitchFamily="34" charset="0"/>
              </a:rPr>
              <a:t>    Введена </a:t>
            </a:r>
            <a:r>
              <a:rPr lang="ru-RU" dirty="0">
                <a:latin typeface="Impact" pitchFamily="34" charset="0"/>
              </a:rPr>
              <a:t>с 1 сентября 2012 года, после </a:t>
            </a:r>
            <a:r>
              <a:rPr lang="ru-RU" dirty="0" smtClean="0">
                <a:latin typeface="Impact" pitchFamily="34" charset="0"/>
              </a:rPr>
              <a:t>вступления силу</a:t>
            </a:r>
            <a:r>
              <a:rPr lang="ru-RU" dirty="0">
                <a:latin typeface="Impact" pitchFamily="34" charset="0"/>
              </a:rPr>
              <a:t> </a:t>
            </a:r>
            <a:r>
              <a:rPr lang="ru-RU" u="sng" dirty="0">
                <a:latin typeface="Impact" pitchFamily="34" charset="0"/>
              </a:rPr>
              <a:t>федерального закона «О защите детей от информации, причиняющей вред их здоровью и развитию</a:t>
            </a:r>
            <a:r>
              <a:rPr lang="ru-RU" u="sng" dirty="0" smtClean="0">
                <a:latin typeface="Impact" pitchFamily="34" charset="0"/>
              </a:rPr>
              <a:t>»</a:t>
            </a:r>
            <a:endParaRPr lang="ru-RU" dirty="0">
              <a:latin typeface="Impact" pitchFamily="34" charset="0"/>
            </a:endParaRPr>
          </a:p>
        </p:txBody>
      </p:sp>
      <p:pic>
        <p:nvPicPr>
          <p:cNvPr id="16386" name="Picture 2" descr="http://cdn02.nintendo-europe.com/media/images/08_content_images/support_6/parents_1/CI16_Support_Parents_AgeRatingSystems_RusIcons_image600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26" y="1484784"/>
            <a:ext cx="9067674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mediascope.ru/files/ifa_upload/godi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08720"/>
            <a:ext cx="6696744" cy="54124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Impact" pitchFamily="34" charset="0"/>
              </a:rPr>
              <a:t>ОПАСЕН ЛИ ИНТЕРНЕТ?</a:t>
            </a:r>
            <a:endParaRPr lang="ru-RU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6237312"/>
            <a:ext cx="8748464" cy="62068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Impact" pitchFamily="34" charset="0"/>
              </a:rPr>
              <a:t>Результаты исследований Фонда развития Интернет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Impact" pitchFamily="34" charset="0"/>
              </a:rPr>
              <a:t>УГРОЗЫ ПСИХОЛОГИЧЕСКОЙ БЕЗОПАСНОСТИ ДЕТЕЙ И ПОДРОСТКОВ В ИНТЕРНЕТЕ</a:t>
            </a:r>
            <a:endParaRPr lang="ru-RU" sz="36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45224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Impact" pitchFamily="34" charset="0"/>
              </a:rPr>
              <a:t>нежелательные контакты </a:t>
            </a:r>
          </a:p>
          <a:p>
            <a:r>
              <a:rPr lang="ru-RU" sz="2400" dirty="0">
                <a:latin typeface="Impact" pitchFamily="34" charset="0"/>
              </a:rPr>
              <a:t>кибербуллинг: оскорбления, агрессивные нападки, преследования в Сети;</a:t>
            </a:r>
          </a:p>
          <a:p>
            <a:r>
              <a:rPr lang="ru-RU" sz="2400" dirty="0">
                <a:latin typeface="Impact" pitchFamily="34" charset="0"/>
              </a:rPr>
              <a:t>«опасные» материалы (порнография, видеоролики, изображения и тексты сексуального, экстремистского характера, призывы к насилию</a:t>
            </a:r>
            <a:r>
              <a:rPr lang="ru-RU" sz="2400" dirty="0" smtClean="0">
                <a:latin typeface="Impact" pitchFamily="34" charset="0"/>
              </a:rPr>
              <a:t>).</a:t>
            </a:r>
          </a:p>
          <a:p>
            <a:r>
              <a:rPr lang="ru-RU" sz="2400" dirty="0" smtClean="0">
                <a:latin typeface="Impact" pitchFamily="34" charset="0"/>
              </a:rPr>
              <a:t>интернет-зависимость</a:t>
            </a:r>
          </a:p>
          <a:p>
            <a:r>
              <a:rPr lang="ru-RU" sz="2400" dirty="0">
                <a:latin typeface="Impact" pitchFamily="34" charset="0"/>
              </a:rPr>
              <a:t>недостоверная и навязчивая </a:t>
            </a:r>
            <a:r>
              <a:rPr lang="ru-RU" sz="2400" dirty="0" smtClean="0">
                <a:latin typeface="Impact" pitchFamily="34" charset="0"/>
              </a:rPr>
              <a:t>информация</a:t>
            </a:r>
          </a:p>
          <a:p>
            <a:r>
              <a:rPr lang="ru-RU" sz="2400" dirty="0">
                <a:latin typeface="Impact" pitchFamily="34" charset="0"/>
              </a:rPr>
              <a:t>нарушение прав </a:t>
            </a:r>
            <a:r>
              <a:rPr lang="ru-RU" sz="2400" dirty="0" smtClean="0">
                <a:latin typeface="Impact" pitchFamily="34" charset="0"/>
              </a:rPr>
              <a:t>человека</a:t>
            </a:r>
          </a:p>
          <a:p>
            <a:r>
              <a:rPr lang="ru-RU" sz="2400" dirty="0">
                <a:latin typeface="Impact" pitchFamily="34" charset="0"/>
              </a:rPr>
              <a:t>снижение культурного </a:t>
            </a:r>
            <a:r>
              <a:rPr lang="ru-RU" sz="2400" dirty="0" smtClean="0">
                <a:latin typeface="Impact" pitchFamily="34" charset="0"/>
              </a:rPr>
              <a:t>уровня</a:t>
            </a:r>
          </a:p>
          <a:p>
            <a:r>
              <a:rPr lang="ru-RU" sz="2400" dirty="0">
                <a:latin typeface="Impact" pitchFamily="34" charset="0"/>
              </a:rPr>
              <a:t>вытеснение и ограничение традиционных форм общения</a:t>
            </a:r>
            <a:endParaRPr lang="ru-RU" sz="2400" dirty="0" smtClean="0">
              <a:latin typeface="Impact" pitchFamily="34" charset="0"/>
            </a:endParaRPr>
          </a:p>
          <a:p>
            <a:endParaRPr lang="ru-RU" sz="2800" dirty="0" smtClean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Impact" pitchFamily="34" charset="0"/>
              </a:rPr>
              <a:t>СРЕДА ОБИТАНИЯ – СОЦИАЛЬНЫЕ СЕТИ</a:t>
            </a:r>
            <a:endParaRPr lang="ru-RU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492896"/>
            <a:ext cx="8424936" cy="4365104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ru-RU" sz="2400" dirty="0">
                <a:latin typeface="Impact" pitchFamily="34" charset="0"/>
              </a:rPr>
              <a:t>Социальные сети «лишают» нас одиночества и скуки — там всегда есть с кем поговорить, можно обсудить только что вышедший фильм, похвастаться подарком, купить практически все, что угодно..., но иногда и попасть в беду</a:t>
            </a:r>
            <a:r>
              <a:rPr lang="ru-RU" sz="2400" dirty="0" smtClean="0">
                <a:latin typeface="Impact" pitchFamily="34" charset="0"/>
              </a:rPr>
              <a:t>.</a:t>
            </a:r>
            <a:r>
              <a:rPr lang="ru-RU" sz="2400" dirty="0">
                <a:latin typeface="Impact" pitchFamily="34" charset="0"/>
              </a:rPr>
              <a:t> В тройку самых популярных соц. сетей входят </a:t>
            </a:r>
            <a:r>
              <a:rPr lang="ru-RU" sz="2400" dirty="0" err="1">
                <a:latin typeface="Impact" pitchFamily="34" charset="0"/>
              </a:rPr>
              <a:t>Вконтакте</a:t>
            </a:r>
            <a:r>
              <a:rPr lang="ru-RU" sz="2400" dirty="0">
                <a:latin typeface="Impact" pitchFamily="34" charset="0"/>
              </a:rPr>
              <a:t> (70,4% опрошенных), </a:t>
            </a:r>
            <a:r>
              <a:rPr lang="ru-RU" sz="2400" dirty="0" err="1">
                <a:latin typeface="Impact" pitchFamily="34" charset="0"/>
              </a:rPr>
              <a:t>Instagram</a:t>
            </a:r>
            <a:r>
              <a:rPr lang="ru-RU" sz="2400" dirty="0">
                <a:latin typeface="Impact" pitchFamily="34" charset="0"/>
              </a:rPr>
              <a:t> (43,6%) и </a:t>
            </a:r>
            <a:r>
              <a:rPr lang="ru-RU" sz="2400" dirty="0" err="1">
                <a:latin typeface="Impact" pitchFamily="34" charset="0"/>
              </a:rPr>
              <a:t>Facebook</a:t>
            </a:r>
            <a:r>
              <a:rPr lang="ru-RU" sz="2400" dirty="0">
                <a:latin typeface="Impact" pitchFamily="34" charset="0"/>
              </a:rPr>
              <a:t> (29,1%). Незначительно от лидеров отстает социальная сеть Одноклассники (27,9%), </a:t>
            </a:r>
          </a:p>
        </p:txBody>
      </p:sp>
      <p:pic>
        <p:nvPicPr>
          <p:cNvPr id="18434" name="Picture 2" descr="http://www.playcast.ru/uploads/2016/07/04/191893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7200800" cy="1531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Impact" pitchFamily="34" charset="0"/>
              </a:rPr>
              <a:t>КАК ПОМОЧЬ РЕБЕНКУ ИЗБЕЖАТЬ СТОЛКНОВЕНИЯ С НЕЖЕЛАТЕЛЬНЫМ КОНТЕНТОМ</a:t>
            </a:r>
            <a:endParaRPr lang="ru-RU" sz="36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40000" lnSpcReduction="20000"/>
          </a:bodyPr>
          <a:lstStyle/>
          <a:p>
            <a:endParaRPr lang="ru-RU" dirty="0" smtClean="0">
              <a:latin typeface="Impact" pitchFamily="34" charset="0"/>
            </a:endParaRPr>
          </a:p>
          <a:p>
            <a:r>
              <a:rPr lang="ru-RU" dirty="0" smtClean="0">
                <a:latin typeface="Impact" pitchFamily="34" charset="0"/>
              </a:rPr>
              <a:t>Приучите </a:t>
            </a:r>
            <a:r>
              <a:rPr lang="ru-RU" dirty="0">
                <a:latin typeface="Impact" pitchFamily="34" charset="0"/>
              </a:rPr>
              <a:t>ребенка советоваться со взрослыми и немедленно сообщать о появлении нежелательной информации подобного рода</a:t>
            </a:r>
            <a:r>
              <a:rPr lang="ru-RU" dirty="0" smtClean="0">
                <a:latin typeface="Impact" pitchFamily="34" charset="0"/>
              </a:rPr>
              <a:t>;</a:t>
            </a:r>
          </a:p>
          <a:p>
            <a:endParaRPr lang="ru-RU" dirty="0">
              <a:latin typeface="Impact" pitchFamily="34" charset="0"/>
            </a:endParaRPr>
          </a:p>
          <a:p>
            <a:r>
              <a:rPr lang="ru-RU" dirty="0">
                <a:latin typeface="Impact" pitchFamily="34" charset="0"/>
              </a:rPr>
              <a:t>Объясните детям, что далеко не все, что они могут прочесть или увидеть в Интернете – правда. Приучите их спрашивать о том, в чем они не уверены</a:t>
            </a:r>
            <a:r>
              <a:rPr lang="ru-RU" dirty="0" smtClean="0">
                <a:latin typeface="Impact" pitchFamily="34" charset="0"/>
              </a:rPr>
              <a:t>;</a:t>
            </a:r>
          </a:p>
          <a:p>
            <a:endParaRPr lang="ru-RU" dirty="0">
              <a:latin typeface="Impact" pitchFamily="34" charset="0"/>
            </a:endParaRPr>
          </a:p>
          <a:p>
            <a:r>
              <a:rPr lang="ru-RU" dirty="0">
                <a:latin typeface="Impact" pitchFamily="34" charset="0"/>
              </a:rPr>
              <a:t>Старайтесь спрашивать ребенка об увиденном в Интернете. Зачастую, открыв один сайт, ребенок захочет познакомиться и с другими подобными ресурсами</a:t>
            </a:r>
            <a:r>
              <a:rPr lang="ru-RU" dirty="0" smtClean="0">
                <a:latin typeface="Impact" pitchFamily="34" charset="0"/>
              </a:rPr>
              <a:t>;</a:t>
            </a:r>
          </a:p>
          <a:p>
            <a:endParaRPr lang="ru-RU" dirty="0">
              <a:latin typeface="Impact" pitchFamily="34" charset="0"/>
            </a:endParaRPr>
          </a:p>
          <a:p>
            <a:r>
              <a:rPr lang="ru-RU" dirty="0">
                <a:latin typeface="Impact" pitchFamily="34" charset="0"/>
              </a:rPr>
              <a:t>Включите программы родительского контроля и безопасного поиска, которые помогут оградить ребенка от нежелательного </a:t>
            </a:r>
            <a:r>
              <a:rPr lang="ru-RU" dirty="0" err="1">
                <a:latin typeface="Impact" pitchFamily="34" charset="0"/>
              </a:rPr>
              <a:t>контента</a:t>
            </a:r>
            <a:r>
              <a:rPr lang="ru-RU" dirty="0" smtClean="0">
                <a:latin typeface="Impact" pitchFamily="34" charset="0"/>
              </a:rPr>
              <a:t>;</a:t>
            </a:r>
          </a:p>
          <a:p>
            <a:endParaRPr lang="ru-RU" dirty="0" smtClean="0">
              <a:latin typeface="Impact" pitchFamily="34" charset="0"/>
            </a:endParaRPr>
          </a:p>
          <a:p>
            <a:r>
              <a:rPr lang="ru-RU" dirty="0" smtClean="0">
                <a:latin typeface="Impact" pitchFamily="34" charset="0"/>
              </a:rPr>
              <a:t>Постоянно </a:t>
            </a:r>
            <a:r>
              <a:rPr lang="ru-RU" dirty="0">
                <a:latin typeface="Impact" pitchFamily="34" charset="0"/>
              </a:rPr>
              <a:t>объясняйте ребенку правила безопасности в Сети</a:t>
            </a:r>
            <a:r>
              <a:rPr lang="ru-RU" dirty="0" smtClean="0">
                <a:latin typeface="Impact" pitchFamily="34" charset="0"/>
              </a:rPr>
              <a:t>;</a:t>
            </a:r>
          </a:p>
          <a:p>
            <a:endParaRPr lang="ru-RU" dirty="0">
              <a:latin typeface="Impact" pitchFamily="34" charset="0"/>
            </a:endParaRPr>
          </a:p>
          <a:p>
            <a:r>
              <a:rPr lang="ru-RU" dirty="0">
                <a:latin typeface="Impact" pitchFamily="34" charset="0"/>
              </a:rPr>
              <a:t>Объясните детям, что при общении в Интернете, они должны быть дружелюбными с другими пользователями, ни в коем случае не писать грубых слов – читать грубости так же неприятно, как и слышать</a:t>
            </a:r>
            <a:r>
              <a:rPr lang="ru-RU" dirty="0" smtClean="0">
                <a:latin typeface="Impact" pitchFamily="34" charset="0"/>
              </a:rPr>
              <a:t>;</a:t>
            </a:r>
          </a:p>
          <a:p>
            <a:endParaRPr lang="ru-RU" dirty="0">
              <a:latin typeface="Impact" pitchFamily="34" charset="0"/>
            </a:endParaRPr>
          </a:p>
          <a:p>
            <a:r>
              <a:rPr lang="ru-RU" dirty="0">
                <a:latin typeface="Impact" pitchFamily="34" charset="0"/>
              </a:rPr>
              <a:t>Научите детей правильно реагировать на обидные слова или действия других пользователей. Не стоит общаться с агрессором и тем более пытаться ответить ему тем же. Возможно, стоит вообще покинуть данный ресурс и удалить оттуда свою личную информацию, если не получается решить проблему мирным путем</a:t>
            </a:r>
            <a:r>
              <a:rPr lang="ru-RU" dirty="0" smtClean="0">
                <a:latin typeface="Impact" pitchFamily="34" charset="0"/>
              </a:rPr>
              <a:t>;</a:t>
            </a:r>
          </a:p>
          <a:p>
            <a:endParaRPr lang="ru-RU" dirty="0">
              <a:latin typeface="Impact" pitchFamily="34" charset="0"/>
            </a:endParaRPr>
          </a:p>
          <a:p>
            <a:r>
              <a:rPr lang="ru-RU" dirty="0">
                <a:latin typeface="Impact" pitchFamily="34" charset="0"/>
              </a:rPr>
              <a:t>Если ребенок стал жертвой </a:t>
            </a:r>
            <a:r>
              <a:rPr lang="ru-RU" dirty="0" err="1">
                <a:latin typeface="Impact" pitchFamily="34" charset="0"/>
              </a:rPr>
              <a:t>буллинга</a:t>
            </a:r>
            <a:r>
              <a:rPr lang="ru-RU" dirty="0">
                <a:latin typeface="Impact" pitchFamily="34" charset="0"/>
              </a:rPr>
              <a:t>, помогите ему найти выход из ситуации – практически на всех форумах и сайтах есть возможность заблокировать обидчика, написать жалобу модератору или администрации сайта, потребовать удаление странички</a:t>
            </a:r>
            <a:r>
              <a:rPr lang="ru-RU" dirty="0" smtClean="0">
                <a:latin typeface="Impact" pitchFamily="34" charset="0"/>
              </a:rPr>
              <a:t>;</a:t>
            </a:r>
          </a:p>
          <a:p>
            <a:endParaRPr lang="ru-RU" dirty="0">
              <a:latin typeface="Impact" pitchFamily="34" charset="0"/>
            </a:endParaRPr>
          </a:p>
          <a:p>
            <a:r>
              <a:rPr lang="ru-RU" dirty="0">
                <a:latin typeface="Impact" pitchFamily="34" charset="0"/>
              </a:rPr>
              <a:t>Объясните детям, что нельзя использовать Сеть для хулиганства, распространения сплетен или угроз</a:t>
            </a:r>
            <a:r>
              <a:rPr lang="ru-RU" dirty="0" smtClean="0">
                <a:latin typeface="Impact" pitchFamily="34" charset="0"/>
              </a:rPr>
              <a:t>;</a:t>
            </a:r>
          </a:p>
          <a:p>
            <a:endParaRPr lang="ru-RU" dirty="0">
              <a:latin typeface="Impact" pitchFamily="34" charset="0"/>
            </a:endParaRPr>
          </a:p>
          <a:p>
            <a:r>
              <a:rPr lang="ru-RU" dirty="0">
                <a:latin typeface="Impact" pitchFamily="34" charset="0"/>
              </a:rPr>
              <a:t>Старайтесь следить за тем, что ваш ребенок делает в Интернете, а также следите за его настроением после пользования Сетью.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Impact" pitchFamily="34" charset="0"/>
              </a:rPr>
              <a:t>ЗАЩИТА ОТ ЗАПРЕЩЕННОЙ ИНФОРМАЦИИ</a:t>
            </a:r>
            <a:endParaRPr lang="ru-RU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45224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/>
              <a:t>В рамках реализации закона «О защите детей от информации, причиняющей вред их здоровью и развитию» </a:t>
            </a:r>
            <a:r>
              <a:rPr lang="ru-RU" b="1" dirty="0" err="1"/>
              <a:t>Роскомнадзор</a:t>
            </a:r>
            <a:r>
              <a:rPr lang="ru-RU" b="1" dirty="0"/>
              <a:t>, по поручению Правительства РФ, ведет Единый реестр запрещенной информации – базу данных о сайтах, содержащих информацию:</a:t>
            </a:r>
            <a:endParaRPr lang="ru-RU" dirty="0"/>
          </a:p>
          <a:p>
            <a:r>
              <a:rPr lang="ru-RU" i="1" dirty="0"/>
              <a:t>- о способах совершения самоубийства, призывов к совершению самоубийства,</a:t>
            </a:r>
            <a:endParaRPr lang="ru-RU" dirty="0"/>
          </a:p>
          <a:p>
            <a:r>
              <a:rPr lang="ru-RU" i="1" dirty="0"/>
              <a:t>- о способах, методах разработки, изготовления, использования, местах приобретения наркотиков,</a:t>
            </a:r>
            <a:endParaRPr lang="ru-RU" dirty="0"/>
          </a:p>
          <a:p>
            <a:r>
              <a:rPr lang="ru-RU" i="1" dirty="0"/>
              <a:t>- о детской порнографии,</a:t>
            </a:r>
            <a:endParaRPr lang="ru-RU" dirty="0"/>
          </a:p>
          <a:p>
            <a:r>
              <a:rPr lang="ru-RU" i="1" dirty="0"/>
              <a:t>- об организации и проведении азартных игр,</a:t>
            </a:r>
            <a:endParaRPr lang="ru-RU" dirty="0"/>
          </a:p>
          <a:p>
            <a:r>
              <a:rPr lang="ru-RU" i="1" dirty="0"/>
              <a:t>- информацию, признанную запрещенной по решению суда.</a:t>
            </a:r>
            <a:endParaRPr lang="ru-RU" dirty="0"/>
          </a:p>
          <a:p>
            <a:r>
              <a:rPr lang="ru-RU" dirty="0"/>
              <a:t>Каждый неравнодушный гражданин, встретив в сети Интернет информацию, которая, на его взгляд, может нанести вред ребенку, имеет возможность направить ее эксперту для проведения проверки, заполнив электронную форму приема обращений http://eais.rkn.gov.ru/feedback/.</a:t>
            </a:r>
          </a:p>
          <a:p>
            <a:r>
              <a:rPr lang="ru-RU" dirty="0"/>
              <a:t>Для этого надо сделать 5 шагов.</a:t>
            </a:r>
          </a:p>
          <a:p>
            <a:r>
              <a:rPr lang="ru-RU" b="1" dirty="0"/>
              <a:t>1 шаг.</a:t>
            </a:r>
            <a:r>
              <a:rPr lang="ru-RU" dirty="0"/>
              <a:t> Открыть любую поисковую систему в сети Интернет и набрать «</a:t>
            </a:r>
            <a:r>
              <a:rPr lang="ru-RU" dirty="0" err="1"/>
              <a:t>Роскомнадзор</a:t>
            </a:r>
            <a:r>
              <a:rPr lang="ru-RU" dirty="0"/>
              <a:t>» (вы попадете на официальный сайт).</a:t>
            </a:r>
          </a:p>
          <a:p>
            <a:r>
              <a:rPr lang="ru-RU" b="1" dirty="0"/>
              <a:t>2 шаг. </a:t>
            </a:r>
            <a:r>
              <a:rPr lang="ru-RU" dirty="0"/>
              <a:t>На главной странице сайта, в ее нижней части, откройте окно «Единый реестр запрещенной информации».</a:t>
            </a:r>
          </a:p>
          <a:p>
            <a:r>
              <a:rPr lang="ru-RU" b="1" dirty="0"/>
              <a:t>3 шаг. </a:t>
            </a:r>
            <a:r>
              <a:rPr lang="ru-RU" dirty="0"/>
              <a:t>Откройте раздел «Прием сообщений».</a:t>
            </a:r>
          </a:p>
          <a:p>
            <a:r>
              <a:rPr lang="ru-RU" b="1" dirty="0"/>
              <a:t>4 шаг.</a:t>
            </a:r>
            <a:r>
              <a:rPr lang="ru-RU" dirty="0"/>
              <a:t> Внесите информацию.</a:t>
            </a:r>
          </a:p>
          <a:p>
            <a:r>
              <a:rPr lang="ru-RU" b="1" dirty="0"/>
              <a:t>5 шаг.</a:t>
            </a:r>
            <a:r>
              <a:rPr lang="ru-RU" dirty="0"/>
              <a:t> Нажмите кнопку «Направить сообщение».</a:t>
            </a:r>
          </a:p>
          <a:p>
            <a:r>
              <a:rPr lang="ru-RU" dirty="0"/>
              <a:t>Информация будет в обязательном порядке проанализирована экспертами. Все ссылки, где наличие противоправного </a:t>
            </a:r>
            <a:r>
              <a:rPr lang="ru-RU" dirty="0" err="1"/>
              <a:t>контента</a:t>
            </a:r>
            <a:r>
              <a:rPr lang="ru-RU" dirty="0"/>
              <a:t> подтвердится, будут внесены в Единый реестр и доступ к этим страницам будет заблокирован.</a:t>
            </a:r>
          </a:p>
          <a:p>
            <a:r>
              <a:rPr lang="ru-RU" dirty="0"/>
              <a:t>Не оставайтесь равнодушными! Для принятия решения надо сделать </a:t>
            </a:r>
            <a:r>
              <a:rPr lang="ru-RU" dirty="0" smtClean="0"/>
              <a:t>всего 5 шагов.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</TotalTime>
  <Words>704</Words>
  <Application>Microsoft Office PowerPoint</Application>
  <PresentationFormat>Экран (4:3)</PresentationFormat>
  <Paragraphs>85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 СЕТИ</vt:lpstr>
      <vt:lpstr>КОНТЕНТ </vt:lpstr>
      <vt:lpstr>КОНТЕНТНЫЕ РИСКИ</vt:lpstr>
      <vt:lpstr>ВОЗРАСТНАЯ КЛАССИФИКАЦИЯ ИНФОРМАЦИОННОЙ ПРОДУКЦИИ</vt:lpstr>
      <vt:lpstr>ОПАСЕН ЛИ ИНТЕРНЕТ?</vt:lpstr>
      <vt:lpstr>УГРОЗЫ ПСИХОЛОГИЧЕСКОЙ БЕЗОПАСНОСТИ ДЕТЕЙ И ПОДРОСТКОВ В ИНТЕРНЕТЕ</vt:lpstr>
      <vt:lpstr>СРЕДА ОБИТАНИЯ – СОЦИАЛЬНЫЕ СЕТИ</vt:lpstr>
      <vt:lpstr>КАК ПОМОЧЬ РЕБЕНКУ ИЗБЕЖАТЬ СТОЛКНОВЕНИЯ С НЕЖЕЛАТЕЛЬНЫМ КОНТЕНТОМ</vt:lpstr>
      <vt:lpstr>ЗАЩИТА ОТ ЗАПРЕЩЕННОЙ ИНФОРМАЦИИ</vt:lpstr>
      <vt:lpstr>ПОЛЕЗНЫЕ ССЫЛКИ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СЕТИ</dc:title>
  <dc:creator>Анатолий</dc:creator>
  <cp:lastModifiedBy>Анатолий</cp:lastModifiedBy>
  <cp:revision>29</cp:revision>
  <dcterms:created xsi:type="dcterms:W3CDTF">2016-12-08T14:11:17Z</dcterms:created>
  <dcterms:modified xsi:type="dcterms:W3CDTF">2022-04-10T11:37:38Z</dcterms:modified>
</cp:coreProperties>
</file>