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 по развитию фонематического слуха у детей старшего дошкольного возраста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Ирина Филь</a:t>
            </a:r>
          </a:p>
          <a:p>
            <a:r>
              <a:rPr lang="ru-RU" dirty="0" smtClean="0"/>
              <a:t>Учитель-логопед </a:t>
            </a:r>
          </a:p>
          <a:p>
            <a:r>
              <a:rPr lang="ru-RU" dirty="0" smtClean="0"/>
              <a:t>ГБДОУ 51 </a:t>
            </a:r>
            <a:r>
              <a:rPr lang="ru-RU" smtClean="0"/>
              <a:t>Василеостровского района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8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b="1" dirty="0"/>
              <a:t>Слоговой </a:t>
            </a:r>
            <a:r>
              <a:rPr lang="ru-RU" b="1" dirty="0" smtClean="0"/>
              <a:t>поезд»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387114"/>
            <a:ext cx="5181600" cy="35329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</a:t>
            </a:r>
            <a:r>
              <a:rPr lang="ru-RU" dirty="0"/>
              <a:t>на развитие умения делить слова на слоги. Приготовьте карточки с нарисованными вагонами, на каждом написан 1 слог. Задача детей — рассадить слоги по вагонам. Для дошкольников 5-6 лет берите слова из 2-3 слогов, для школьников 6-7 лет — из 3-4.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0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«Путаница»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9" y="446088"/>
            <a:ext cx="4771528" cy="5414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</a:t>
            </a:r>
            <a:r>
              <a:rPr lang="ru-RU" dirty="0"/>
              <a:t>расскажите детям о том, что может произойти, если поставить неправильную букву в слово, как изменится его значение и смысл высказывания в целом.</a:t>
            </a:r>
          </a:p>
          <a:p>
            <a:r>
              <a:rPr lang="ru-RU" dirty="0"/>
              <a:t>Приведите простые, а желательно смешные примеры курьезных ситуаций. Например, Мишка любит есть сыр. Нужно сказать мышка, а медведи сыр не едят. Затем предложите детям исправить ошибки в словах и предложениях, что смысл высказывания был правильным:</a:t>
            </a:r>
          </a:p>
          <a:p>
            <a:r>
              <a:rPr lang="ru-RU" dirty="0"/>
              <a:t>Мы пришли кататься на большую Корку.</a:t>
            </a:r>
            <a:br>
              <a:rPr lang="ru-RU" dirty="0"/>
            </a:br>
            <a:r>
              <a:rPr lang="ru-RU" dirty="0"/>
              <a:t>На болоте много скользких Мочек.</a:t>
            </a:r>
            <a:br>
              <a:rPr lang="ru-RU" dirty="0"/>
            </a:br>
            <a:r>
              <a:rPr lang="ru-RU" dirty="0"/>
              <a:t>Иван построил новый 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76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Что такое фонематический </a:t>
            </a:r>
            <a:r>
              <a:rPr lang="ru-RU" b="1" dirty="0" smtClean="0"/>
              <a:t>слух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200" dirty="0"/>
              <a:t/>
            </a:r>
            <a:br>
              <a:rPr lang="ru-RU" sz="6200" dirty="0"/>
            </a:br>
            <a:r>
              <a:rPr lang="ru-RU" sz="6200" b="1" dirty="0"/>
              <a:t>Фонематический слух</a:t>
            </a:r>
            <a:r>
              <a:rPr lang="ru-RU" sz="6200" dirty="0"/>
              <a:t> –</a:t>
            </a:r>
          </a:p>
          <a:p>
            <a:r>
              <a:rPr lang="ru-RU" sz="6200" dirty="0"/>
              <a:t>способность слышать есть данный звук в слове или нет;</a:t>
            </a:r>
          </a:p>
          <a:p>
            <a:r>
              <a:rPr lang="ru-RU" sz="6200" dirty="0"/>
              <a:t>способность различать слова, в которые входят одни и те же фонемы, расположенные в разной последовательности;</a:t>
            </a:r>
          </a:p>
          <a:p>
            <a:r>
              <a:rPr lang="ru-RU" sz="6200" dirty="0"/>
              <a:t>способность различать близко звучащие, но разные по значению слова.</a:t>
            </a:r>
          </a:p>
          <a:p>
            <a:r>
              <a:rPr lang="ru-RU" sz="6200" b="1" dirty="0"/>
              <a:t>Фонематическое восприятие</a:t>
            </a:r>
            <a:r>
              <a:rPr lang="ru-RU" sz="6200" dirty="0"/>
              <a:t> -</a:t>
            </a:r>
          </a:p>
          <a:p>
            <a:r>
              <a:rPr lang="ru-RU" sz="6200" dirty="0"/>
              <a:t>умение определять линейную последовательность звуков в слове;</a:t>
            </a:r>
          </a:p>
          <a:p>
            <a:r>
              <a:rPr lang="ru-RU" sz="6200" dirty="0"/>
              <a:t>умение определять позицию звука в слове по отношению к его началу, середине или концу;</a:t>
            </a:r>
          </a:p>
          <a:p>
            <a:r>
              <a:rPr lang="ru-RU" sz="6200" dirty="0"/>
              <a:t>осознание или подсчет количества звуков в слове.</a:t>
            </a:r>
          </a:p>
          <a:p>
            <a:r>
              <a:rPr lang="ru-RU" sz="6200" b="1" dirty="0"/>
              <a:t>Звуковой анализ</a:t>
            </a:r>
            <a:r>
              <a:rPr lang="ru-RU" sz="6200" dirty="0"/>
              <a:t> -</a:t>
            </a:r>
          </a:p>
          <a:p>
            <a:r>
              <a:rPr lang="ru-RU" sz="6200" dirty="0"/>
              <a:t>определение порядка слов и звуков в слове;</a:t>
            </a:r>
          </a:p>
          <a:p>
            <a:r>
              <a:rPr lang="ru-RU" sz="6200" dirty="0"/>
              <a:t>установление различительной роли звука;</a:t>
            </a:r>
          </a:p>
          <a:p>
            <a:r>
              <a:rPr lang="ru-RU" sz="6200" dirty="0"/>
              <a:t>выделение основных качественных характеристик звука.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55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нужно развивать фонематический слух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настоящее время неуклонно растет количество детей дошкольного возраста, имеющих отклонения в речевом развитии. Среди них значительную часть составляют дети 5 – 6 – летнего возраста, не овладевшие в нормативные сроки звуковой стороной языка. Имея полноценный слух и интеллект, они, как правило, не готовы к усвоению школьной программы из–за недостаточного развития фонематического </a:t>
            </a:r>
            <a:r>
              <a:rPr lang="ru-RU" dirty="0" smtClean="0"/>
              <a:t>слуха. </a:t>
            </a:r>
            <a:r>
              <a:rPr lang="ru-RU" dirty="0"/>
              <a:t>При таком нарушении в дальнейшем (в школьном возрасте) ребёнку трудно решить, какой буквой обозначить звук, смешиваемый с другими звуками. Обычно детям трудно различать глухие и звонкие звуки, твёрдые и мягкие, свистящие и шипящие, </a:t>
            </a:r>
            <a:r>
              <a:rPr lang="ru-RU" dirty="0" err="1"/>
              <a:t>соноры</a:t>
            </a:r>
            <a:r>
              <a:rPr lang="ru-RU" dirty="0"/>
              <a:t> между собой.</a:t>
            </a:r>
          </a:p>
          <a:p>
            <a:r>
              <a:rPr lang="ru-RU" dirty="0"/>
              <a:t>Эти дети составляют основную группу риска по неуспеваемости, особенно при овладении письмом и чтением.</a:t>
            </a:r>
          </a:p>
          <a:p>
            <a:r>
              <a:rPr lang="ru-RU" dirty="0"/>
              <a:t>Развитый фонематический слух является важным составляющим элементом в развитии речи ребенка.</a:t>
            </a:r>
          </a:p>
          <a:p>
            <a:r>
              <a:rPr lang="ru-RU" dirty="0"/>
              <a:t>Без фонематического слуха речевое общение невозможно. Этот процесс начинает формироваться у детей при восприятии речи окружающих и при собственном проговаривании. Фонематический слух представляет собой составной элемент языкового чутья, который осуществляет не только прием и оценку чужой речи, но и контроль за собственной речью, являясь важнейшим стимулом формирования нормального произношения.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3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развивается фонематический слух у </a:t>
            </a:r>
            <a:r>
              <a:rPr lang="ru-RU" dirty="0" err="1" smtClean="0"/>
              <a:t>нормотипичного</a:t>
            </a:r>
            <a:r>
              <a:rPr lang="ru-RU" dirty="0" smtClean="0"/>
              <a:t>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При нормальном речевом развитии фонематическое восприятие не требует специального обучения, а звуковой анализ требует. Фонематическое восприятие – первая ступень к овладению грамотой, звуковой анализ – вторая. Фонематическое восприятие формируется в период от года до четырех лет, звуковой анализ в более позднем возрасте. </a:t>
            </a:r>
            <a:endParaRPr lang="ru-RU" sz="1400" dirty="0" smtClean="0"/>
          </a:p>
          <a:p>
            <a:r>
              <a:rPr lang="ru-RU" sz="1400" dirty="0" smtClean="0"/>
              <a:t>В </a:t>
            </a:r>
            <a:r>
              <a:rPr lang="ru-RU" sz="1400" dirty="0"/>
              <a:t>период от одного года до четырех лет развитие фонематического восприятия происходит параллельно с овладением произносительной стороной речи. </a:t>
            </a:r>
            <a:endParaRPr lang="ru-RU" sz="1400" dirty="0" smtClean="0"/>
          </a:p>
          <a:p>
            <a:r>
              <a:rPr lang="ru-RU" sz="1400" dirty="0" smtClean="0"/>
              <a:t>Примерно </a:t>
            </a:r>
            <a:r>
              <a:rPr lang="ru-RU" sz="1400" dirty="0"/>
              <a:t>к началу третьего года жизни ребенок приобретает способность различать на слух все звуки речи. </a:t>
            </a:r>
            <a:endParaRPr lang="ru-RU" sz="1400" dirty="0" smtClean="0"/>
          </a:p>
          <a:p>
            <a:r>
              <a:rPr lang="ru-RU" sz="1400" dirty="0" smtClean="0"/>
              <a:t>Развитие </a:t>
            </a:r>
            <a:r>
              <a:rPr lang="ru-RU" sz="1400" dirty="0"/>
              <a:t>фонематического восприятия начинается со слуховых дифференцировок далеких звуков: гласных – согласных. Далее, ребенок учится различать звонкие – глухие или мягки – твердые.</a:t>
            </a:r>
            <a:br>
              <a:rPr lang="ru-RU" sz="1400" dirty="0"/>
            </a:br>
            <a:endParaRPr lang="ru-RU" sz="1400" dirty="0" smtClean="0"/>
          </a:p>
          <a:p>
            <a:r>
              <a:rPr lang="ru-RU" sz="1400" dirty="0" smtClean="0"/>
              <a:t>Только </a:t>
            </a:r>
            <a:r>
              <a:rPr lang="ru-RU" sz="1400" dirty="0"/>
              <a:t>при правильном, четком произношении, возможна однозначная связь между звуком и соответствующей буквой. Заучивание букв, когда их названия воспроизводятся неправильно, способствует закреплению дефектов речи, тормозит усвоение письменной речи.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096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развития фонематического слуха у дошкольников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Занятия строятся в игровой форме, но носят обучающий характер. </a:t>
            </a:r>
            <a:r>
              <a:rPr lang="ru-RU" dirty="0" smtClean="0"/>
              <a:t>Игра</a:t>
            </a:r>
            <a:r>
              <a:rPr lang="ru-RU" dirty="0"/>
              <a:t>, являясь ведущей деятельностью дошкольного возраста, позволяет сделать процесс обучения дошкольников доступным и интересным. </a:t>
            </a:r>
            <a:endParaRPr lang="ru-RU" dirty="0" smtClean="0"/>
          </a:p>
          <a:p>
            <a:r>
              <a:rPr lang="ru-RU" dirty="0"/>
              <a:t>большое значение </a:t>
            </a:r>
            <a:r>
              <a:rPr lang="ru-RU" dirty="0" smtClean="0"/>
              <a:t>должно отводиться  </a:t>
            </a:r>
            <a:r>
              <a:rPr lang="ru-RU" dirty="0"/>
              <a:t>формированию слухового</a:t>
            </a:r>
            <a:br>
              <a:rPr lang="ru-RU" dirty="0"/>
            </a:br>
            <a:r>
              <a:rPr lang="ru-RU" dirty="0"/>
              <a:t>внимания и памяти</a:t>
            </a:r>
            <a:r>
              <a:rPr lang="ru-RU" dirty="0" smtClean="0"/>
              <a:t>. </a:t>
            </a:r>
            <a:r>
              <a:rPr lang="ru-RU" dirty="0"/>
              <a:t>На логопедических занятиях дошкольники должны </a:t>
            </a:r>
            <a:r>
              <a:rPr lang="ru-RU" dirty="0" smtClean="0"/>
              <a:t>научиться самоконтролю </a:t>
            </a:r>
            <a:r>
              <a:rPr lang="ru-RU" dirty="0"/>
              <a:t>и самостоятельно исправлять речевые </a:t>
            </a:r>
            <a:r>
              <a:rPr lang="ru-RU" dirty="0" smtClean="0"/>
              <a:t>ошибки.</a:t>
            </a:r>
          </a:p>
          <a:p>
            <a:r>
              <a:rPr lang="ru-RU" dirty="0"/>
              <a:t>занятия проводятся индивидуально и (</a:t>
            </a:r>
            <a:r>
              <a:rPr lang="ru-RU" dirty="0" smtClean="0"/>
              <a:t>или) малыми </a:t>
            </a:r>
            <a:r>
              <a:rPr lang="ru-RU" dirty="0"/>
              <a:t>подгруппами (2—3 ребенка) ежедневно. Продолжительность </a:t>
            </a:r>
            <a:r>
              <a:rPr lang="ru-RU" dirty="0" smtClean="0"/>
              <a:t>занятия от </a:t>
            </a:r>
            <a:r>
              <a:rPr lang="ru-RU" dirty="0"/>
              <a:t>10 до 20 </a:t>
            </a:r>
            <a:r>
              <a:rPr lang="ru-RU" dirty="0" smtClean="0"/>
              <a:t>минут</a:t>
            </a:r>
          </a:p>
          <a:p>
            <a:r>
              <a:rPr lang="ru-RU" dirty="0"/>
              <a:t>Каждое занятие состоит из трех частей:</a:t>
            </a:r>
            <a:br>
              <a:rPr lang="ru-RU" dirty="0"/>
            </a:br>
            <a:r>
              <a:rPr lang="ru-RU" dirty="0"/>
              <a:t>вводно-мотивационной, операционно-исполнительной, оценочно-</a:t>
            </a:r>
            <a:br>
              <a:rPr lang="ru-RU" dirty="0"/>
            </a:br>
            <a:r>
              <a:rPr lang="ru-RU" dirty="0"/>
              <a:t>рефлексивной</a:t>
            </a:r>
          </a:p>
        </p:txBody>
      </p:sp>
    </p:spTree>
    <p:extLst>
      <p:ext uri="{BB962C8B-B14F-4D97-AF65-F5344CB8AC3E}">
        <p14:creationId xmlns:p14="http://schemas.microsoft.com/office/powerpoint/2010/main" val="31930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на развитие фонематического слуха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434220"/>
            <a:ext cx="5181600" cy="34386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Тишина</a:t>
            </a:r>
          </a:p>
          <a:p>
            <a:r>
              <a:rPr lang="ru-RU" dirty="0"/>
              <a:t>Простая дидактическая игра на развитие фонематического слуха тренирует умение различать неречевые звуки. Дети сидят в комнате или на улице, закрывают глаза и слушают тишину 1-2 минуты. Разговаривать в момент игры нельзя. Если занятие проводится на прогулке, организовать полное отсутствие звуков сложно, поэтому под тишиной понимаются все шорохи, сигналы машин, пение птиц.</a:t>
            </a:r>
          </a:p>
          <a:p>
            <a:r>
              <a:rPr lang="ru-RU" dirty="0"/>
              <a:t>Когда педагог разрешит, дошкольники открывают глаза и описывают свои впечатления от игры, подробно рассказывают, что они смогли услышать в тишине.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24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«Поймай звук»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469549"/>
            <a:ext cx="5181600" cy="33680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Ребенок сидит напротив логопеда и внимательно слушает, какие звуки произносит педагог. Дошкольник получает задание хлопать ладошками и ловить только определенный перед началом игры звук.</a:t>
            </a:r>
          </a:p>
        </p:txBody>
      </p:sp>
    </p:spTree>
    <p:extLst>
      <p:ext uri="{BB962C8B-B14F-4D97-AF65-F5344CB8AC3E}">
        <p14:creationId xmlns:p14="http://schemas.microsoft.com/office/powerpoint/2010/main" val="347905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«Эхо»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477400"/>
            <a:ext cx="5181600" cy="33523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Групповая игра.</a:t>
            </a:r>
          </a:p>
          <a:p>
            <a:r>
              <a:rPr lang="ru-RU" dirty="0" smtClean="0"/>
              <a:t>Сначала </a:t>
            </a:r>
            <a:r>
              <a:rPr lang="ru-RU" dirty="0"/>
              <a:t>расскажите воспитанникам, что такое эхо, как оно “работает”. Потренируйтесь вместе, повторяя слова, звуки, слоги друг за другом. Потом определите, кто из детей будет эхом, а кто путником в горах.</a:t>
            </a:r>
          </a:p>
          <a:p>
            <a:r>
              <a:rPr lang="ru-RU" dirty="0"/>
              <a:t>Когда роли распределены, оставьте детей играть самостоятельно, без ваших подсказок. Путник говорит простые слова, слоги, а “эхо” повторяет услышанное в точности, можно несколько раз.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05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«Громко-тихо»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1587313"/>
            <a:ext cx="5181600" cy="31325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Занятие проводят с музыкальным сопровождением. Дети встают в круг, начинают движение шагом под композицию. Когда музыка звучит громко, нужно встать на носочки, если звук становится тихим — присесть и идти гусиным шагом.</a:t>
            </a:r>
          </a:p>
        </p:txBody>
      </p:sp>
    </p:spTree>
    <p:extLst>
      <p:ext uri="{BB962C8B-B14F-4D97-AF65-F5344CB8AC3E}">
        <p14:creationId xmlns:p14="http://schemas.microsoft.com/office/powerpoint/2010/main" val="13721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</TotalTime>
  <Words>746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Занятие по развитию фонематического слуха у детей старшего дошкольного возраста  </vt:lpstr>
      <vt:lpstr>Что такое фонематический слух</vt:lpstr>
      <vt:lpstr>Зачем нужно развивать фонематический слух</vt:lpstr>
      <vt:lpstr>Как развивается фонематический слух у нормотипичного ребенка</vt:lpstr>
      <vt:lpstr>Основные принципы развития фонематического слуха у дошкольников</vt:lpstr>
      <vt:lpstr>Игры на развитие фонематического слуха</vt:lpstr>
      <vt:lpstr>«Поймай звук»</vt:lpstr>
      <vt:lpstr>«Эхо»</vt:lpstr>
      <vt:lpstr>«Громко-тихо»</vt:lpstr>
      <vt:lpstr>«Слоговой поезд» </vt:lpstr>
      <vt:lpstr>«Путаница»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развитию фонематического слуха у детей старшего дошкольного возраста</dc:title>
  <dc:creator>Nikolay Fil</dc:creator>
  <cp:lastModifiedBy>Nikolay Fil</cp:lastModifiedBy>
  <cp:revision>8</cp:revision>
  <dcterms:created xsi:type="dcterms:W3CDTF">2022-04-13T08:00:24Z</dcterms:created>
  <dcterms:modified xsi:type="dcterms:W3CDTF">2022-04-13T09:44:50Z</dcterms:modified>
</cp:coreProperties>
</file>