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9" r:id="rId4"/>
    <p:sldId id="337" r:id="rId5"/>
    <p:sldId id="257" r:id="rId6"/>
    <p:sldId id="315" r:id="rId7"/>
    <p:sldId id="338" r:id="rId8"/>
    <p:sldId id="339" r:id="rId9"/>
    <p:sldId id="283" r:id="rId10"/>
    <p:sldId id="331" r:id="rId11"/>
    <p:sldId id="279" r:id="rId12"/>
    <p:sldId id="340" r:id="rId13"/>
    <p:sldId id="341" r:id="rId14"/>
    <p:sldId id="342" r:id="rId15"/>
    <p:sldId id="274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11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506480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628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334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648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2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4BF6C-C19D-4535-9FB8-B016960E7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59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F016D-6FD6-4CC9-83AB-3C00D7BF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06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56479-28A8-4054-8130-4F77245ED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74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58025-EC4A-40AA-9068-6D0281530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654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80574-B1C0-4FF8-875F-07318FB4D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12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A8FA3-8A56-45A2-A599-850377EEC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051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88BB9-3AA6-4F73-B114-F00F265E8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4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D33C2-CBF0-4780-9201-26C25A850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03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2573-D151-4A79-9F39-7BC94D339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63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9FECC-AA78-4FAE-B934-719D75194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877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8624-AC03-427A-8B0E-B180C8D0D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18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D5BD9-8181-4A8A-82F1-8C9779091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470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F31F8-5B5D-411B-8C42-7A820A484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626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2BD44-9914-43B1-A222-FD14DCDFC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78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1E023-AF8F-40B8-905E-4B0CEF5A9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0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FF74B-30F0-48CC-91F1-362FD9EF5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13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8B743-6D9D-4CD9-A49A-4B6E6ED76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62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02855-22E0-40DC-B51D-F56FF36E2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4EAF1-10C2-4C40-866D-E23AB3DE7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1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5FFE8-1385-4556-85A5-44EB493CE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2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42279-BD07-4203-A294-C7D23A32E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01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B9ED2-FA2C-4C8E-9984-037FE6ECF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05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18" Type="http://schemas.openxmlformats.org/officeDocument/2006/relationships/image" Target="../media/image7.gif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8.gif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2147483647 w 5760"/>
              <a:gd name="T1" fmla="*/ 0 h 4320"/>
              <a:gd name="T2" fmla="*/ 2147483647 w 5760"/>
              <a:gd name="T3" fmla="*/ 2147483647 h 4320"/>
              <a:gd name="T4" fmla="*/ 0 w 5760"/>
              <a:gd name="T5" fmla="*/ 2147483647 h 4320"/>
              <a:gd name="T6" fmla="*/ 0 w 5760"/>
              <a:gd name="T7" fmla="*/ 2147483647 h 4320"/>
              <a:gd name="T8" fmla="*/ 2147483647 w 5760"/>
              <a:gd name="T9" fmla="*/ 2147483647 h 4320"/>
              <a:gd name="T10" fmla="*/ 2147483647 w 5760"/>
              <a:gd name="T11" fmla="*/ 0 h 4320"/>
              <a:gd name="T12" fmla="*/ 2147483647 w 5760"/>
              <a:gd name="T13" fmla="*/ 0 h 4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760"/>
              <a:gd name="T22" fmla="*/ 0 h 4320"/>
              <a:gd name="T23" fmla="*/ 5760 w 5760"/>
              <a:gd name="T24" fmla="*/ 4320 h 4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BE0E3">
                  <a:alpha val="3900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933" dir="2700000" algn="ctr" rotWithShape="0">
              <a:srgbClr val="808080">
                <a:alpha val="5002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95810644-B9AC-4C67-8382-3C00A0640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8"/>
          <p:cNvSpPr>
            <a:spLocks noChangeArrowheads="1"/>
          </p:cNvSpPr>
          <p:nvPr/>
        </p:nvSpPr>
        <p:spPr bwMode="auto">
          <a:xfrm rot="10800000">
            <a:off x="0" y="6630988"/>
            <a:ext cx="9144000" cy="228600"/>
          </a:xfrm>
          <a:custGeom>
            <a:avLst/>
            <a:gdLst>
              <a:gd name="T0" fmla="*/ 2147483647 w 5767"/>
              <a:gd name="T1" fmla="*/ 2147483647 h 2730"/>
              <a:gd name="T2" fmla="*/ 2147483647 w 5767"/>
              <a:gd name="T3" fmla="*/ 2147483647 h 2730"/>
              <a:gd name="T4" fmla="*/ 2147483647 w 5767"/>
              <a:gd name="T5" fmla="*/ 2147483647 h 2730"/>
              <a:gd name="T6" fmla="*/ 2147483647 w 5767"/>
              <a:gd name="T7" fmla="*/ 2147483647 h 2730"/>
              <a:gd name="T8" fmla="*/ 2147483647 w 5767"/>
              <a:gd name="T9" fmla="*/ 2147483647 h 2730"/>
              <a:gd name="T10" fmla="*/ 2147483647 w 5767"/>
              <a:gd name="T11" fmla="*/ 2147483647 h 2730"/>
              <a:gd name="T12" fmla="*/ 2147483647 w 5767"/>
              <a:gd name="T13" fmla="*/ 0 h 2730"/>
              <a:gd name="T14" fmla="*/ 0 w 5767"/>
              <a:gd name="T15" fmla="*/ 2147483647 h 2730"/>
              <a:gd name="T16" fmla="*/ 2147483647 w 5767"/>
              <a:gd name="T17" fmla="*/ 2147483647 h 27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67"/>
              <a:gd name="T28" fmla="*/ 0 h 2730"/>
              <a:gd name="T29" fmla="*/ 5767 w 5767"/>
              <a:gd name="T30" fmla="*/ 2730 h 27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34" name="Picture 9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8" y="303213"/>
            <a:ext cx="914400" cy="904875"/>
          </a:xfrm>
          <a:prstGeom prst="rect">
            <a:avLst/>
          </a:prstGeom>
          <a:noFill/>
          <a:ln>
            <a:noFill/>
          </a:ln>
          <a:effectLst>
            <a:outerShdw dist="107933" dir="2700000" algn="ctr" rotWithShape="0">
              <a:srgbClr val="808080">
                <a:alpha val="5002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2147483647 w 5760"/>
              <a:gd name="T1" fmla="*/ 0 h 4320"/>
              <a:gd name="T2" fmla="*/ 2147483647 w 5760"/>
              <a:gd name="T3" fmla="*/ 2147483647 h 4320"/>
              <a:gd name="T4" fmla="*/ 0 w 5760"/>
              <a:gd name="T5" fmla="*/ 2147483647 h 4320"/>
              <a:gd name="T6" fmla="*/ 0 w 5760"/>
              <a:gd name="T7" fmla="*/ 2147483647 h 4320"/>
              <a:gd name="T8" fmla="*/ 2147483647 w 5760"/>
              <a:gd name="T9" fmla="*/ 2147483647 h 4320"/>
              <a:gd name="T10" fmla="*/ 2147483647 w 5760"/>
              <a:gd name="T11" fmla="*/ 0 h 4320"/>
              <a:gd name="T12" fmla="*/ 2147483647 w 5760"/>
              <a:gd name="T13" fmla="*/ 0 h 4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760"/>
              <a:gd name="T22" fmla="*/ 0 h 4320"/>
              <a:gd name="T23" fmla="*/ 5760 w 5760"/>
              <a:gd name="T24" fmla="*/ 4320 h 4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BE0E3">
                  <a:alpha val="3900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0" y="3657600"/>
            <a:ext cx="9142413" cy="3198813"/>
            <a:chOff x="0" y="2304"/>
            <a:chExt cx="5759" cy="201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5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065" name="Picture 4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" y="3589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676400" cy="1163638"/>
          </a:xfrm>
          <a:prstGeom prst="rect">
            <a:avLst/>
          </a:prstGeom>
          <a:noFill/>
          <a:ln>
            <a:noFill/>
          </a:ln>
          <a:effectLst>
            <a:outerShdw dist="107933" dir="2700000" algn="ctr" rotWithShape="0">
              <a:srgbClr val="808080">
                <a:alpha val="5002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19">
            <a:lum bright="-12000" contrast="-10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7" name="Picture 1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ln>
            <a:noFill/>
          </a:ln>
          <a:effectLst>
            <a:outerShdw dist="107933" dir="2700000" algn="ctr" rotWithShape="0">
              <a:srgbClr val="808080">
                <a:alpha val="5002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8" name="Picture 1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ln>
            <a:noFill/>
          </a:ln>
          <a:effectLst>
            <a:outerShdw dist="107933" dir="18900000" algn="ctr" rotWithShape="0">
              <a:srgbClr val="808080">
                <a:alpha val="50026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6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61" name="Text Box 14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62" name="Text Box 15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8FDC0748-545E-432C-ADB7-5869BFFAD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750" y="214313"/>
            <a:ext cx="8643938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altLang="ru-RU" sz="4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Живые </a:t>
            </a:r>
            <a:r>
              <a:rPr lang="ru-RU" alt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Воспитатели:Пономарева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pPr algn="ctr"/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Назипова Г.Л.</a:t>
            </a:r>
            <a:endParaRPr lang="ru-RU" alt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4356100" y="6165850"/>
            <a:ext cx="834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2022г</a:t>
            </a:r>
            <a:r>
              <a:rPr lang="ru-RU" altLang="ru-RU" b="1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30163"/>
            <a:ext cx="7974013" cy="6643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Times New Roman" pitchFamily="16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Таким образом, при разучивании стихотворений </a:t>
            </a:r>
          </a:p>
          <a:p>
            <a:pPr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Times New Roman" pitchFamily="16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помощью 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мнемотаблиц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достигаются следующие результаты:</a:t>
            </a:r>
          </a:p>
          <a:p>
            <a:pPr marL="342900" indent="-342900">
              <a:spcBef>
                <a:spcPts val="900"/>
              </a:spcBef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 детей увеличивается круг знаний об окружающем мире;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 </a:t>
            </a:r>
          </a:p>
          <a:p>
            <a:pPr marL="342900" indent="-342900">
              <a:spcBef>
                <a:spcPts val="900"/>
              </a:spcBef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развивается зрительная и слуховая  память, внимание; 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900"/>
              </a:spcBef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появляется интерес к заучиванию стихов;</a:t>
            </a:r>
          </a:p>
          <a:p>
            <a:pPr marL="342900" indent="-342900"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словарный запас выходит на более высокий уровень;</a:t>
            </a:r>
          </a:p>
          <a:p>
            <a:pPr marL="285750" indent="-285750"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дети преодолевают робость, застенчивость, учатся свободно держаться перед аудиторией.</a:t>
            </a:r>
          </a:p>
          <a:p>
            <a:pPr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Times New Roman" pitchFamily="16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Считаем,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 чем раньше мы  будем учить детей пользоваться методом мнемотехники, тем лучше подготовим их к школе, так как связная речь является важным показателем умственных способностей ребенка и готовности его к школьному обучению.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834214" cy="4318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44"/>
                <a:gridCol w="2143140"/>
                <a:gridCol w="2500330"/>
              </a:tblGrid>
              <a:tr h="215900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Летом серый, а зимой белый.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 кого из зверей, хвост пушистее и длинней?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Кто зимой холодной, в лесу ходит злой и голодный?</a:t>
                      </a:r>
                      <a:endParaRPr lang="ru-RU" dirty="0"/>
                    </a:p>
                  </a:txBody>
                  <a:tcPr/>
                </a:tc>
              </a:tr>
              <a:tr h="2159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876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876"/>
            <a:ext cx="2143140" cy="215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571876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357554" y="357166"/>
            <a:ext cx="2888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Загадки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7" y="1397000"/>
          <a:ext cx="7072362" cy="3833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1470"/>
                <a:gridCol w="2230446"/>
                <a:gridCol w="2230446"/>
              </a:tblGrid>
              <a:tr h="23891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62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</a:p>
                    <a:p>
                      <a:r>
                        <a:rPr lang="ru-RU" dirty="0" smtClean="0"/>
                        <a:t>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428992" y="357166"/>
            <a:ext cx="2767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Ребусы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sem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643050"/>
            <a:ext cx="2571750" cy="1928826"/>
          </a:xfrm>
          <a:prstGeom prst="rect">
            <a:avLst/>
          </a:prstGeom>
        </p:spPr>
      </p:pic>
      <p:pic>
        <p:nvPicPr>
          <p:cNvPr id="5" name="Рисунок 4" descr="mam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1643050"/>
            <a:ext cx="2143141" cy="1928826"/>
          </a:xfrm>
          <a:prstGeom prst="rect">
            <a:avLst/>
          </a:prstGeom>
        </p:spPr>
      </p:pic>
      <p:pic>
        <p:nvPicPr>
          <p:cNvPr id="6" name="Рисунок 5" descr="sestrit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643050"/>
            <a:ext cx="2214578" cy="192882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4143380"/>
            <a:ext cx="185738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4143380"/>
            <a:ext cx="161365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4214818"/>
            <a:ext cx="192882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857364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143108" y="142852"/>
            <a:ext cx="60601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Угадай как зовут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девочку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4" y="3929066"/>
          <a:ext cx="6096000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2823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07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00504"/>
            <a:ext cx="12477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000504"/>
            <a:ext cx="12858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4000504"/>
            <a:ext cx="1228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4000504"/>
            <a:ext cx="1238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5357826"/>
            <a:ext cx="928694" cy="66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5357826"/>
            <a:ext cx="714380" cy="59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5357826"/>
            <a:ext cx="785818" cy="55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5357826"/>
            <a:ext cx="714380" cy="59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2"/>
          <p:cNvSpPr>
            <a:spLocks noChangeArrowheads="1"/>
          </p:cNvSpPr>
          <p:nvPr/>
        </p:nvSpPr>
        <p:spPr bwMode="auto">
          <a:xfrm>
            <a:off x="428625" y="2214563"/>
            <a:ext cx="835818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Дорогу осилит идущий, </a:t>
            </a:r>
          </a:p>
          <a:p>
            <a:pPr algn="ctr">
              <a:defRPr/>
            </a:pPr>
            <a:r>
              <a:rPr lang="ru-RU" alt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поэтому </a:t>
            </a:r>
            <a:r>
              <a:rPr lang="ru-RU" alt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желаем </a:t>
            </a:r>
            <a:r>
              <a:rPr lang="ru-RU" alt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вам творческих успехов </a:t>
            </a:r>
          </a:p>
          <a:p>
            <a:pPr algn="ctr">
              <a:defRPr/>
            </a:pPr>
            <a:r>
              <a:rPr lang="ru-RU" alt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нашей интересной </a:t>
            </a:r>
          </a:p>
          <a:p>
            <a:pPr algn="ctr">
              <a:defRPr/>
            </a:pPr>
            <a:r>
              <a:rPr lang="ru-RU" alt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увлекательной деятельности!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800"/>
              </a:spcBef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32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spcBef>
                <a:spcPts val="700"/>
              </a:spcBef>
              <a:buChar char="–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spcBef>
                <a:spcPts val="600"/>
              </a:spcBef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spcBef>
                <a:spcPts val="500"/>
              </a:spcBef>
              <a:buChar char="–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spcBef>
                <a:spcPts val="500"/>
              </a:spcBef>
              <a:buChar char="»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ea typeface="MS Gothic" pitchFamily="49" charset="-128"/>
              </a:defRPr>
            </a:lvl9pPr>
          </a:lstStyle>
          <a:p>
            <a:pPr algn="ctr" eaLnBrk="1" hangingPunct="1">
              <a:spcBef>
                <a:spcPts val="900"/>
              </a:spcBef>
              <a:buFont typeface="Times New Roman" pitchFamily="18" charset="0"/>
              <a:buNone/>
            </a:pPr>
            <a:r>
              <a:rPr lang="ru-RU" altLang="ru-RU" sz="3600" b="1">
                <a:solidFill>
                  <a:srgbClr val="00664D"/>
                </a:solidFill>
              </a:rPr>
              <a:t>К . Д. Ушинский писал:</a:t>
            </a:r>
          </a:p>
          <a:p>
            <a:pPr algn="ctr" eaLnBrk="1" hangingPunct="1">
              <a:spcBef>
                <a:spcPts val="900"/>
              </a:spcBef>
              <a:buFont typeface="Times New Roman" pitchFamily="18" charset="0"/>
              <a:buNone/>
            </a:pPr>
            <a:r>
              <a:rPr lang="ru-RU" altLang="ru-RU" sz="3600" b="1">
                <a:solidFill>
                  <a:srgbClr val="00664D"/>
                </a:solidFill>
              </a:rPr>
              <a:t>«Учите ребёнка каким-нибудь неизвестным ему пяти словам- он будет долго и напрасно мучиться, но свяжите двадцать таких слов с картинками, и он усвоит на лету».</a:t>
            </a:r>
          </a:p>
          <a:p>
            <a:pPr>
              <a:spcBef>
                <a:spcPts val="900"/>
              </a:spcBef>
              <a:buFont typeface="Times New Roman" pitchFamily="18" charset="0"/>
              <a:buNone/>
            </a:pPr>
            <a:endParaRPr lang="ru-RU" altLang="ru-RU" sz="3600" b="1">
              <a:solidFill>
                <a:srgbClr val="00664D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611188" y="611188"/>
            <a:ext cx="7993062" cy="661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Мнемотаблицы особенно эффективны при </a:t>
            </a:r>
            <a:r>
              <a:rPr lang="ru-RU" altLang="ru-RU" sz="2400" b="1" i="1">
                <a:solidFill>
                  <a:srgbClr val="22228B"/>
                </a:solidFill>
                <a:latin typeface="Times New Roman" pitchFamily="18" charset="0"/>
                <a:cs typeface="Times New Roman" pitchFamily="18" charset="0"/>
              </a:rPr>
              <a:t>разучивании стихотворений</a:t>
            </a:r>
            <a:r>
              <a:rPr lang="ru-RU" altLang="ru-RU" sz="2400" i="1">
                <a:solidFill>
                  <a:srgbClr val="22228B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мнемотаблице схематически возможно отобразить явления природы, некоторые действия и признаки предмета, персонажей и т. д. Использование мнемотаблиц  при разучивании стихотворений повышает интерес ребенка к произведению, превращает занятие в игру, а также облегчает и ускоряет процесс усвоения и запоминания текстов. В дошкольном возрасте преобладает наглядно-образная память, и запоминание носит в основном непроизвольный характер. Зрительный же образ, сохранившийся у ребенка после прослушивания, сопровождающегося просмотром рисунков, позволяет значительно быстрее запомнить текст. </a:t>
            </a:r>
            <a:endParaRPr lang="ru-RU" altLang="ru-RU" sz="240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7988" y="101600"/>
            <a:ext cx="741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539750" y="750888"/>
            <a:ext cx="806450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Сначала 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выразительно 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читает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стихотворение.</a:t>
            </a: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Сообщает,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это стихотворение дети будут учить наизусть. Затем еще раз 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читает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стихотворение с опорой на </a:t>
            </a:r>
            <a:r>
              <a:rPr lang="ru-RU" altLang="ru-RU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Задаём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вопросы  по содержанию стихотворения, помогая детям уяснить основную мысль стихотворения.</a:t>
            </a: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Выясняем,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слова непонятны детям, 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объясняем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 значение в доступной для детей форме.</a:t>
            </a: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Читаем 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отдельно каждую строчку  стихотворения. Дети повторяет ее с опорой на </a:t>
            </a:r>
            <a:r>
              <a:rPr lang="ru-RU" altLang="ru-RU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-Дети рассказывают стихотворение с опорой на </a:t>
            </a:r>
            <a:r>
              <a:rPr lang="ru-RU" altLang="ru-RU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alt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alt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91225"/>
            <a:ext cx="6264696" cy="459482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2411472"/>
            <a:ext cx="8801946" cy="175432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мы </a:t>
            </a:r>
            <a:r>
              <a:rPr lang="ru-RU" sz="5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</a:t>
            </a:r>
            <a:endParaRPr lang="ru-RU" sz="5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54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мнемотаблицами</a:t>
            </a:r>
            <a:r>
              <a:rPr lang="ru-RU" sz="5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руки овощи берем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Овощи на стол кладем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Лук, морковка, кабачок,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Помидор, горох , лучок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5" y="1357298"/>
          <a:ext cx="7000924" cy="4572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41"/>
                <a:gridCol w="2333642"/>
                <a:gridCol w="2333641"/>
              </a:tblGrid>
              <a:tr h="152401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52401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524011"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207170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00174"/>
            <a:ext cx="207170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071810"/>
            <a:ext cx="18573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071810"/>
            <a:ext cx="21050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071810"/>
            <a:ext cx="15906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4572008"/>
            <a:ext cx="18478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4572008"/>
            <a:ext cx="21050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12" y="4572008"/>
            <a:ext cx="1581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4744" y="1500174"/>
            <a:ext cx="2000264" cy="125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на ветках, посмотри,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красных майках снегири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Распушили перышки, греются на солнышке.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Головой вертят, улететь хотят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571474" y="1571612"/>
          <a:ext cx="8001054" cy="4786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1333509"/>
                <a:gridCol w="1333509"/>
                <a:gridCol w="2667018"/>
              </a:tblGrid>
              <a:tr h="15954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5954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595449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22145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643050"/>
            <a:ext cx="235745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643051"/>
            <a:ext cx="207168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286124"/>
            <a:ext cx="23479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286125"/>
            <a:ext cx="2428892" cy="140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214686"/>
            <a:ext cx="2243136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4857760"/>
            <a:ext cx="291941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4857760"/>
            <a:ext cx="2928958" cy="138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1277938"/>
            <a:ext cx="7559675" cy="2740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itchFamily="16" charset="0"/>
              <a:buNone/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знаки и символы должны быть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хорошо знакомы детям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отображать обобщенный образ предмета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предварительно оговорены с детьми и   приниматься  как ведущие.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замысел графической схемы знаком и понятен ребенку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524250"/>
            <a:ext cx="4249738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4" name="Заголовок 2"/>
          <p:cNvSpPr>
            <a:spLocks noGrp="1"/>
          </p:cNvSpPr>
          <p:nvPr>
            <p:ph type="title"/>
          </p:nvPr>
        </p:nvSpPr>
        <p:spPr>
          <a:xfrm>
            <a:off x="457200" y="128588"/>
            <a:ext cx="8686800" cy="1433512"/>
          </a:xfrm>
        </p:spPr>
        <p:txBody>
          <a:bodyPr/>
          <a:lstStyle/>
          <a:p>
            <a:r>
              <a:rPr lang="ru-RU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Требования к мнемотаблицам: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453" y="1544982"/>
            <a:ext cx="5116373" cy="328390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48513" y="1615557"/>
            <a:ext cx="4320480" cy="267765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ln w="12700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tint val="85000"/>
                        <a:satMod val="15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Выученные стихотворения </a:t>
            </a:r>
          </a:p>
          <a:p>
            <a:pPr>
              <a:defRPr/>
            </a:pPr>
            <a:r>
              <a:rPr lang="ru-RU" sz="2800" b="1" dirty="0">
                <a:ln w="12700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tint val="85000"/>
                        <a:satMod val="15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800" b="1" dirty="0" smtClean="0">
                <a:ln w="12700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tint val="85000"/>
                        <a:satMod val="15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закрепляем </a:t>
            </a:r>
            <a:endParaRPr lang="ru-RU" sz="2800" b="1" dirty="0">
              <a:ln w="12700">
                <a:solidFill>
                  <a:srgbClr val="FF0000"/>
                </a:solidFill>
                <a:prstDash val="solid"/>
              </a:ln>
              <a:gradFill flip="none" rotWithShape="1">
                <a:gsLst>
                  <a:gs pos="0">
                    <a:schemeClr val="bg2">
                      <a:tint val="85000"/>
                      <a:satMod val="155000"/>
                      <a:shade val="30000"/>
                      <a:satMod val="115000"/>
                    </a:schemeClr>
                  </a:gs>
                  <a:gs pos="50000">
                    <a:schemeClr val="bg2">
                      <a:tint val="85000"/>
                      <a:satMod val="155000"/>
                      <a:shade val="67500"/>
                      <a:satMod val="115000"/>
                    </a:schemeClr>
                  </a:gs>
                  <a:gs pos="100000">
                    <a:schemeClr val="bg2">
                      <a:tint val="85000"/>
                      <a:satMod val="15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>
                <a:ln w="12700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tint val="85000"/>
                        <a:satMod val="15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свободное  от образовательной деятельности время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533" y="3140967"/>
            <a:ext cx="2556923" cy="25569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533" y="272965"/>
            <a:ext cx="2494838" cy="2494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394</Words>
  <Application>Microsoft Office PowerPoint</Application>
  <PresentationFormat>Экран (4:3)</PresentationFormat>
  <Paragraphs>66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 Unicode MS</vt:lpstr>
      <vt:lpstr>MS Gothic</vt:lpstr>
      <vt:lpstr>Arial</vt:lpstr>
      <vt:lpstr>Calibri</vt:lpstr>
      <vt:lpstr>Times New Roman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руки овощи берем Овощи на стол кладем Лук, морковка, кабачок, Помидор, горох , лучок.</vt:lpstr>
      <vt:lpstr>Вот на ветках, посмотри, В красных майках снегири Распушили перышки, греются на солнышке. Головой вертят, улететь хотят.</vt:lpstr>
      <vt:lpstr>        Требования к мнемотаблицам: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Терновая О.В.</dc:creator>
  <cp:lastModifiedBy>Людмила Пономарева</cp:lastModifiedBy>
  <cp:revision>108</cp:revision>
  <cp:lastPrinted>1601-01-01T00:00:00Z</cp:lastPrinted>
  <dcterms:created xsi:type="dcterms:W3CDTF">1601-01-01T00:00:00Z</dcterms:created>
  <dcterms:modified xsi:type="dcterms:W3CDTF">2022-02-09T18:06:40Z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