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5" r:id="rId3"/>
    <p:sldId id="265" r:id="rId4"/>
    <p:sldId id="268" r:id="rId5"/>
    <p:sldId id="270" r:id="rId6"/>
    <p:sldId id="284" r:id="rId7"/>
    <p:sldId id="259" r:id="rId8"/>
    <p:sldId id="260" r:id="rId9"/>
    <p:sldId id="263" r:id="rId10"/>
    <p:sldId id="286" r:id="rId11"/>
    <p:sldId id="285" r:id="rId12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5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E0353-38A7-40EB-B103-57F7E894485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5BF6F-98DB-494B-BC69-DE6D4B34FA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358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30D3B-6B44-420F-856A-FE4BAF16FD96}" type="datetime1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54AD7-73E5-400A-B3D3-09182F6633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4225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A94EE-F0F2-42C0-AFC3-148EFC97E940}" type="datetime1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5A3FC-7EAD-48DC-AB8C-0ABA3EB84B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3747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A6EDB-4B82-4157-9404-9ABF5624A2CE}" type="datetime1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2DF60-BEBB-4F06-A790-A07B343B59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487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2FF4D-F34A-4013-8B83-33761B603E9D}" type="datetime1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330DD-804E-4C82-ABBE-020F8CAEFA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896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3149C-3538-4E20-B95E-EBA46B9DEC14}" type="datetime1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83774-570F-4597-BE27-BA2E1F6ACE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046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95887-075E-42FC-BC66-F75C8F746538}" type="datetime1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82DCB-FF11-4284-B44F-3C94A58417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904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22238-E378-4538-B3B8-B6FB34A675D5}" type="datetime1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FE4D7-CED6-491D-BACD-65C7C7745E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409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EBAC8-CBD0-4C4E-AE18-6D76AA732EA0}" type="datetime1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5AE3C-496F-4A76-9077-4AC8532BC9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416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FCDA6-20BF-4ED4-8637-2E8F464BFC1E}" type="datetime1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91AA2-19B5-4CA1-8877-479ACF7235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851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5650B-6EF0-463C-A15B-FD7BB1F2CA52}" type="datetime1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B8E6D-CA1E-41CE-8A98-F3E5DC66B4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5941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49225-C6BD-4E75-B076-3E9E1F24477A}" type="datetime1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5D79E-E64D-4441-B5F3-4F5A6D686C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6619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64A1F8-0EA2-4452-B8CC-608367D324FA}" type="datetime1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700F254-61CB-4F10-A6D6-2301946119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wynsors.com/blog/wp-content/uploads/2014/07/Summer-Holiday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9825" y="293688"/>
            <a:ext cx="9620250" cy="618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31800" y="333375"/>
            <a:ext cx="11425238" cy="604837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476475" y="214290"/>
            <a:ext cx="419698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Образование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9403" y="4221089"/>
            <a:ext cx="288252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Например:</a:t>
            </a:r>
          </a:p>
        </p:txBody>
      </p:sp>
      <p:sp>
        <p:nvSpPr>
          <p:cNvPr id="19461" name="Прямоугольник 8"/>
          <p:cNvSpPr>
            <a:spLocks noChangeArrowheads="1"/>
          </p:cNvSpPr>
          <p:nvPr/>
        </p:nvSpPr>
        <p:spPr bwMode="auto">
          <a:xfrm>
            <a:off x="334963" y="4941888"/>
            <a:ext cx="1243330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4400"/>
              <a:t>I </a:t>
            </a:r>
            <a:r>
              <a:rPr lang="ru-RU" altLang="ru-RU" sz="2400"/>
              <a:t>(</a:t>
            </a:r>
            <a:r>
              <a:rPr lang="en-US" altLang="ru-RU" sz="2400"/>
              <a:t>he, she, it, </a:t>
            </a:r>
            <a:r>
              <a:rPr lang="ru-RU" altLang="ru-RU" sz="2400"/>
              <a:t>we, you, they)</a:t>
            </a:r>
            <a:r>
              <a:rPr lang="en-US" altLang="ru-RU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4400">
                <a:solidFill>
                  <a:srgbClr val="FF0000"/>
                </a:solidFill>
                <a:cs typeface="Arial" panose="020B0604020202020204" pitchFamily="34" charset="0"/>
              </a:rPr>
              <a:t>will</a:t>
            </a:r>
            <a:r>
              <a:rPr lang="ru-RU" altLang="ru-RU" sz="2400">
                <a:cs typeface="Arial" panose="020B0604020202020204" pitchFamily="34" charset="0"/>
              </a:rPr>
              <a:t>  </a:t>
            </a:r>
            <a:r>
              <a:rPr lang="ru-RU" altLang="ru-RU" sz="4400">
                <a:solidFill>
                  <a:srgbClr val="FF0000"/>
                </a:solidFill>
                <a:cs typeface="Arial" panose="020B0604020202020204" pitchFamily="34" charset="0"/>
              </a:rPr>
              <a:t>work</a:t>
            </a:r>
            <a:r>
              <a:rPr lang="en-US" altLang="ru-RU" sz="440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altLang="ru-RU" sz="4400"/>
              <a:t>at</a:t>
            </a:r>
            <a:r>
              <a:rPr lang="ru-RU" altLang="ru-RU" sz="4400"/>
              <a:t> </a:t>
            </a:r>
            <a:r>
              <a:rPr lang="en-US" altLang="ru-RU" sz="4400"/>
              <a:t>school</a:t>
            </a:r>
            <a:r>
              <a:rPr lang="ru-RU" altLang="ru-RU" sz="4400"/>
              <a:t>.</a:t>
            </a:r>
            <a:r>
              <a:rPr lang="en-US" altLang="ru-RU" sz="4400"/>
              <a:t> </a:t>
            </a:r>
            <a:r>
              <a:rPr lang="ru-RU" altLang="ru-RU" sz="4400"/>
              <a:t/>
            </a:r>
            <a:br>
              <a:rPr lang="ru-RU" altLang="ru-RU" sz="4400"/>
            </a:br>
            <a:endParaRPr lang="ru-RU" altLang="ru-RU" sz="440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95734" y="1052737"/>
            <a:ext cx="4512501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will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72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</a:t>
            </a:r>
            <a:endParaRPr lang="ru-RU" sz="72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9463" name="Прямоугольник 10"/>
          <p:cNvSpPr>
            <a:spLocks noChangeArrowheads="1"/>
          </p:cNvSpPr>
          <p:nvPr/>
        </p:nvSpPr>
        <p:spPr bwMode="auto">
          <a:xfrm>
            <a:off x="623888" y="2060575"/>
            <a:ext cx="1156811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Future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 Simple</a:t>
            </a:r>
            <a:r>
              <a:rPr lang="ru-RU" altLang="ru-RU" sz="3200" i="1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32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образуется  при помощи вспомогательного глагола </a:t>
            </a:r>
            <a:r>
              <a:rPr lang="en-US" altLang="ru-RU" sz="4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ru-RU" altLang="ru-RU" sz="4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формы инфинитива смыслового глагола (без частицы </a:t>
            </a:r>
            <a:r>
              <a:rPr lang="ru-RU" altLang="ru-RU" sz="32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altLang="ru-RU" sz="32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altLang="ru-RU" sz="3200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747713" y="688975"/>
            <a:ext cx="9405937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CC0000"/>
                </a:solidFill>
              </a:rPr>
              <a:t>Диагностические задания</a:t>
            </a:r>
            <a:r>
              <a:rPr lang="ru-RU" altLang="ru-RU" b="1" i="1"/>
              <a:t> </a:t>
            </a:r>
            <a:endParaRPr lang="ru-RU" altLang="ru-RU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/>
              <a:t>Составьте каждое предложение, используя  конструкцию </a:t>
            </a:r>
            <a:r>
              <a:rPr lang="en-US" altLang="ru-RU" b="1" u="sng"/>
              <a:t>Will</a:t>
            </a:r>
            <a:r>
              <a:rPr lang="ru-RU" altLang="ru-RU" b="1" u="sng"/>
              <a:t> + </a:t>
            </a:r>
            <a:r>
              <a:rPr lang="en-US" altLang="ru-RU" b="1" u="sng"/>
              <a:t>Infinitive</a:t>
            </a:r>
            <a:r>
              <a:rPr lang="ru-RU" altLang="ru-RU" b="1" u="sng"/>
              <a:t>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Calibri Light" panose="020F0302020204030204" pitchFamily="34" charset="0"/>
              <a:buAutoNum type="arabicPeriod"/>
            </a:pPr>
            <a:r>
              <a:rPr lang="en-US" altLang="ru-RU"/>
              <a:t>Go swimming (we).</a:t>
            </a:r>
            <a:endParaRPr lang="ru-RU" altLang="ru-RU"/>
          </a:p>
          <a:p>
            <a:pPr>
              <a:lnSpc>
                <a:spcPct val="100000"/>
              </a:lnSpc>
              <a:spcBef>
                <a:spcPct val="0"/>
              </a:spcBef>
              <a:buFont typeface="Calibri Light" panose="020F0302020204030204" pitchFamily="34" charset="0"/>
              <a:buAutoNum type="arabicPeriod"/>
            </a:pPr>
            <a:r>
              <a:rPr lang="en-US" altLang="ru-RU"/>
              <a:t>Have fun (you).</a:t>
            </a:r>
            <a:endParaRPr lang="ru-RU" altLang="ru-RU"/>
          </a:p>
          <a:p>
            <a:pPr>
              <a:lnSpc>
                <a:spcPct val="100000"/>
              </a:lnSpc>
              <a:spcBef>
                <a:spcPct val="0"/>
              </a:spcBef>
              <a:buFont typeface="Calibri Light" panose="020F0302020204030204" pitchFamily="34" charset="0"/>
              <a:buAutoNum type="arabicPeriod"/>
            </a:pPr>
            <a:r>
              <a:rPr lang="en-US" altLang="ru-RU"/>
              <a:t>Play tennis (he).</a:t>
            </a:r>
            <a:endParaRPr lang="ru-RU" altLang="ru-RU"/>
          </a:p>
          <a:p>
            <a:pPr>
              <a:lnSpc>
                <a:spcPct val="100000"/>
              </a:lnSpc>
              <a:spcBef>
                <a:spcPct val="0"/>
              </a:spcBef>
              <a:buFont typeface="Calibri Light" panose="020F0302020204030204" pitchFamily="34" charset="0"/>
              <a:buAutoNum type="arabicPeriod"/>
            </a:pPr>
            <a:r>
              <a:rPr lang="en-US" altLang="ru-RU"/>
              <a:t>Go to the cinema (they).</a:t>
            </a:r>
            <a:endParaRPr lang="ru-RU" altLang="ru-RU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21507" name="Picture 2" descr="http://thebucampus.ca/wp-content/uploads/2015/09/An-early-start-with-no-breaks-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3384550"/>
            <a:ext cx="4716462" cy="288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90500" y="785813"/>
            <a:ext cx="118110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2000" b="1" i="1">
                <a:solidFill>
                  <a:srgbClr val="002060"/>
                </a:solidFill>
              </a:rPr>
              <a:t>Dear John,</a:t>
            </a:r>
            <a:endParaRPr lang="ru-RU" altLang="ru-RU" sz="2000" b="1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2000" b="1" i="1">
                <a:solidFill>
                  <a:srgbClr val="002060"/>
                </a:solidFill>
              </a:rPr>
              <a:t>Thank you for your letter.                                                                         </a:t>
            </a:r>
            <a:endParaRPr lang="ru-RU" altLang="ru-RU" sz="2000" b="1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2000" b="1" i="1">
                <a:solidFill>
                  <a:srgbClr val="002060"/>
                </a:solidFill>
              </a:rPr>
              <a:t>I am fine, thank you. And how are you? Of course I go to you. I go</a:t>
            </a:r>
            <a:r>
              <a:rPr lang="en-US" altLang="ru-RU" sz="2000" b="1">
                <a:solidFill>
                  <a:srgbClr val="002060"/>
                </a:solidFill>
              </a:rPr>
              <a:t> </a:t>
            </a:r>
            <a:r>
              <a:rPr lang="en-US" altLang="ru-RU" sz="2000" b="1" i="1">
                <a:solidFill>
                  <a:srgbClr val="002060"/>
                </a:solidFill>
              </a:rPr>
              <a:t>fishing and</a:t>
            </a:r>
            <a:r>
              <a:rPr lang="en-US" altLang="ru-RU" sz="2000" b="1">
                <a:solidFill>
                  <a:srgbClr val="002060"/>
                </a:solidFill>
              </a:rPr>
              <a:t> </a:t>
            </a:r>
            <a:r>
              <a:rPr lang="en-US" altLang="ru-RU" sz="2000" b="1" i="1">
                <a:solidFill>
                  <a:srgbClr val="002060"/>
                </a:solidFill>
              </a:rPr>
              <a:t>swimming. I think we play tennis and ride scooters. Also we go to the cinema in the evening.</a:t>
            </a:r>
            <a:endParaRPr lang="ru-RU" altLang="ru-RU" sz="2000" b="1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2000" b="1" i="1">
                <a:solidFill>
                  <a:srgbClr val="002060"/>
                </a:solidFill>
              </a:rPr>
              <a:t> I hope we have fun and enjoy our holidays. And it is wonderful summer.</a:t>
            </a:r>
            <a:endParaRPr lang="ru-RU" altLang="ru-RU" sz="2000" b="1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2000" b="1" i="1">
                <a:solidFill>
                  <a:srgbClr val="002060"/>
                </a:solidFill>
              </a:rPr>
              <a:t>Do you like this plan?</a:t>
            </a:r>
            <a:endParaRPr lang="ru-RU" altLang="ru-RU" sz="2000" b="1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ru-RU" sz="2000" b="1" i="1">
                <a:solidFill>
                  <a:srgbClr val="002060"/>
                </a:solidFill>
              </a:rPr>
              <a:t>Your friend</a:t>
            </a:r>
            <a:r>
              <a:rPr lang="ru-RU" altLang="ru-RU" sz="2000" b="1" i="1">
                <a:solidFill>
                  <a:srgbClr val="002060"/>
                </a:solidFill>
              </a:rPr>
              <a:t>, </a:t>
            </a:r>
            <a:r>
              <a:rPr lang="en-US" altLang="ru-RU" sz="2000" b="1" i="1">
                <a:solidFill>
                  <a:srgbClr val="002060"/>
                </a:solidFill>
              </a:rPr>
              <a:t>Kolya</a:t>
            </a:r>
            <a:r>
              <a:rPr lang="ru-RU" altLang="ru-RU" sz="2000" b="1" i="1">
                <a:solidFill>
                  <a:srgbClr val="002060"/>
                </a:solidFill>
              </a:rPr>
              <a:t>.</a:t>
            </a:r>
            <a:endParaRPr lang="ru-RU" altLang="ru-RU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3075" name="Picture 2" descr="http://s60.radikal.ru/i169/0908/34/c8f49f6d6dff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0" y="4000500"/>
            <a:ext cx="504825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972" y="158261"/>
            <a:ext cx="4847889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2540977"/>
            <a:ext cx="54498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4400" b="1" dirty="0"/>
              <a:t>КАНИКУЛЫ</a:t>
            </a:r>
            <a:r>
              <a:rPr lang="ru-RU" altLang="ru-RU" sz="1800" dirty="0"/>
              <a:t>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48400" y="2672861"/>
            <a:ext cx="60563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 dirty="0"/>
              <a:t>ЗАМЕЧАТЕЛЬНЫЙ, ЧУДЕСНЫЙ, ПРЕКРАСНЫЙ</a:t>
            </a:r>
          </a:p>
        </p:txBody>
      </p:sp>
      <p:sp>
        <p:nvSpPr>
          <p:cNvPr id="6" name="Нижний колонтитул 3"/>
          <p:cNvSpPr txBox="1">
            <a:spLocks/>
          </p:cNvSpPr>
          <p:nvPr/>
        </p:nvSpPr>
        <p:spPr>
          <a:xfrm>
            <a:off x="4191000" y="65087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4907" y="158261"/>
            <a:ext cx="4850057" cy="25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5707" y="3517828"/>
            <a:ext cx="5137517" cy="2623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7247566" y="4858774"/>
            <a:ext cx="34175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/>
              <a:t>НАСЛАЖДАТЬСЯ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42" y="11750"/>
            <a:ext cx="2112388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1295" y="11750"/>
            <a:ext cx="4397010" cy="213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39362" y="2533817"/>
            <a:ext cx="55109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 dirty="0"/>
              <a:t>ПОЙТИ ПЛАВАТЬ, КУПАТЬСЯ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3162" y="3138854"/>
            <a:ext cx="2093275" cy="2094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0269" y="3138854"/>
            <a:ext cx="3920499" cy="2068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32313" y="5340350"/>
            <a:ext cx="792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 dirty="0"/>
              <a:t>ПОЙТИ РЫБАЧИТЬ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8" y="2300288"/>
            <a:ext cx="1897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5850" y="2300288"/>
            <a:ext cx="1897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1663" y="2300288"/>
            <a:ext cx="1897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7475" y="1985963"/>
            <a:ext cx="5308600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411663" y="4943475"/>
            <a:ext cx="72485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/>
              <a:t>ПОЙТИ В КИНО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346075" y="401638"/>
            <a:ext cx="91170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/>
              <a:t>Определите и обведите 12 выражений о  летних каникулах, используя кроссворд и предложенные слова.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-3348038" y="1427163"/>
            <a:ext cx="18391188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4340" name="Объект 3"/>
          <p:cNvGraphicFramePr>
            <a:graphicFrameLocks noChangeAspect="1"/>
          </p:cNvGraphicFramePr>
          <p:nvPr/>
        </p:nvGraphicFramePr>
        <p:xfrm>
          <a:off x="650875" y="1427163"/>
          <a:ext cx="10663238" cy="383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Точечный рисунок" r:id="rId3" imgW="8123810" imgH="4334480" progId="Paint.Picture">
                  <p:embed/>
                </p:oleObj>
              </mc:Choice>
              <mc:Fallback>
                <p:oleObj name="Точечный рисунок" r:id="rId3" imgW="8123810" imgH="4334480" progId="Paint.Picture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75" y="1427163"/>
                        <a:ext cx="10663238" cy="383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822325" y="609600"/>
            <a:ext cx="5883275" cy="581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/>
              <a:t>Можно ли согласиться с Олей, которая считает, что она верно перевела  слова и выражения? Обоснуйте свое мнение.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 b="1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 b="1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400" b="1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/>
              <a:t>Holidays</a:t>
            </a:r>
            <a:r>
              <a:rPr lang="ru-RU" altLang="ru-RU" sz="2400"/>
              <a:t>-надеяться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/>
              <a:t>Wonderful</a:t>
            </a:r>
            <a:r>
              <a:rPr lang="ru-RU" altLang="ru-RU" sz="2400"/>
              <a:t>-Великолепный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/>
              <a:t>Enjoy</a:t>
            </a:r>
            <a:r>
              <a:rPr lang="ru-RU" altLang="ru-RU" sz="2400"/>
              <a:t>-каникулы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/>
              <a:t>Go swimming-</a:t>
            </a:r>
            <a:r>
              <a:rPr lang="ru-RU" altLang="ru-RU" sz="2400"/>
              <a:t>рыбачить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/>
              <a:t>Go fishing-</a:t>
            </a:r>
            <a:r>
              <a:rPr lang="ru-RU" altLang="ru-RU" sz="2400"/>
              <a:t>ходить в кино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/>
              <a:t>Go to the cinema-</a:t>
            </a:r>
            <a:r>
              <a:rPr lang="ru-RU" altLang="ru-RU" sz="2400"/>
              <a:t>купаться</a:t>
            </a:r>
            <a:r>
              <a:rPr lang="en-US" altLang="ru-RU" sz="2400"/>
              <a:t>, </a:t>
            </a:r>
            <a:r>
              <a:rPr lang="ru-RU" altLang="ru-RU" sz="2400"/>
              <a:t>плавать</a:t>
            </a:r>
            <a:r>
              <a:rPr lang="en-US" altLang="ru-RU" sz="2400"/>
              <a:t>.</a:t>
            </a:r>
            <a:endParaRPr lang="ru-RU" altLang="ru-RU" sz="240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/>
              <a:t>Have fun</a:t>
            </a:r>
            <a:r>
              <a:rPr lang="ru-RU" altLang="ru-RU" sz="2400"/>
              <a:t>-Веселиться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/>
              <a:t>Ride scooters</a:t>
            </a:r>
            <a:r>
              <a:rPr lang="ru-RU" altLang="ru-RU" sz="2400"/>
              <a:t>-Кататься на скутерах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/>
              <a:t>Play tennis</a:t>
            </a:r>
            <a:r>
              <a:rPr lang="ru-RU" altLang="ru-RU" sz="2400"/>
              <a:t>-играть в теннис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/>
              <a:t>Hope</a:t>
            </a:r>
            <a:r>
              <a:rPr lang="ru-RU" altLang="ru-RU" sz="2400"/>
              <a:t>-наслаждаться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5363" name="Picture 2" descr="http://incolink.ru/wp-content/uploads/2015/06/Enjoy-tropical-summer-holidays-backgrounds-vector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1219200"/>
            <a:ext cx="47625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134208" y="1587"/>
            <a:ext cx="97242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/>
              <a:t>Восстановите каждое слово и подберите к нему соответствующую иллюстрацию.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6387" name="Рисунок 1" descr="boy-riding-scooter-i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28" y="379204"/>
            <a:ext cx="1184001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Рисунок 3" descr="laughenjoyjourney-small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92" y="1624806"/>
            <a:ext cx="158920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Рисунок 2" descr="juniorcartoon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78" y="2939292"/>
            <a:ext cx="1550988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Рисунок 4" descr="9i4zB4ART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913" y="4294923"/>
            <a:ext cx="1447240" cy="947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5"/>
          <p:cNvSpPr>
            <a:spLocks noChangeArrowheads="1"/>
          </p:cNvSpPr>
          <p:nvPr/>
        </p:nvSpPr>
        <p:spPr bwMode="auto">
          <a:xfrm>
            <a:off x="436563" y="1127125"/>
            <a:ext cx="1219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2" name="Rectangle 6"/>
          <p:cNvSpPr>
            <a:spLocks noChangeArrowheads="1"/>
          </p:cNvSpPr>
          <p:nvPr/>
        </p:nvSpPr>
        <p:spPr bwMode="auto">
          <a:xfrm>
            <a:off x="436563" y="2298700"/>
            <a:ext cx="48736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600"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ru-RU" altLang="ru-RU" sz="1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393" name="Rectangle 7"/>
          <p:cNvSpPr>
            <a:spLocks noChangeArrowheads="1"/>
          </p:cNvSpPr>
          <p:nvPr/>
        </p:nvSpPr>
        <p:spPr bwMode="auto">
          <a:xfrm>
            <a:off x="436563" y="3441700"/>
            <a:ext cx="48736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600"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ru-RU" altLang="ru-RU" sz="1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436563" y="5900738"/>
            <a:ext cx="41116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600"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en-US" altLang="ru-RU" sz="1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395" name="TextBox 7"/>
          <p:cNvSpPr txBox="1">
            <a:spLocks noChangeArrowheads="1"/>
          </p:cNvSpPr>
          <p:nvPr/>
        </p:nvSpPr>
        <p:spPr bwMode="auto">
          <a:xfrm>
            <a:off x="1729205" y="647918"/>
            <a:ext cx="2092386" cy="524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gognihsif</a:t>
            </a: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laypintnes</a:t>
            </a:r>
            <a:endParaRPr lang="ru-RU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oynej</a:t>
            </a: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iredtrosoces</a:t>
            </a:r>
            <a:endParaRPr lang="ru-RU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9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  <p:pic>
        <p:nvPicPr>
          <p:cNvPr id="13" name="Рисунок 9" descr="swimming-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4370" y="928641"/>
            <a:ext cx="1312322" cy="7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8" descr="wonderful-forest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0217" y="1946095"/>
            <a:ext cx="20383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0" descr="astronaut_dreams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5522" y="3321050"/>
            <a:ext cx="143491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64246" y="0"/>
            <a:ext cx="1219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3098268" y="4487862"/>
            <a:ext cx="2603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60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ru-RU" sz="18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5741091" y="53836"/>
            <a:ext cx="2260298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insmwimgog</a:t>
            </a:r>
            <a:endParaRPr lang="ru-RU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uldewornf</a:t>
            </a: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pohe</a:t>
            </a: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6" descr="clip-art-cinema-895675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2577" y="560387"/>
            <a:ext cx="1538898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Рисунок 7" descr="fun-party-clipart-1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0245" y="1950394"/>
            <a:ext cx="1499699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Рисунок 5" descr="62-3-thumb-large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8615" y="3935412"/>
            <a:ext cx="1423499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9751646" y="860216"/>
            <a:ext cx="2440354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ethogicemnaot</a:t>
            </a: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evahunf</a:t>
            </a: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iyolhdas</a:t>
            </a:r>
            <a:endParaRPr lang="en-US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874713" y="385763"/>
            <a:ext cx="5903912" cy="421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000" b="1">
                <a:cs typeface="Times New Roman" panose="02020603050405020304" pitchFamily="18" charset="0"/>
              </a:rPr>
              <a:t>Put the verbs into Future Simple. Use: </a:t>
            </a:r>
            <a:r>
              <a:rPr lang="en-US" altLang="ru-RU" sz="2000" b="1" u="sng">
                <a:cs typeface="Times New Roman" panose="02020603050405020304" pitchFamily="18" charset="0"/>
              </a:rPr>
              <a:t>will</a:t>
            </a:r>
            <a:r>
              <a:rPr lang="ru-RU" altLang="ru-RU" sz="2000" b="1" u="sng">
                <a:cs typeface="Times New Roman" panose="02020603050405020304" pitchFamily="18" charset="0"/>
              </a:rPr>
              <a:t> + </a:t>
            </a:r>
            <a:r>
              <a:rPr lang="en-US" altLang="ru-RU" sz="2000" b="1" u="sng">
                <a:cs typeface="Times New Roman" panose="02020603050405020304" pitchFamily="18" charset="0"/>
              </a:rPr>
              <a:t>infinitive</a:t>
            </a:r>
            <a:r>
              <a:rPr lang="ru-RU" altLang="ru-RU" sz="2000" b="1">
                <a:cs typeface="Times New Roman" panose="02020603050405020304" pitchFamily="18" charset="0"/>
              </a:rPr>
              <a:t>.</a:t>
            </a:r>
            <a:endParaRPr lang="ru-RU" altLang="ru-RU" sz="2000" b="1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sz="2000" b="1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cs typeface="Times New Roman" panose="02020603050405020304" pitchFamily="18" charset="0"/>
              </a:rPr>
              <a:t>Образец</a:t>
            </a:r>
            <a:r>
              <a:rPr lang="en-US" altLang="ru-RU" sz="2000" b="1">
                <a:cs typeface="Times New Roman" panose="02020603050405020304" pitchFamily="18" charset="0"/>
              </a:rPr>
              <a:t>: Alex plays tennis – Alex </a:t>
            </a:r>
            <a:r>
              <a:rPr lang="en-US" altLang="ru-RU" sz="2000" b="1" u="sng">
                <a:cs typeface="Times New Roman" panose="02020603050405020304" pitchFamily="18" charset="0"/>
              </a:rPr>
              <a:t>will play </a:t>
            </a:r>
            <a:r>
              <a:rPr lang="en-US" altLang="ru-RU" sz="2000" b="1">
                <a:cs typeface="Times New Roman" panose="02020603050405020304" pitchFamily="18" charset="0"/>
              </a:rPr>
              <a:t>tennis.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u-RU" sz="2000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000"/>
          </a:p>
          <a:p>
            <a:pPr>
              <a:lnSpc>
                <a:spcPct val="100000"/>
              </a:lnSpc>
              <a:spcBef>
                <a:spcPct val="0"/>
              </a:spcBef>
              <a:buFont typeface="Calibri Light" panose="020F0302020204030204" pitchFamily="34" charset="0"/>
              <a:buAutoNum type="arabicPeriod"/>
            </a:pPr>
            <a:r>
              <a:rPr lang="en-US" altLang="ru-RU" sz="2400">
                <a:cs typeface="Times New Roman" panose="02020603050405020304" pitchFamily="18" charset="0"/>
              </a:rPr>
              <a:t>John goes fishing.</a:t>
            </a:r>
            <a:endParaRPr lang="ru-RU" altLang="ru-RU" sz="2400"/>
          </a:p>
          <a:p>
            <a:pPr>
              <a:lnSpc>
                <a:spcPct val="100000"/>
              </a:lnSpc>
              <a:spcBef>
                <a:spcPct val="0"/>
              </a:spcBef>
              <a:buFont typeface="Calibri Light" panose="020F0302020204030204" pitchFamily="34" charset="0"/>
              <a:buAutoNum type="arabicPeriod"/>
            </a:pPr>
            <a:r>
              <a:rPr lang="en-US" altLang="ru-RU" sz="2400">
                <a:cs typeface="Times New Roman" panose="02020603050405020304" pitchFamily="18" charset="0"/>
              </a:rPr>
              <a:t>Alice has wonderful holidays.</a:t>
            </a:r>
            <a:endParaRPr lang="ru-RU" altLang="ru-RU" sz="2400"/>
          </a:p>
          <a:p>
            <a:pPr>
              <a:lnSpc>
                <a:spcPct val="100000"/>
              </a:lnSpc>
              <a:spcBef>
                <a:spcPct val="0"/>
              </a:spcBef>
              <a:buFont typeface="Calibri Light" panose="020F0302020204030204" pitchFamily="34" charset="0"/>
              <a:buAutoNum type="arabicPeriod"/>
            </a:pPr>
            <a:r>
              <a:rPr lang="en-US" altLang="ru-RU" sz="2400">
                <a:cs typeface="Times New Roman" panose="02020603050405020304" pitchFamily="18" charset="0"/>
              </a:rPr>
              <a:t>Jack and Mark ride scooters.</a:t>
            </a:r>
            <a:endParaRPr lang="ru-RU" altLang="ru-RU" sz="2400"/>
          </a:p>
          <a:p>
            <a:pPr>
              <a:lnSpc>
                <a:spcPct val="100000"/>
              </a:lnSpc>
              <a:spcBef>
                <a:spcPct val="0"/>
              </a:spcBef>
              <a:buFont typeface="Calibri Light" panose="020F0302020204030204" pitchFamily="34" charset="0"/>
              <a:buAutoNum type="arabicPeriod"/>
            </a:pPr>
            <a:r>
              <a:rPr lang="en-US" altLang="ru-RU" sz="2400">
                <a:cs typeface="Times New Roman" panose="02020603050405020304" pitchFamily="18" charset="0"/>
              </a:rPr>
              <a:t>Mary goes swimming.</a:t>
            </a:r>
            <a:endParaRPr lang="ru-RU" altLang="ru-RU" sz="2400"/>
          </a:p>
          <a:p>
            <a:pPr>
              <a:lnSpc>
                <a:spcPct val="100000"/>
              </a:lnSpc>
              <a:spcBef>
                <a:spcPct val="0"/>
              </a:spcBef>
              <a:buFont typeface="Calibri Light" panose="020F0302020204030204" pitchFamily="34" charset="0"/>
              <a:buAutoNum type="arabicPeriod"/>
            </a:pPr>
            <a:r>
              <a:rPr lang="en-US" altLang="ru-RU" sz="2400">
                <a:cs typeface="Times New Roman" panose="02020603050405020304" pitchFamily="18" charset="0"/>
              </a:rPr>
              <a:t>Children have fun.</a:t>
            </a:r>
            <a:endParaRPr lang="ru-RU" altLang="ru-RU" sz="2400"/>
          </a:p>
          <a:p>
            <a:pPr>
              <a:lnSpc>
                <a:spcPct val="100000"/>
              </a:lnSpc>
              <a:spcBef>
                <a:spcPct val="0"/>
              </a:spcBef>
              <a:buFont typeface="Calibri Light" panose="020F0302020204030204" pitchFamily="34" charset="0"/>
              <a:buAutoNum type="arabicPeriod"/>
            </a:pPr>
            <a:r>
              <a:rPr lang="en-US" altLang="ru-RU" sz="2400">
                <a:cs typeface="Times New Roman" panose="02020603050405020304" pitchFamily="18" charset="0"/>
              </a:rPr>
              <a:t>Kate goes to the cinema.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Calibri Light" panose="020F0302020204030204" pitchFamily="34" charset="0"/>
              <a:buAutoNum type="arabicPeriod"/>
            </a:pPr>
            <a:r>
              <a:rPr lang="en-US" altLang="ru-RU" sz="2400">
                <a:cs typeface="Times New Roman" panose="02020603050405020304" pitchFamily="18" charset="0"/>
              </a:rPr>
              <a:t>Jane and her friends enjoy holidays.</a:t>
            </a:r>
            <a:r>
              <a:rPr lang="ru-RU" altLang="ru-RU" sz="2400"/>
              <a:t> </a:t>
            </a:r>
          </a:p>
        </p:txBody>
      </p:sp>
      <p:pic>
        <p:nvPicPr>
          <p:cNvPr id="20483" name="Picture 3" descr="https://encrypted-tbn3.gstatic.com/images?q=tbn:ANd9GcRQiY2og0WtRDa-2eO23gsvYDY_6D1a9giR8jgqbcvzaBtI3FFI1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5413" y="1739900"/>
            <a:ext cx="357663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Автор : Лушанова Елена Андреевна, ГБОУ СОШ  № 285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436</Words>
  <Application>Microsoft Office PowerPoint</Application>
  <PresentationFormat>Широкоэкранный</PresentationFormat>
  <Paragraphs>96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Calibri</vt:lpstr>
      <vt:lpstr>Arial</vt:lpstr>
      <vt:lpstr>Calibri Light</vt:lpstr>
      <vt:lpstr>Times New Roman</vt:lpstr>
      <vt:lpstr>Wingdings</vt:lpstr>
      <vt:lpstr>Century Schoolbook</vt:lpstr>
      <vt:lpstr>Тема Office</vt:lpstr>
      <vt:lpstr>Изображение Paintbrush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Christina Sergeeva</dc:creator>
  <cp:lastModifiedBy>Алексей</cp:lastModifiedBy>
  <cp:revision>23</cp:revision>
  <dcterms:created xsi:type="dcterms:W3CDTF">2016-04-26T14:44:11Z</dcterms:created>
  <dcterms:modified xsi:type="dcterms:W3CDTF">2022-04-14T08:10:30Z</dcterms:modified>
</cp:coreProperties>
</file>