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314" r:id="rId2"/>
    <p:sldId id="348" r:id="rId3"/>
    <p:sldId id="357" r:id="rId4"/>
    <p:sldId id="360" r:id="rId5"/>
    <p:sldId id="362" r:id="rId6"/>
    <p:sldId id="361" r:id="rId7"/>
    <p:sldId id="367" r:id="rId8"/>
    <p:sldId id="358" r:id="rId9"/>
    <p:sldId id="359" r:id="rId10"/>
    <p:sldId id="363" r:id="rId11"/>
    <p:sldId id="364" r:id="rId12"/>
    <p:sldId id="366" r:id="rId13"/>
    <p:sldId id="368" r:id="rId14"/>
    <p:sldId id="369" r:id="rId15"/>
    <p:sldId id="370" r:id="rId16"/>
    <p:sldId id="371" r:id="rId17"/>
    <p:sldId id="375" r:id="rId18"/>
    <p:sldId id="376" r:id="rId19"/>
    <p:sldId id="377" r:id="rId20"/>
    <p:sldId id="378" r:id="rId21"/>
    <p:sldId id="379" r:id="rId22"/>
    <p:sldId id="374" r:id="rId23"/>
    <p:sldId id="384" r:id="rId24"/>
    <p:sldId id="381" r:id="rId25"/>
    <p:sldId id="382" r:id="rId26"/>
    <p:sldId id="337" r:id="rId27"/>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5D94"/>
    <a:srgbClr val="2D588B"/>
    <a:srgbClr val="224268"/>
    <a:srgbClr val="6796CF"/>
    <a:srgbClr val="4F83C1"/>
    <a:srgbClr val="3B8AFF"/>
    <a:srgbClr val="8064A2"/>
    <a:srgbClr val="C0504D"/>
    <a:srgbClr val="4F81BD"/>
    <a:srgbClr val="9BBB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707" autoAdjust="0"/>
  </p:normalViewPr>
  <p:slideViewPr>
    <p:cSldViewPr>
      <p:cViewPr varScale="1">
        <p:scale>
          <a:sx n="145" d="100"/>
          <a:sy n="145" d="100"/>
        </p:scale>
        <p:origin x="624" y="12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065892-F424-4E13-AD54-DBE9B964B334}" type="datetimeFigureOut">
              <a:rPr lang="ru-RU" smtClean="0"/>
              <a:t>14.04.2022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1F35CA-DFF2-4A1B-A00B-6561BE8E1B4B}" type="slidenum">
              <a:rPr lang="ru-RU" smtClean="0"/>
              <a:t>‹#›</a:t>
            </a:fld>
            <a:endParaRPr lang="ru-RU"/>
          </a:p>
        </p:txBody>
      </p:sp>
    </p:spTree>
    <p:extLst>
      <p:ext uri="{BB962C8B-B14F-4D97-AF65-F5344CB8AC3E}">
        <p14:creationId xmlns:p14="http://schemas.microsoft.com/office/powerpoint/2010/main" val="34827545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4480ECD-AB24-4D6B-B204-E7DD7B0079A0}" type="datetimeFigureOut">
              <a:rPr lang="ru-RU" smtClean="0"/>
              <a:t>14.04.2022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F1AFDF-E339-4CEE-9B21-414972DA097A}" type="slidenum">
              <a:rPr lang="ru-RU" smtClean="0"/>
              <a:t>‹#›</a:t>
            </a:fld>
            <a:endParaRPr lang="ru-RU"/>
          </a:p>
        </p:txBody>
      </p:sp>
    </p:spTree>
    <p:extLst>
      <p:ext uri="{BB962C8B-B14F-4D97-AF65-F5344CB8AC3E}">
        <p14:creationId xmlns:p14="http://schemas.microsoft.com/office/powerpoint/2010/main" val="2612460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480ECD-AB24-4D6B-B204-E7DD7B0079A0}" type="datetimeFigureOut">
              <a:rPr lang="ru-RU" smtClean="0"/>
              <a:t>14.04.2022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F1AFDF-E339-4CEE-9B21-414972DA097A}" type="slidenum">
              <a:rPr lang="ru-RU" smtClean="0"/>
              <a:t>‹#›</a:t>
            </a:fld>
            <a:endParaRPr lang="ru-RU"/>
          </a:p>
        </p:txBody>
      </p:sp>
    </p:spTree>
    <p:extLst>
      <p:ext uri="{BB962C8B-B14F-4D97-AF65-F5344CB8AC3E}">
        <p14:creationId xmlns:p14="http://schemas.microsoft.com/office/powerpoint/2010/main" val="1851488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4781"/>
            <a:ext cx="2057400" cy="32908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4781"/>
            <a:ext cx="6019800" cy="32908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480ECD-AB24-4D6B-B204-E7DD7B0079A0}" type="datetimeFigureOut">
              <a:rPr lang="ru-RU" smtClean="0"/>
              <a:t>14.04.2022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F1AFDF-E339-4CEE-9B21-414972DA097A}" type="slidenum">
              <a:rPr lang="ru-RU" smtClean="0"/>
              <a:t>‹#›</a:t>
            </a:fld>
            <a:endParaRPr lang="ru-RU"/>
          </a:p>
        </p:txBody>
      </p:sp>
    </p:spTree>
    <p:extLst>
      <p:ext uri="{BB962C8B-B14F-4D97-AF65-F5344CB8AC3E}">
        <p14:creationId xmlns:p14="http://schemas.microsoft.com/office/powerpoint/2010/main" val="1857708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480ECD-AB24-4D6B-B204-E7DD7B0079A0}" type="datetimeFigureOut">
              <a:rPr lang="ru-RU" smtClean="0"/>
              <a:t>14.04.2022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F1AFDF-E339-4CEE-9B21-414972DA097A}" type="slidenum">
              <a:rPr lang="ru-RU" smtClean="0"/>
              <a:t>‹#›</a:t>
            </a:fld>
            <a:endParaRPr lang="ru-RU"/>
          </a:p>
        </p:txBody>
      </p:sp>
    </p:spTree>
    <p:extLst>
      <p:ext uri="{BB962C8B-B14F-4D97-AF65-F5344CB8AC3E}">
        <p14:creationId xmlns:p14="http://schemas.microsoft.com/office/powerpoint/2010/main" val="1366677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4480ECD-AB24-4D6B-B204-E7DD7B0079A0}" type="datetimeFigureOut">
              <a:rPr lang="ru-RU" smtClean="0"/>
              <a:t>14.04.2022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F1AFDF-E339-4CEE-9B21-414972DA097A}" type="slidenum">
              <a:rPr lang="ru-RU" smtClean="0"/>
              <a:t>‹#›</a:t>
            </a:fld>
            <a:endParaRPr lang="ru-RU"/>
          </a:p>
        </p:txBody>
      </p:sp>
    </p:spTree>
    <p:extLst>
      <p:ext uri="{BB962C8B-B14F-4D97-AF65-F5344CB8AC3E}">
        <p14:creationId xmlns:p14="http://schemas.microsoft.com/office/powerpoint/2010/main" val="4184787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4480ECD-AB24-4D6B-B204-E7DD7B0079A0}" type="datetimeFigureOut">
              <a:rPr lang="ru-RU" smtClean="0"/>
              <a:t>14.04.2022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F1AFDF-E339-4CEE-9B21-414972DA097A}" type="slidenum">
              <a:rPr lang="ru-RU" smtClean="0"/>
              <a:t>‹#›</a:t>
            </a:fld>
            <a:endParaRPr lang="ru-RU"/>
          </a:p>
        </p:txBody>
      </p:sp>
    </p:spTree>
    <p:extLst>
      <p:ext uri="{BB962C8B-B14F-4D97-AF65-F5344CB8AC3E}">
        <p14:creationId xmlns:p14="http://schemas.microsoft.com/office/powerpoint/2010/main" val="3162252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4480ECD-AB24-4D6B-B204-E7DD7B0079A0}" type="datetimeFigureOut">
              <a:rPr lang="ru-RU" smtClean="0"/>
              <a:t>14.04.2022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9F1AFDF-E339-4CEE-9B21-414972DA097A}" type="slidenum">
              <a:rPr lang="ru-RU" smtClean="0"/>
              <a:t>‹#›</a:t>
            </a:fld>
            <a:endParaRPr lang="ru-RU"/>
          </a:p>
        </p:txBody>
      </p:sp>
    </p:spTree>
    <p:extLst>
      <p:ext uri="{BB962C8B-B14F-4D97-AF65-F5344CB8AC3E}">
        <p14:creationId xmlns:p14="http://schemas.microsoft.com/office/powerpoint/2010/main" val="66770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4480ECD-AB24-4D6B-B204-E7DD7B0079A0}" type="datetimeFigureOut">
              <a:rPr lang="ru-RU" smtClean="0"/>
              <a:t>14.04.2022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9F1AFDF-E339-4CEE-9B21-414972DA097A}" type="slidenum">
              <a:rPr lang="ru-RU" smtClean="0"/>
              <a:t>‹#›</a:t>
            </a:fld>
            <a:endParaRPr lang="ru-RU"/>
          </a:p>
        </p:txBody>
      </p:sp>
    </p:spTree>
    <p:extLst>
      <p:ext uri="{BB962C8B-B14F-4D97-AF65-F5344CB8AC3E}">
        <p14:creationId xmlns:p14="http://schemas.microsoft.com/office/powerpoint/2010/main" val="29695731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4480ECD-AB24-4D6B-B204-E7DD7B0079A0}" type="datetimeFigureOut">
              <a:rPr lang="ru-RU" smtClean="0"/>
              <a:t>14.04.2022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9F1AFDF-E339-4CEE-9B21-414972DA097A}" type="slidenum">
              <a:rPr lang="ru-RU" smtClean="0"/>
              <a:t>‹#›</a:t>
            </a:fld>
            <a:endParaRPr lang="ru-RU"/>
          </a:p>
        </p:txBody>
      </p:sp>
    </p:spTree>
    <p:extLst>
      <p:ext uri="{BB962C8B-B14F-4D97-AF65-F5344CB8AC3E}">
        <p14:creationId xmlns:p14="http://schemas.microsoft.com/office/powerpoint/2010/main" val="1296429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480ECD-AB24-4D6B-B204-E7DD7B0079A0}" type="datetimeFigureOut">
              <a:rPr lang="ru-RU" smtClean="0"/>
              <a:t>14.04.2022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F1AFDF-E339-4CEE-9B21-414972DA097A}" type="slidenum">
              <a:rPr lang="ru-RU" smtClean="0"/>
              <a:t>‹#›</a:t>
            </a:fld>
            <a:endParaRPr lang="ru-RU"/>
          </a:p>
        </p:txBody>
      </p:sp>
    </p:spTree>
    <p:extLst>
      <p:ext uri="{BB962C8B-B14F-4D97-AF65-F5344CB8AC3E}">
        <p14:creationId xmlns:p14="http://schemas.microsoft.com/office/powerpoint/2010/main" val="3634781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480ECD-AB24-4D6B-B204-E7DD7B0079A0}" type="datetimeFigureOut">
              <a:rPr lang="ru-RU" smtClean="0"/>
              <a:t>14.04.2022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F1AFDF-E339-4CEE-9B21-414972DA097A}" type="slidenum">
              <a:rPr lang="ru-RU" smtClean="0"/>
              <a:t>‹#›</a:t>
            </a:fld>
            <a:endParaRPr lang="ru-RU"/>
          </a:p>
        </p:txBody>
      </p:sp>
    </p:spTree>
    <p:extLst>
      <p:ext uri="{BB962C8B-B14F-4D97-AF65-F5344CB8AC3E}">
        <p14:creationId xmlns:p14="http://schemas.microsoft.com/office/powerpoint/2010/main" val="1357067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04480ECD-AB24-4D6B-B204-E7DD7B0079A0}" type="datetimeFigureOut">
              <a:rPr lang="ru-RU" smtClean="0"/>
              <a:t>14.04.2022</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9F1AFDF-E339-4CEE-9B21-414972DA097A}" type="slidenum">
              <a:rPr lang="ru-RU" smtClean="0"/>
              <a:t>‹#›</a:t>
            </a:fld>
            <a:endParaRPr lang="ru-RU"/>
          </a:p>
        </p:txBody>
      </p:sp>
    </p:spTree>
    <p:extLst>
      <p:ext uri="{BB962C8B-B14F-4D97-AF65-F5344CB8AC3E}">
        <p14:creationId xmlns:p14="http://schemas.microsoft.com/office/powerpoint/2010/main" val="24452799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ятиугольник 2"/>
          <p:cNvSpPr/>
          <p:nvPr/>
        </p:nvSpPr>
        <p:spPr>
          <a:xfrm rot="10800000">
            <a:off x="-1" y="0"/>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2123728" y="32943"/>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a:t>
            </a:r>
            <a:r>
              <a:rPr lang="en-US" dirty="0" smtClean="0">
                <a:solidFill>
                  <a:schemeClr val="bg1"/>
                </a:solidFill>
                <a:latin typeface="Arial Narrow" panose="020B0606020202030204" pitchFamily="34" charset="0"/>
              </a:rPr>
              <a:t> 88</a:t>
            </a:r>
            <a:r>
              <a:rPr lang="ru-RU" dirty="0" smtClean="0">
                <a:solidFill>
                  <a:schemeClr val="bg1"/>
                </a:solidFill>
                <a:latin typeface="Arial Narrow" panose="020B0606020202030204" pitchFamily="34" charset="0"/>
              </a:rPr>
              <a:t> Калининского района Санкт-Петербурга</a:t>
            </a:r>
            <a:endParaRPr lang="ru-RU" dirty="0">
              <a:solidFill>
                <a:schemeClr val="bg1"/>
              </a:solidFill>
              <a:latin typeface="Arial Narrow" panose="020B0606020202030204" pitchFamily="34" charset="0"/>
            </a:endParaRPr>
          </a:p>
        </p:txBody>
      </p:sp>
      <p:pic>
        <p:nvPicPr>
          <p:cNvPr id="1026" name="Picture 2" descr="K:\АКАДЕМИЯ_ЯНВАРЬ_2017\АКАДЕМИЯ_ПРЕЗЕНТАЦИИ_ШАБЛОНЫ\шаблон для презентации академии\баннер светлый длин.png"/>
          <p:cNvPicPr>
            <a:picLocks noChangeAspect="1" noChangeArrowheads="1"/>
          </p:cNvPicPr>
          <p:nvPr/>
        </p:nvPicPr>
        <p:blipFill>
          <a:blip r:embed="rId2">
            <a:duotone>
              <a:prstClr val="black"/>
              <a:schemeClr val="accent1">
                <a:tint val="45000"/>
                <a:satMod val="400000"/>
              </a:schemeClr>
            </a:duotone>
            <a:extLst>
              <a:ext uri="{BEBA8EAE-BF5A-486C-A8C5-ECC9F3942E4B}">
                <a14:imgProps xmlns:a14="http://schemas.microsoft.com/office/drawing/2010/main">
                  <a14:imgLayer r:embed="rId3">
                    <a14:imgEffect>
                      <a14:brightnessContrast bright="1000" contrast="29000"/>
                    </a14:imgEffect>
                  </a14:imgLayer>
                </a14:imgProps>
              </a:ext>
              <a:ext uri="{28A0092B-C50C-407E-A947-70E740481C1C}">
                <a14:useLocalDpi xmlns:a14="http://schemas.microsoft.com/office/drawing/2010/main" val="0"/>
              </a:ext>
            </a:extLst>
          </a:blip>
          <a:srcRect/>
          <a:stretch>
            <a:fillRect/>
          </a:stretch>
        </p:blipFill>
        <p:spPr bwMode="auto">
          <a:xfrm>
            <a:off x="0" y="4371950"/>
            <a:ext cx="9144000" cy="854968"/>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619672" y="1131590"/>
            <a:ext cx="6336704" cy="1938992"/>
          </a:xfrm>
          <a:prstGeom prst="rect">
            <a:avLst/>
          </a:prstGeom>
          <a:noFill/>
        </p:spPr>
        <p:txBody>
          <a:bodyPr wrap="square" rtlCol="0">
            <a:spAutoFit/>
          </a:bodyPr>
          <a:lstStyle/>
          <a:p>
            <a:pPr algn="ctr"/>
            <a:r>
              <a:rPr lang="ru-RU" sz="3600" dirty="0" smtClean="0">
                <a:solidFill>
                  <a:srgbClr val="2D588B"/>
                </a:solidFill>
              </a:rPr>
              <a:t>АНГЛИЙСКИЙ ЯЗЫК</a:t>
            </a:r>
          </a:p>
          <a:p>
            <a:pPr algn="ctr"/>
            <a:r>
              <a:rPr lang="ru-RU" sz="2800" dirty="0" smtClean="0">
                <a:solidFill>
                  <a:srgbClr val="2D588B"/>
                </a:solidFill>
              </a:rPr>
              <a:t>10 класс</a:t>
            </a:r>
          </a:p>
          <a:p>
            <a:pPr algn="ctr"/>
            <a:endParaRPr lang="ru-RU" sz="2800" dirty="0" smtClean="0">
              <a:solidFill>
                <a:srgbClr val="2D588B"/>
              </a:solidFill>
            </a:endParaRPr>
          </a:p>
          <a:p>
            <a:r>
              <a:rPr lang="ru-RU" sz="2800" dirty="0" smtClean="0">
                <a:solidFill>
                  <a:srgbClr val="2D588B"/>
                </a:solidFill>
              </a:rPr>
              <a:t>             Тема урока: </a:t>
            </a:r>
            <a:r>
              <a:rPr lang="en-US" sz="2800" dirty="0" smtClean="0">
                <a:solidFill>
                  <a:srgbClr val="2D588B"/>
                </a:solidFill>
              </a:rPr>
              <a:t>The Railway Children</a:t>
            </a:r>
            <a:r>
              <a:rPr lang="ru-RU" sz="2800" dirty="0" smtClean="0">
                <a:solidFill>
                  <a:srgbClr val="2D588B"/>
                </a:solidFill>
              </a:rPr>
              <a:t> </a:t>
            </a:r>
          </a:p>
        </p:txBody>
      </p:sp>
      <p:sp>
        <p:nvSpPr>
          <p:cNvPr id="3" name="TextBox 2"/>
          <p:cNvSpPr txBox="1"/>
          <p:nvPr/>
        </p:nvSpPr>
        <p:spPr>
          <a:xfrm>
            <a:off x="4245628" y="4268584"/>
            <a:ext cx="652743" cy="369332"/>
          </a:xfrm>
          <a:prstGeom prst="rect">
            <a:avLst/>
          </a:prstGeom>
          <a:noFill/>
        </p:spPr>
        <p:txBody>
          <a:bodyPr wrap="none" rtlCol="0">
            <a:spAutoFit/>
          </a:bodyPr>
          <a:lstStyle/>
          <a:p>
            <a:r>
              <a:rPr lang="ru-RU" dirty="0" smtClean="0">
                <a:solidFill>
                  <a:srgbClr val="224268"/>
                </a:solidFill>
              </a:rPr>
              <a:t>2021</a:t>
            </a:r>
            <a:endParaRPr lang="ru-RU" dirty="0">
              <a:solidFill>
                <a:srgbClr val="224268"/>
              </a:solidFill>
            </a:endParaRPr>
          </a:p>
        </p:txBody>
      </p:sp>
      <p:sp>
        <p:nvSpPr>
          <p:cNvPr id="9" name="TextBox 8"/>
          <p:cNvSpPr txBox="1"/>
          <p:nvPr/>
        </p:nvSpPr>
        <p:spPr>
          <a:xfrm>
            <a:off x="2771800" y="3723878"/>
            <a:ext cx="4248472" cy="369332"/>
          </a:xfrm>
          <a:prstGeom prst="rect">
            <a:avLst/>
          </a:prstGeom>
          <a:noFill/>
        </p:spPr>
        <p:txBody>
          <a:bodyPr wrap="square" rtlCol="0">
            <a:spAutoFit/>
          </a:bodyPr>
          <a:lstStyle/>
          <a:p>
            <a:r>
              <a:rPr lang="ru-RU" dirty="0" smtClean="0">
                <a:solidFill>
                  <a:srgbClr val="2D588B"/>
                </a:solidFill>
              </a:rPr>
              <a:t>Учитель:  </a:t>
            </a:r>
            <a:r>
              <a:rPr lang="ru-RU" dirty="0" err="1" smtClean="0">
                <a:solidFill>
                  <a:srgbClr val="2D588B"/>
                </a:solidFill>
              </a:rPr>
              <a:t>Бутина</a:t>
            </a:r>
            <a:r>
              <a:rPr lang="ru-RU" dirty="0" smtClean="0">
                <a:solidFill>
                  <a:srgbClr val="2D588B"/>
                </a:solidFill>
              </a:rPr>
              <a:t> Людмила Викторовна</a:t>
            </a:r>
            <a:endParaRPr lang="ru-RU" dirty="0">
              <a:solidFill>
                <a:srgbClr val="2D588B"/>
              </a:solidFill>
            </a:endParaRPr>
          </a:p>
        </p:txBody>
      </p:sp>
    </p:spTree>
    <p:extLst>
      <p:ext uri="{BB962C8B-B14F-4D97-AF65-F5344CB8AC3E}">
        <p14:creationId xmlns:p14="http://schemas.microsoft.com/office/powerpoint/2010/main" val="2784285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411511"/>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948013"/>
            <a:ext cx="9145448" cy="19548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92546"/>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3" name="Прямоугольник 2"/>
          <p:cNvSpPr/>
          <p:nvPr/>
        </p:nvSpPr>
        <p:spPr>
          <a:xfrm>
            <a:off x="179512" y="289559"/>
            <a:ext cx="8784976" cy="3477875"/>
          </a:xfrm>
          <a:prstGeom prst="rect">
            <a:avLst/>
          </a:prstGeom>
        </p:spPr>
        <p:txBody>
          <a:bodyPr wrap="square">
            <a:spAutoFit/>
          </a:bodyPr>
          <a:lstStyle/>
          <a:p>
            <a:pPr algn="just"/>
            <a:r>
              <a:rPr lang="en-US" i="1" dirty="0" smtClean="0"/>
              <a:t>     </a:t>
            </a:r>
            <a:r>
              <a:rPr lang="en-US" sz="2000" dirty="0"/>
              <a:t>Mother did not spend all her time paying dull calls to </a:t>
            </a:r>
            <a:r>
              <a:rPr lang="en-US" sz="2000" b="1" dirty="0"/>
              <a:t>dull</a:t>
            </a:r>
            <a:r>
              <a:rPr lang="en-US" sz="2000" dirty="0"/>
              <a:t> ladies, </a:t>
            </a:r>
            <a:r>
              <a:rPr lang="en-US" sz="2000" dirty="0" smtClean="0"/>
              <a:t>and </a:t>
            </a:r>
            <a:r>
              <a:rPr lang="en-US" sz="2000" dirty="0"/>
              <a:t>sitting dully at home waiting for dull ladies to pay calls to her. </a:t>
            </a:r>
            <a:r>
              <a:rPr lang="en-US" sz="2000" dirty="0" smtClean="0"/>
              <a:t>She </a:t>
            </a:r>
            <a:r>
              <a:rPr lang="en-US" sz="2000" dirty="0"/>
              <a:t>was almost always there, ready to play with the children, and </a:t>
            </a:r>
            <a:r>
              <a:rPr lang="en-US" sz="2000" dirty="0" smtClean="0"/>
              <a:t>read </a:t>
            </a:r>
            <a:r>
              <a:rPr lang="en-US" sz="2000" dirty="0"/>
              <a:t>to them, and help them to do their home lessons. Besides this, </a:t>
            </a:r>
            <a:r>
              <a:rPr lang="en-US" sz="2000" dirty="0" smtClean="0"/>
              <a:t>she </a:t>
            </a:r>
            <a:r>
              <a:rPr lang="en-US" sz="2000" dirty="0"/>
              <a:t>used to write stories for them while they were at school, and read </a:t>
            </a:r>
            <a:r>
              <a:rPr lang="en-US" sz="2000" dirty="0" smtClean="0"/>
              <a:t>them </a:t>
            </a:r>
            <a:r>
              <a:rPr lang="en-US" sz="2000" dirty="0"/>
              <a:t>aloud after tea, and she always </a:t>
            </a:r>
            <a:r>
              <a:rPr lang="en-US" sz="2000" dirty="0">
                <a:solidFill>
                  <a:srgbClr val="FF0000"/>
                </a:solidFill>
              </a:rPr>
              <a:t>made up </a:t>
            </a:r>
            <a:r>
              <a:rPr lang="en-US" sz="2000" dirty="0"/>
              <a:t>funny pieces of poetry </a:t>
            </a:r>
            <a:r>
              <a:rPr lang="en-US" sz="2000" dirty="0" smtClean="0"/>
              <a:t>for </a:t>
            </a:r>
            <a:r>
              <a:rPr lang="en-US" sz="2000" dirty="0"/>
              <a:t>their birthdays and for other great occasions, such as the </a:t>
            </a:r>
            <a:r>
              <a:rPr lang="en-US" sz="2000" b="1" dirty="0"/>
              <a:t>refurnishing</a:t>
            </a:r>
            <a:r>
              <a:rPr lang="en-US" sz="2000" dirty="0"/>
              <a:t> of the doll’s house, or the time when they were </a:t>
            </a:r>
            <a:r>
              <a:rPr lang="en-US" sz="2000" dirty="0">
                <a:solidFill>
                  <a:srgbClr val="FF0000"/>
                </a:solidFill>
              </a:rPr>
              <a:t>getting over </a:t>
            </a:r>
            <a:r>
              <a:rPr lang="en-US" sz="2000" dirty="0"/>
              <a:t>the </a:t>
            </a:r>
            <a:r>
              <a:rPr lang="en-US" sz="2000" b="1" dirty="0"/>
              <a:t>mumps</a:t>
            </a:r>
            <a:r>
              <a:rPr lang="en-US" sz="2000" dirty="0"/>
              <a:t>.</a:t>
            </a:r>
            <a:r>
              <a:rPr lang="en-US" sz="2000" i="1" dirty="0" smtClean="0"/>
              <a:t> </a:t>
            </a:r>
          </a:p>
          <a:p>
            <a:pPr algn="just"/>
            <a:r>
              <a:rPr lang="en-US" sz="2000" dirty="0"/>
              <a:t>These three lucky children always had everything they needed: pretty clothes, a lovely </a:t>
            </a:r>
            <a:r>
              <a:rPr lang="en-US" sz="2000" b="1" dirty="0"/>
              <a:t>nursery</a:t>
            </a:r>
            <a:r>
              <a:rPr lang="en-US" sz="2000" dirty="0"/>
              <a:t> with </a:t>
            </a:r>
            <a:r>
              <a:rPr lang="en-US" sz="2000" b="1" dirty="0"/>
              <a:t>heaps</a:t>
            </a:r>
            <a:r>
              <a:rPr lang="en-US" sz="2000" dirty="0"/>
              <a:t> of toys and a Mother Goose wallpaper. They had a kind and merry nursemaid, and a dog who was called James, and who was their very own. </a:t>
            </a:r>
            <a:endParaRPr lang="ru-RU" sz="2000" i="1" dirty="0"/>
          </a:p>
        </p:txBody>
      </p:sp>
      <p:sp>
        <p:nvSpPr>
          <p:cNvPr id="6" name="Прямоугольник 5"/>
          <p:cNvSpPr/>
          <p:nvPr/>
        </p:nvSpPr>
        <p:spPr>
          <a:xfrm>
            <a:off x="323528" y="4011910"/>
            <a:ext cx="5112074" cy="923330"/>
          </a:xfrm>
          <a:prstGeom prst="rect">
            <a:avLst/>
          </a:prstGeom>
        </p:spPr>
        <p:txBody>
          <a:bodyPr wrap="square">
            <a:spAutoFit/>
          </a:bodyPr>
          <a:lstStyle/>
          <a:p>
            <a:r>
              <a:rPr lang="en-US" i="1" dirty="0" smtClean="0"/>
              <a:t>2. Mother spent most of her time …</a:t>
            </a:r>
          </a:p>
          <a:p>
            <a:r>
              <a:rPr lang="en-US" b="1" i="1" dirty="0" smtClean="0"/>
              <a:t>A</a:t>
            </a:r>
            <a:r>
              <a:rPr lang="en-US" i="1" dirty="0" smtClean="0"/>
              <a:t> visiting old ladies.                  </a:t>
            </a:r>
            <a:r>
              <a:rPr lang="en-US" b="1" i="1" dirty="0" smtClean="0"/>
              <a:t>C</a:t>
            </a:r>
            <a:r>
              <a:rPr lang="en-US" i="1" dirty="0" smtClean="0"/>
              <a:t>  writing poetry.</a:t>
            </a:r>
          </a:p>
          <a:p>
            <a:r>
              <a:rPr lang="en-US" b="1" i="1" dirty="0" smtClean="0"/>
              <a:t>B</a:t>
            </a:r>
            <a:r>
              <a:rPr lang="en-US" i="1" dirty="0" smtClean="0"/>
              <a:t> sitting at home</a:t>
            </a:r>
            <a:r>
              <a:rPr lang="en-US" b="1" i="1" dirty="0" smtClean="0"/>
              <a:t>.                      D  </a:t>
            </a:r>
            <a:r>
              <a:rPr lang="en-US" i="1" dirty="0" smtClean="0"/>
              <a:t>helping her children</a:t>
            </a:r>
            <a:endParaRPr lang="ru-RU" dirty="0"/>
          </a:p>
        </p:txBody>
      </p:sp>
    </p:spTree>
    <p:extLst>
      <p:ext uri="{BB962C8B-B14F-4D97-AF65-F5344CB8AC3E}">
        <p14:creationId xmlns:p14="http://schemas.microsoft.com/office/powerpoint/2010/main" val="28632211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1"/>
            <a:ext cx="9145448" cy="411511"/>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92546"/>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6" name="Прямоугольник 5"/>
          <p:cNvSpPr/>
          <p:nvPr/>
        </p:nvSpPr>
        <p:spPr>
          <a:xfrm>
            <a:off x="179512" y="3786594"/>
            <a:ext cx="5904656" cy="923330"/>
          </a:xfrm>
          <a:prstGeom prst="rect">
            <a:avLst/>
          </a:prstGeom>
        </p:spPr>
        <p:txBody>
          <a:bodyPr wrap="square">
            <a:spAutoFit/>
          </a:bodyPr>
          <a:lstStyle/>
          <a:p>
            <a:r>
              <a:rPr lang="en-US" i="1" dirty="0" smtClean="0"/>
              <a:t>3. The children’s father often …</a:t>
            </a:r>
          </a:p>
          <a:p>
            <a:r>
              <a:rPr lang="en-US" b="1" i="1" dirty="0" smtClean="0"/>
              <a:t>A</a:t>
            </a:r>
            <a:r>
              <a:rPr lang="en-US" i="1" dirty="0" smtClean="0"/>
              <a:t> got angry.                                       </a:t>
            </a:r>
            <a:r>
              <a:rPr lang="en-US" b="1" i="1" dirty="0" smtClean="0"/>
              <a:t>C</a:t>
            </a:r>
            <a:r>
              <a:rPr lang="en-US" i="1" dirty="0" smtClean="0"/>
              <a:t> told funny jokes.</a:t>
            </a:r>
          </a:p>
          <a:p>
            <a:r>
              <a:rPr lang="en-US" b="1" i="1" dirty="0" smtClean="0"/>
              <a:t>B</a:t>
            </a:r>
            <a:r>
              <a:rPr lang="en-US" i="1" dirty="0" smtClean="0"/>
              <a:t> made excuses                                 </a:t>
            </a:r>
            <a:r>
              <a:rPr lang="en-US" b="1" i="1" dirty="0" smtClean="0"/>
              <a:t>D</a:t>
            </a:r>
            <a:r>
              <a:rPr lang="en-US" i="1" dirty="0" smtClean="0"/>
              <a:t> played with them.</a:t>
            </a:r>
            <a:endParaRPr lang="ru-RU" dirty="0"/>
          </a:p>
        </p:txBody>
      </p:sp>
      <p:sp>
        <p:nvSpPr>
          <p:cNvPr id="7" name="Прямоугольник 6"/>
          <p:cNvSpPr/>
          <p:nvPr/>
        </p:nvSpPr>
        <p:spPr>
          <a:xfrm>
            <a:off x="179512" y="411510"/>
            <a:ext cx="8640960" cy="3139321"/>
          </a:xfrm>
          <a:prstGeom prst="rect">
            <a:avLst/>
          </a:prstGeom>
        </p:spPr>
        <p:txBody>
          <a:bodyPr wrap="square">
            <a:spAutoFit/>
          </a:bodyPr>
          <a:lstStyle/>
          <a:p>
            <a:pPr algn="just"/>
            <a:r>
              <a:rPr lang="en-US" dirty="0"/>
              <a:t>They also had a father who was just perfect – never </a:t>
            </a:r>
            <a:r>
              <a:rPr lang="en-US" b="1" dirty="0"/>
              <a:t>cross</a:t>
            </a:r>
            <a:r>
              <a:rPr lang="en-US" dirty="0"/>
              <a:t>, never </a:t>
            </a:r>
            <a:r>
              <a:rPr lang="en-US" b="1" dirty="0"/>
              <a:t>unjust</a:t>
            </a:r>
            <a:r>
              <a:rPr lang="en-US" dirty="0"/>
              <a:t>, and always ready for a game – at least, if at any time he was not ready, he always had an excellent reason for it, and explained the reason to the children so interestingly and funnily that they felt sure he had to do it</a:t>
            </a:r>
            <a:r>
              <a:rPr lang="en-US" dirty="0" smtClean="0"/>
              <a:t>.</a:t>
            </a:r>
          </a:p>
          <a:p>
            <a:pPr algn="just"/>
            <a:r>
              <a:rPr lang="en-US" dirty="0"/>
              <a:t>You will think that they ought to have been very happy. And so they were, but they did not know how happy till the pretty life in the Red Villa was </a:t>
            </a:r>
            <a:r>
              <a:rPr lang="en-US" b="1" dirty="0"/>
              <a:t>over and done with</a:t>
            </a:r>
            <a:r>
              <a:rPr lang="en-US" dirty="0"/>
              <a:t>, and they had to live a very different life </a:t>
            </a:r>
            <a:r>
              <a:rPr lang="en-US" dirty="0" smtClean="0"/>
              <a:t>indeed.</a:t>
            </a:r>
          </a:p>
          <a:p>
            <a:pPr algn="just"/>
            <a:r>
              <a:rPr lang="en-US" dirty="0"/>
              <a:t>The </a:t>
            </a:r>
            <a:r>
              <a:rPr lang="en-US" b="1" dirty="0"/>
              <a:t>dreadful</a:t>
            </a:r>
            <a:r>
              <a:rPr lang="en-US" dirty="0"/>
              <a:t> change came quite suddenly</a:t>
            </a:r>
            <a:r>
              <a:rPr lang="en-US" dirty="0" smtClean="0"/>
              <a:t>.</a:t>
            </a:r>
          </a:p>
          <a:p>
            <a:pPr algn="just"/>
            <a:r>
              <a:rPr lang="en-US" dirty="0"/>
              <a:t>Peter had a birthday – his tenth. Among his presents was a model engine more perfect than you could ever have dreamed of. The other presents were full of </a:t>
            </a:r>
            <a:r>
              <a:rPr lang="en-US" b="1" dirty="0"/>
              <a:t>charm</a:t>
            </a:r>
            <a:r>
              <a:rPr lang="en-US" dirty="0"/>
              <a:t>, but the engine was fuller of charm than any of the others were.</a:t>
            </a:r>
            <a:endParaRPr lang="ru-RU" i="1" dirty="0"/>
          </a:p>
        </p:txBody>
      </p:sp>
    </p:spTree>
    <p:extLst>
      <p:ext uri="{BB962C8B-B14F-4D97-AF65-F5344CB8AC3E}">
        <p14:creationId xmlns:p14="http://schemas.microsoft.com/office/powerpoint/2010/main" val="16824766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1"/>
            <a:ext cx="9145448" cy="411511"/>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948013"/>
            <a:ext cx="9145448" cy="19548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92546"/>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7" name="Прямоугольник 6"/>
          <p:cNvSpPr/>
          <p:nvPr/>
        </p:nvSpPr>
        <p:spPr>
          <a:xfrm>
            <a:off x="179512" y="3147814"/>
            <a:ext cx="8640960" cy="2308324"/>
          </a:xfrm>
          <a:prstGeom prst="rect">
            <a:avLst/>
          </a:prstGeom>
        </p:spPr>
        <p:txBody>
          <a:bodyPr wrap="square">
            <a:spAutoFit/>
          </a:bodyPr>
          <a:lstStyle/>
          <a:p>
            <a:r>
              <a:rPr lang="ru-RU" i="1" dirty="0" smtClean="0"/>
              <a:t>    </a:t>
            </a:r>
            <a:r>
              <a:rPr lang="en-US" i="1" dirty="0" smtClean="0"/>
              <a:t>4. The exploding engine didn’t …</a:t>
            </a:r>
          </a:p>
          <a:p>
            <a:r>
              <a:rPr lang="en-US" b="1" i="1" dirty="0" smtClean="0"/>
              <a:t>A</a:t>
            </a:r>
            <a:r>
              <a:rPr lang="en-US" i="1" dirty="0" smtClean="0"/>
              <a:t>  frighten the dog.                                  </a:t>
            </a:r>
            <a:r>
              <a:rPr lang="en-US" b="1" i="1" dirty="0" smtClean="0"/>
              <a:t>C</a:t>
            </a:r>
            <a:r>
              <a:rPr lang="en-US" i="1" dirty="0" smtClean="0"/>
              <a:t> injure Peter.</a:t>
            </a:r>
          </a:p>
          <a:p>
            <a:r>
              <a:rPr lang="en-US" b="1" i="1" dirty="0" smtClean="0"/>
              <a:t>B</a:t>
            </a:r>
            <a:r>
              <a:rPr lang="en-US" i="1" dirty="0" smtClean="0"/>
              <a:t>  hurt Peter’s feelings.                          </a:t>
            </a:r>
            <a:r>
              <a:rPr lang="en-US" b="1" i="1" dirty="0" smtClean="0"/>
              <a:t> D </a:t>
            </a:r>
            <a:r>
              <a:rPr lang="en-US" i="1" dirty="0" smtClean="0"/>
              <a:t>break the Noah’s Ark people.</a:t>
            </a:r>
          </a:p>
          <a:p>
            <a:r>
              <a:rPr lang="ru-RU" i="1" dirty="0" smtClean="0"/>
              <a:t>   </a:t>
            </a:r>
            <a:r>
              <a:rPr lang="en-US" i="1" dirty="0" smtClean="0"/>
              <a:t>5. Peter went to bed because …</a:t>
            </a:r>
          </a:p>
          <a:p>
            <a:r>
              <a:rPr lang="en-US" b="1" i="1" dirty="0" smtClean="0"/>
              <a:t>A</a:t>
            </a:r>
            <a:r>
              <a:rPr lang="en-US" i="1" dirty="0" smtClean="0"/>
              <a:t> he was very upset.                               </a:t>
            </a:r>
            <a:r>
              <a:rPr lang="en-US" b="1" i="1" dirty="0" smtClean="0"/>
              <a:t>C</a:t>
            </a:r>
            <a:r>
              <a:rPr lang="en-US" i="1" dirty="0" smtClean="0"/>
              <a:t>  he had a problem with his eyes.</a:t>
            </a:r>
          </a:p>
          <a:p>
            <a:r>
              <a:rPr lang="en-US" b="1" i="1" dirty="0" smtClean="0"/>
              <a:t>B</a:t>
            </a:r>
            <a:r>
              <a:rPr lang="en-US" i="1" dirty="0" smtClean="0"/>
              <a:t> he had caught  a cold.                         </a:t>
            </a:r>
            <a:r>
              <a:rPr lang="en-US" b="1" i="1" dirty="0" smtClean="0"/>
              <a:t>D</a:t>
            </a:r>
            <a:r>
              <a:rPr lang="en-US" i="1" dirty="0" smtClean="0"/>
              <a:t>  the others told him to.</a:t>
            </a:r>
          </a:p>
          <a:p>
            <a:endParaRPr lang="en-US" i="1" dirty="0" smtClean="0"/>
          </a:p>
          <a:p>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3080172478"/>
              </p:ext>
            </p:extLst>
          </p:nvPr>
        </p:nvGraphicFramePr>
        <p:xfrm>
          <a:off x="251520" y="339502"/>
          <a:ext cx="8640960" cy="2808312"/>
        </p:xfrm>
        <a:graphic>
          <a:graphicData uri="http://schemas.openxmlformats.org/drawingml/2006/table">
            <a:tbl>
              <a:tblPr/>
              <a:tblGrid>
                <a:gridCol w="8640960"/>
              </a:tblGrid>
              <a:tr h="2808312">
                <a:tc>
                  <a:txBody>
                    <a:bodyPr/>
                    <a:lstStyle/>
                    <a:p>
                      <a:pPr algn="just" fontAlgn="t"/>
                      <a:r>
                        <a:rPr lang="en-US" sz="2000" u="none" dirty="0" smtClean="0">
                          <a:effectLst/>
                        </a:rPr>
                        <a:t>Its </a:t>
                      </a:r>
                      <a:r>
                        <a:rPr lang="en-US" sz="2000" u="none" dirty="0">
                          <a:effectLst/>
                        </a:rPr>
                        <a:t>charm </a:t>
                      </a:r>
                      <a:r>
                        <a:rPr lang="en-US" sz="2000" b="1" u="none" dirty="0">
                          <a:effectLst/>
                        </a:rPr>
                        <a:t>lasted</a:t>
                      </a:r>
                      <a:r>
                        <a:rPr lang="en-US" sz="2000" u="none" dirty="0">
                          <a:effectLst/>
                        </a:rPr>
                        <a:t> in its full perfection </a:t>
                      </a:r>
                      <a:r>
                        <a:rPr lang="en-US" sz="2000" dirty="0">
                          <a:effectLst/>
                        </a:rPr>
                        <a:t>for exactly three days. Then, owing either to Peter’s </a:t>
                      </a:r>
                      <a:r>
                        <a:rPr lang="en-US" sz="2000" b="1" dirty="0">
                          <a:effectLst/>
                        </a:rPr>
                        <a:t>inexperience</a:t>
                      </a:r>
                      <a:r>
                        <a:rPr lang="en-US" sz="2000" dirty="0">
                          <a:effectLst/>
                        </a:rPr>
                        <a:t> or Phyllis’s good </a:t>
                      </a:r>
                      <a:r>
                        <a:rPr lang="en-US" sz="2000" b="1" dirty="0">
                          <a:effectLst/>
                        </a:rPr>
                        <a:t>intentions</a:t>
                      </a:r>
                      <a:r>
                        <a:rPr lang="en-US" sz="2000" dirty="0">
                          <a:effectLst/>
                        </a:rPr>
                        <a:t>, or to some other cause, the engine suddenly </a:t>
                      </a:r>
                      <a:r>
                        <a:rPr lang="en-US" sz="2000" dirty="0">
                          <a:solidFill>
                            <a:srgbClr val="FF0000"/>
                          </a:solidFill>
                          <a:effectLst/>
                        </a:rPr>
                        <a:t>went off </a:t>
                      </a:r>
                      <a:r>
                        <a:rPr lang="en-US" sz="2000" dirty="0">
                          <a:effectLst/>
                        </a:rPr>
                        <a:t>with a </a:t>
                      </a:r>
                      <a:r>
                        <a:rPr lang="en-US" sz="2000" b="1" dirty="0">
                          <a:effectLst/>
                        </a:rPr>
                        <a:t>bang</a:t>
                      </a:r>
                      <a:r>
                        <a:rPr lang="en-US" sz="2000" dirty="0">
                          <a:effectLst/>
                        </a:rPr>
                        <a:t>. James was so frightened that he went out and did not come back all day. All the Noah’s Ark people who were in the tender were </a:t>
                      </a:r>
                      <a:r>
                        <a:rPr lang="en-US" sz="2000" u="none" dirty="0">
                          <a:effectLst/>
                        </a:rPr>
                        <a:t>broken to bits</a:t>
                      </a:r>
                      <a:r>
                        <a:rPr lang="en-US" sz="2000" dirty="0">
                          <a:effectLst/>
                        </a:rPr>
                        <a:t>, but nothing else was hurt except the poor little engine and the feelings of Peter. The others said he cried over it – but of course boys of ten do not cry, however terrible the tragedies may be which </a:t>
                      </a:r>
                      <a:r>
                        <a:rPr lang="en-US" sz="2000" u="none" dirty="0">
                          <a:effectLst/>
                        </a:rPr>
                        <a:t>darken their lot. </a:t>
                      </a:r>
                      <a:r>
                        <a:rPr lang="en-US" sz="2000" dirty="0">
                          <a:effectLst/>
                        </a:rPr>
                        <a:t>He said that his eyes were red because he had a cold. This </a:t>
                      </a:r>
                      <a:r>
                        <a:rPr lang="en-US" sz="2000" dirty="0">
                          <a:solidFill>
                            <a:srgbClr val="FF0000"/>
                          </a:solidFill>
                          <a:effectLst/>
                        </a:rPr>
                        <a:t>turned out </a:t>
                      </a:r>
                      <a:r>
                        <a:rPr lang="en-US" sz="2000" dirty="0">
                          <a:effectLst/>
                        </a:rPr>
                        <a:t>to be true, though Peter did not know it was when he said it, the next day he had to go to bed and stay </a:t>
                      </a:r>
                      <a:r>
                        <a:rPr lang="en-US" sz="2000" dirty="0" smtClean="0">
                          <a:effectLst/>
                        </a:rPr>
                        <a:t>there.</a:t>
                      </a:r>
                      <a:endParaRPr lang="en-US" sz="2000" dirty="0">
                        <a:effectLst/>
                      </a:endParaRPr>
                    </a:p>
                  </a:txBody>
                  <a:tcPr marL="15569" marR="15569" marT="15569" marB="15569">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0004440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708778"/>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32943"/>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6" name="Прямоугольник 5"/>
          <p:cNvSpPr/>
          <p:nvPr/>
        </p:nvSpPr>
        <p:spPr>
          <a:xfrm>
            <a:off x="2483768" y="915566"/>
            <a:ext cx="4896544" cy="523220"/>
          </a:xfrm>
          <a:prstGeom prst="rect">
            <a:avLst/>
          </a:prstGeom>
        </p:spPr>
        <p:txBody>
          <a:bodyPr wrap="square">
            <a:spAutoFit/>
          </a:bodyPr>
          <a:lstStyle/>
          <a:p>
            <a:r>
              <a:rPr lang="en-US" sz="2800" i="1" dirty="0" smtClean="0"/>
              <a:t>Let’s check your answer</a:t>
            </a:r>
            <a:r>
              <a:rPr lang="en-US" sz="2800" i="1" dirty="0"/>
              <a:t>s</a:t>
            </a:r>
            <a:r>
              <a:rPr lang="en-US" sz="2800" i="1" dirty="0" smtClean="0"/>
              <a:t>:</a:t>
            </a:r>
            <a:endParaRPr lang="ru-RU" sz="2800" dirty="0"/>
          </a:p>
        </p:txBody>
      </p:sp>
      <p:graphicFrame>
        <p:nvGraphicFramePr>
          <p:cNvPr id="3" name="Таблица 2"/>
          <p:cNvGraphicFramePr>
            <a:graphicFrameLocks noGrp="1"/>
          </p:cNvGraphicFramePr>
          <p:nvPr>
            <p:extLst>
              <p:ext uri="{D42A27DB-BD31-4B8C-83A1-F6EECF244321}">
                <p14:modId xmlns:p14="http://schemas.microsoft.com/office/powerpoint/2010/main" val="3103675026"/>
              </p:ext>
            </p:extLst>
          </p:nvPr>
        </p:nvGraphicFramePr>
        <p:xfrm>
          <a:off x="1524000" y="2550150"/>
          <a:ext cx="6096000" cy="91440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pPr algn="ctr"/>
                      <a:r>
                        <a:rPr lang="en-US" sz="2400" dirty="0" smtClean="0"/>
                        <a:t>1</a:t>
                      </a:r>
                      <a:endParaRPr lang="ru-RU" sz="2400" dirty="0"/>
                    </a:p>
                  </a:txBody>
                  <a:tcPr/>
                </a:tc>
                <a:tc>
                  <a:txBody>
                    <a:bodyPr/>
                    <a:lstStyle/>
                    <a:p>
                      <a:pPr algn="ctr"/>
                      <a:r>
                        <a:rPr lang="en-US" sz="2400" dirty="0" smtClean="0"/>
                        <a:t>2</a:t>
                      </a:r>
                      <a:endParaRPr lang="ru-RU" sz="2400" dirty="0"/>
                    </a:p>
                  </a:txBody>
                  <a:tcPr/>
                </a:tc>
                <a:tc>
                  <a:txBody>
                    <a:bodyPr/>
                    <a:lstStyle/>
                    <a:p>
                      <a:pPr algn="ctr"/>
                      <a:r>
                        <a:rPr lang="en-US" sz="2400" dirty="0" smtClean="0"/>
                        <a:t>3</a:t>
                      </a:r>
                      <a:endParaRPr lang="ru-RU" sz="2400" dirty="0"/>
                    </a:p>
                  </a:txBody>
                  <a:tcPr/>
                </a:tc>
                <a:tc>
                  <a:txBody>
                    <a:bodyPr/>
                    <a:lstStyle/>
                    <a:p>
                      <a:pPr algn="ctr"/>
                      <a:r>
                        <a:rPr lang="en-US" sz="2400" dirty="0" smtClean="0"/>
                        <a:t>4</a:t>
                      </a:r>
                      <a:endParaRPr lang="ru-RU" sz="2400" dirty="0"/>
                    </a:p>
                  </a:txBody>
                  <a:tcPr/>
                </a:tc>
                <a:tc>
                  <a:txBody>
                    <a:bodyPr/>
                    <a:lstStyle/>
                    <a:p>
                      <a:pPr algn="ctr"/>
                      <a:r>
                        <a:rPr lang="en-US" sz="2400" dirty="0" smtClean="0"/>
                        <a:t>5</a:t>
                      </a:r>
                      <a:endParaRPr lang="ru-RU" sz="2400" dirty="0"/>
                    </a:p>
                  </a:txBody>
                  <a:tcPr/>
                </a:tc>
              </a:tr>
              <a:tr h="370840">
                <a:tc>
                  <a:txBody>
                    <a:bodyPr/>
                    <a:lstStyle/>
                    <a:p>
                      <a:pPr algn="ctr"/>
                      <a:r>
                        <a:rPr lang="en-US" sz="2400" b="1" dirty="0" smtClean="0"/>
                        <a:t>B</a:t>
                      </a:r>
                      <a:endParaRPr lang="ru-RU" sz="2400" b="1" dirty="0"/>
                    </a:p>
                  </a:txBody>
                  <a:tcPr/>
                </a:tc>
                <a:tc>
                  <a:txBody>
                    <a:bodyPr/>
                    <a:lstStyle/>
                    <a:p>
                      <a:pPr algn="ctr"/>
                      <a:r>
                        <a:rPr lang="en-US" sz="2400" b="1" dirty="0" smtClean="0"/>
                        <a:t>D</a:t>
                      </a:r>
                      <a:endParaRPr lang="ru-RU" sz="2400" b="1" dirty="0"/>
                    </a:p>
                  </a:txBody>
                  <a:tcPr/>
                </a:tc>
                <a:tc>
                  <a:txBody>
                    <a:bodyPr/>
                    <a:lstStyle/>
                    <a:p>
                      <a:pPr algn="ctr"/>
                      <a:r>
                        <a:rPr lang="en-US" sz="2400" b="1" dirty="0" smtClean="0"/>
                        <a:t>D</a:t>
                      </a:r>
                      <a:endParaRPr lang="ru-RU" sz="2400" b="1" dirty="0"/>
                    </a:p>
                  </a:txBody>
                  <a:tcPr/>
                </a:tc>
                <a:tc>
                  <a:txBody>
                    <a:bodyPr/>
                    <a:lstStyle/>
                    <a:p>
                      <a:pPr algn="ctr"/>
                      <a:r>
                        <a:rPr lang="en-US" sz="2400" b="1" dirty="0" smtClean="0"/>
                        <a:t>C</a:t>
                      </a:r>
                      <a:endParaRPr lang="ru-RU" sz="2400" b="1" dirty="0"/>
                    </a:p>
                  </a:txBody>
                  <a:tcPr/>
                </a:tc>
                <a:tc>
                  <a:txBody>
                    <a:bodyPr/>
                    <a:lstStyle/>
                    <a:p>
                      <a:pPr algn="ctr"/>
                      <a:r>
                        <a:rPr lang="en-US" sz="2400" b="1" dirty="0" smtClean="0"/>
                        <a:t>D</a:t>
                      </a:r>
                      <a:endParaRPr lang="ru-RU" sz="2400" b="1" dirty="0"/>
                    </a:p>
                  </a:txBody>
                  <a:tcPr/>
                </a:tc>
              </a:tr>
            </a:tbl>
          </a:graphicData>
        </a:graphic>
      </p:graphicFrame>
    </p:spTree>
    <p:extLst>
      <p:ext uri="{BB962C8B-B14F-4D97-AF65-F5344CB8AC3E}">
        <p14:creationId xmlns:p14="http://schemas.microsoft.com/office/powerpoint/2010/main" val="4415810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708778"/>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32943"/>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6" name="Прямоугольник 5"/>
          <p:cNvSpPr/>
          <p:nvPr/>
        </p:nvSpPr>
        <p:spPr>
          <a:xfrm>
            <a:off x="1331640" y="915566"/>
            <a:ext cx="6768752" cy="830997"/>
          </a:xfrm>
          <a:prstGeom prst="rect">
            <a:avLst/>
          </a:prstGeom>
        </p:spPr>
        <p:txBody>
          <a:bodyPr wrap="square">
            <a:spAutoFit/>
          </a:bodyPr>
          <a:lstStyle/>
          <a:p>
            <a:r>
              <a:rPr lang="en-US" sz="2400" i="1" dirty="0" smtClean="0"/>
              <a:t>Ex.4 Match the highlighted phrasal verbs with their meaning. </a:t>
            </a:r>
            <a:endParaRPr lang="ru-RU" sz="2400" dirty="0"/>
          </a:p>
        </p:txBody>
      </p:sp>
      <p:graphicFrame>
        <p:nvGraphicFramePr>
          <p:cNvPr id="3" name="Таблица 2"/>
          <p:cNvGraphicFramePr>
            <a:graphicFrameLocks noGrp="1"/>
          </p:cNvGraphicFramePr>
          <p:nvPr>
            <p:extLst>
              <p:ext uri="{D42A27DB-BD31-4B8C-83A1-F6EECF244321}">
                <p14:modId xmlns:p14="http://schemas.microsoft.com/office/powerpoint/2010/main" val="2655003942"/>
              </p:ext>
            </p:extLst>
          </p:nvPr>
        </p:nvGraphicFramePr>
        <p:xfrm>
          <a:off x="1331640" y="2089125"/>
          <a:ext cx="6120680" cy="2282825"/>
        </p:xfrm>
        <a:graphic>
          <a:graphicData uri="http://schemas.openxmlformats.org/drawingml/2006/table">
            <a:tbl>
              <a:tblPr firstRow="1" firstCol="1" bandRow="1"/>
              <a:tblGrid>
                <a:gridCol w="2266919"/>
                <a:gridCol w="3853761"/>
              </a:tblGrid>
              <a:tr h="0">
                <a:tc>
                  <a:txBody>
                    <a:bodyPr/>
                    <a:lstStyle/>
                    <a:p>
                      <a:pPr fontAlgn="t">
                        <a:lnSpc>
                          <a:spcPct val="107000"/>
                        </a:lnSpc>
                        <a:spcAft>
                          <a:spcPts val="600"/>
                        </a:spcAft>
                      </a:pPr>
                      <a:r>
                        <a:rPr lang="en-US" sz="2800" dirty="0">
                          <a:solidFill>
                            <a:srgbClr val="FF0000"/>
                          </a:solidFill>
                          <a:effectLst/>
                          <a:latin typeface="+mn-lt"/>
                          <a:ea typeface="Times New Roman" panose="02020603050405020304" pitchFamily="18" charset="0"/>
                          <a:cs typeface="Times New Roman" panose="02020603050405020304" pitchFamily="18" charset="0"/>
                        </a:rPr>
                        <a:t>1 grew up</a:t>
                      </a:r>
                      <a:endParaRPr lang="ru-RU" sz="2800" dirty="0">
                        <a:solidFill>
                          <a:srgbClr val="FF0000"/>
                        </a:solidFill>
                        <a:effectLst/>
                        <a:latin typeface="+mn-lt"/>
                        <a:ea typeface="SimSu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lnSpc>
                          <a:spcPct val="107000"/>
                        </a:lnSpc>
                        <a:spcAft>
                          <a:spcPts val="600"/>
                        </a:spcAft>
                      </a:pPr>
                      <a:r>
                        <a:rPr lang="en-US" sz="2800">
                          <a:effectLst/>
                          <a:latin typeface="+mn-lt"/>
                          <a:ea typeface="Times New Roman" panose="02020603050405020304" pitchFamily="18" charset="0"/>
                          <a:cs typeface="Times New Roman" panose="02020603050405020304" pitchFamily="18" charset="0"/>
                        </a:rPr>
                        <a:t>a) recovering from</a:t>
                      </a:r>
                      <a:endParaRPr lang="ru-RU" sz="2800">
                        <a:effectLst/>
                        <a:latin typeface="+mn-lt"/>
                        <a:ea typeface="SimSu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t">
                        <a:lnSpc>
                          <a:spcPct val="107000"/>
                        </a:lnSpc>
                        <a:spcAft>
                          <a:spcPts val="600"/>
                        </a:spcAft>
                      </a:pPr>
                      <a:r>
                        <a:rPr lang="ru-RU" sz="2800" dirty="0">
                          <a:solidFill>
                            <a:srgbClr val="FF0000"/>
                          </a:solidFill>
                          <a:effectLst/>
                          <a:latin typeface="+mn-lt"/>
                          <a:ea typeface="Times New Roman" panose="02020603050405020304" pitchFamily="18" charset="0"/>
                          <a:cs typeface="Times New Roman" panose="02020603050405020304" pitchFamily="18" charset="0"/>
                        </a:rPr>
                        <a:t>2 </a:t>
                      </a:r>
                      <a:r>
                        <a:rPr lang="en-US" sz="2800" dirty="0">
                          <a:solidFill>
                            <a:srgbClr val="FF0000"/>
                          </a:solidFill>
                          <a:effectLst/>
                          <a:latin typeface="+mn-lt"/>
                          <a:ea typeface="Times New Roman" panose="02020603050405020304" pitchFamily="18" charset="0"/>
                          <a:cs typeface="Times New Roman" panose="02020603050405020304" pitchFamily="18" charset="0"/>
                        </a:rPr>
                        <a:t>made up</a:t>
                      </a:r>
                      <a:endParaRPr lang="ru-RU" sz="2800" dirty="0">
                        <a:solidFill>
                          <a:srgbClr val="FF0000"/>
                        </a:solidFill>
                        <a:effectLst/>
                        <a:latin typeface="+mn-lt"/>
                        <a:ea typeface="SimSu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lnSpc>
                          <a:spcPct val="107000"/>
                        </a:lnSpc>
                        <a:spcAft>
                          <a:spcPts val="600"/>
                        </a:spcAft>
                      </a:pPr>
                      <a:r>
                        <a:rPr lang="en-US" sz="2800" dirty="0">
                          <a:effectLst/>
                          <a:latin typeface="+mn-lt"/>
                          <a:ea typeface="Times New Roman" panose="02020603050405020304" pitchFamily="18" charset="0"/>
                          <a:cs typeface="Times New Roman" panose="02020603050405020304" pitchFamily="18" charset="0"/>
                        </a:rPr>
                        <a:t>b)</a:t>
                      </a:r>
                      <a:r>
                        <a:rPr lang="en-US" sz="2800" dirty="0">
                          <a:effectLst/>
                          <a:latin typeface="+mn-lt"/>
                          <a:ea typeface="SimSun" panose="02010600030101010101" pitchFamily="2" charset="-122"/>
                          <a:cs typeface="Times New Roman" panose="02020603050405020304" pitchFamily="18" charset="0"/>
                        </a:rPr>
                        <a:t> proved to be</a:t>
                      </a:r>
                      <a:endParaRPr lang="ru-RU" sz="2800" dirty="0">
                        <a:effectLst/>
                        <a:latin typeface="+mn-lt"/>
                        <a:ea typeface="SimSu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t">
                        <a:lnSpc>
                          <a:spcPct val="107000"/>
                        </a:lnSpc>
                        <a:spcAft>
                          <a:spcPts val="600"/>
                        </a:spcAft>
                      </a:pPr>
                      <a:r>
                        <a:rPr lang="ru-RU" sz="2800" dirty="0">
                          <a:solidFill>
                            <a:srgbClr val="FF0000"/>
                          </a:solidFill>
                          <a:effectLst/>
                          <a:latin typeface="+mn-lt"/>
                          <a:ea typeface="Times New Roman" panose="02020603050405020304" pitchFamily="18" charset="0"/>
                          <a:cs typeface="Times New Roman" panose="02020603050405020304" pitchFamily="18" charset="0"/>
                        </a:rPr>
                        <a:t>3</a:t>
                      </a:r>
                      <a:r>
                        <a:rPr lang="en-US" sz="2800" dirty="0">
                          <a:solidFill>
                            <a:srgbClr val="FF0000"/>
                          </a:solidFill>
                          <a:effectLst/>
                          <a:latin typeface="+mn-lt"/>
                          <a:ea typeface="Times New Roman" panose="02020603050405020304" pitchFamily="18" charset="0"/>
                          <a:cs typeface="Times New Roman" panose="02020603050405020304" pitchFamily="18" charset="0"/>
                        </a:rPr>
                        <a:t> getting over</a:t>
                      </a:r>
                      <a:endParaRPr lang="ru-RU" sz="2800" dirty="0">
                        <a:solidFill>
                          <a:srgbClr val="FF0000"/>
                        </a:solidFill>
                        <a:effectLst/>
                        <a:latin typeface="+mn-lt"/>
                        <a:ea typeface="SimSu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lnSpc>
                          <a:spcPct val="107000"/>
                        </a:lnSpc>
                        <a:spcAft>
                          <a:spcPts val="600"/>
                        </a:spcAft>
                      </a:pPr>
                      <a:r>
                        <a:rPr lang="en-US" sz="2800" dirty="0">
                          <a:effectLst/>
                          <a:latin typeface="+mn-lt"/>
                          <a:ea typeface="Times New Roman" panose="02020603050405020304" pitchFamily="18" charset="0"/>
                          <a:cs typeface="Times New Roman" panose="02020603050405020304" pitchFamily="18" charset="0"/>
                        </a:rPr>
                        <a:t>c) became an adult</a:t>
                      </a:r>
                      <a:endParaRPr lang="ru-RU" sz="2800" dirty="0">
                        <a:effectLst/>
                        <a:latin typeface="+mn-lt"/>
                        <a:ea typeface="SimSu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t">
                        <a:lnSpc>
                          <a:spcPct val="107000"/>
                        </a:lnSpc>
                        <a:spcAft>
                          <a:spcPts val="600"/>
                        </a:spcAft>
                      </a:pPr>
                      <a:r>
                        <a:rPr lang="ru-RU" sz="2800" dirty="0">
                          <a:solidFill>
                            <a:srgbClr val="FF0000"/>
                          </a:solidFill>
                          <a:effectLst/>
                          <a:latin typeface="+mn-lt"/>
                          <a:ea typeface="Times New Roman" panose="02020603050405020304" pitchFamily="18" charset="0"/>
                          <a:cs typeface="Times New Roman" panose="02020603050405020304" pitchFamily="18" charset="0"/>
                        </a:rPr>
                        <a:t>4 </a:t>
                      </a:r>
                      <a:r>
                        <a:rPr lang="en-US" sz="2800" dirty="0">
                          <a:solidFill>
                            <a:srgbClr val="FF0000"/>
                          </a:solidFill>
                          <a:effectLst/>
                          <a:latin typeface="+mn-lt"/>
                          <a:ea typeface="Times New Roman" panose="02020603050405020304" pitchFamily="18" charset="0"/>
                          <a:cs typeface="Times New Roman" panose="02020603050405020304" pitchFamily="18" charset="0"/>
                        </a:rPr>
                        <a:t>went off</a:t>
                      </a:r>
                      <a:endParaRPr lang="ru-RU" sz="2800" dirty="0">
                        <a:solidFill>
                          <a:srgbClr val="FF0000"/>
                        </a:solidFill>
                        <a:effectLst/>
                        <a:latin typeface="+mn-lt"/>
                        <a:ea typeface="SimSu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lnSpc>
                          <a:spcPct val="107000"/>
                        </a:lnSpc>
                        <a:spcAft>
                          <a:spcPts val="600"/>
                        </a:spcAft>
                      </a:pPr>
                      <a:r>
                        <a:rPr lang="en-US" sz="2800" dirty="0">
                          <a:effectLst/>
                          <a:latin typeface="+mn-lt"/>
                          <a:ea typeface="Times New Roman" panose="02020603050405020304" pitchFamily="18" charset="0"/>
                          <a:cs typeface="Times New Roman" panose="02020603050405020304" pitchFamily="18" charset="0"/>
                        </a:rPr>
                        <a:t>d) </a:t>
                      </a:r>
                      <a:r>
                        <a:rPr lang="en-US" sz="2800" dirty="0" smtClean="0">
                          <a:effectLst/>
                          <a:latin typeface="+mn-lt"/>
                          <a:ea typeface="Times New Roman" panose="02020603050405020304" pitchFamily="18" charset="0"/>
                          <a:cs typeface="Times New Roman" panose="02020603050405020304" pitchFamily="18" charset="0"/>
                        </a:rPr>
                        <a:t>invented</a:t>
                      </a:r>
                      <a:endParaRPr lang="ru-RU" sz="2800" dirty="0">
                        <a:effectLst/>
                        <a:latin typeface="+mn-lt"/>
                        <a:ea typeface="SimSu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t">
                        <a:lnSpc>
                          <a:spcPct val="107000"/>
                        </a:lnSpc>
                        <a:spcAft>
                          <a:spcPts val="600"/>
                        </a:spcAft>
                      </a:pPr>
                      <a:r>
                        <a:rPr lang="ru-RU" sz="2800" dirty="0">
                          <a:solidFill>
                            <a:srgbClr val="FF0000"/>
                          </a:solidFill>
                          <a:effectLst/>
                          <a:latin typeface="+mn-lt"/>
                          <a:ea typeface="Times New Roman" panose="02020603050405020304" pitchFamily="18" charset="0"/>
                          <a:cs typeface="Times New Roman" panose="02020603050405020304" pitchFamily="18" charset="0"/>
                        </a:rPr>
                        <a:t>5 </a:t>
                      </a:r>
                      <a:r>
                        <a:rPr lang="en-US" sz="2800" dirty="0">
                          <a:solidFill>
                            <a:srgbClr val="FF0000"/>
                          </a:solidFill>
                          <a:effectLst/>
                          <a:latin typeface="+mn-lt"/>
                          <a:ea typeface="Times New Roman" panose="02020603050405020304" pitchFamily="18" charset="0"/>
                          <a:cs typeface="Times New Roman" panose="02020603050405020304" pitchFamily="18" charset="0"/>
                        </a:rPr>
                        <a:t>turned out</a:t>
                      </a:r>
                      <a:endParaRPr lang="ru-RU" sz="2800" dirty="0">
                        <a:solidFill>
                          <a:srgbClr val="FF0000"/>
                        </a:solidFill>
                        <a:effectLst/>
                        <a:latin typeface="+mn-lt"/>
                        <a:ea typeface="SimSu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fontAlgn="t">
                        <a:lnSpc>
                          <a:spcPct val="107000"/>
                        </a:lnSpc>
                        <a:spcAft>
                          <a:spcPts val="600"/>
                        </a:spcAft>
                      </a:pPr>
                      <a:r>
                        <a:rPr lang="en-US" sz="2800" dirty="0">
                          <a:effectLst/>
                          <a:latin typeface="+mn-lt"/>
                          <a:ea typeface="Times New Roman" panose="02020603050405020304" pitchFamily="18" charset="0"/>
                          <a:cs typeface="Times New Roman" panose="02020603050405020304" pitchFamily="18" charset="0"/>
                        </a:rPr>
                        <a:t>e) </a:t>
                      </a:r>
                      <a:r>
                        <a:rPr lang="en-US" sz="2800" dirty="0" smtClean="0">
                          <a:effectLst/>
                          <a:latin typeface="+mn-lt"/>
                          <a:ea typeface="Times New Roman" panose="02020603050405020304" pitchFamily="18" charset="0"/>
                          <a:cs typeface="Times New Roman" panose="02020603050405020304" pitchFamily="18" charset="0"/>
                        </a:rPr>
                        <a:t>exploded</a:t>
                      </a:r>
                      <a:endParaRPr lang="ru-RU" sz="2800" dirty="0">
                        <a:effectLst/>
                        <a:latin typeface="+mn-lt"/>
                        <a:ea typeface="SimSun"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479060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411511"/>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92546"/>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6" name="Прямоугольник 5"/>
          <p:cNvSpPr/>
          <p:nvPr/>
        </p:nvSpPr>
        <p:spPr>
          <a:xfrm>
            <a:off x="2699792" y="483518"/>
            <a:ext cx="3960440" cy="523220"/>
          </a:xfrm>
          <a:prstGeom prst="rect">
            <a:avLst/>
          </a:prstGeom>
        </p:spPr>
        <p:txBody>
          <a:bodyPr wrap="square">
            <a:spAutoFit/>
          </a:bodyPr>
          <a:lstStyle/>
          <a:p>
            <a:r>
              <a:rPr lang="en-US" sz="2800" i="1" dirty="0" smtClean="0"/>
              <a:t>Check your  answer:</a:t>
            </a:r>
            <a:endParaRPr lang="ru-RU" sz="2800" dirty="0"/>
          </a:p>
        </p:txBody>
      </p:sp>
      <p:sp>
        <p:nvSpPr>
          <p:cNvPr id="3" name="Прямоугольник 2"/>
          <p:cNvSpPr/>
          <p:nvPr/>
        </p:nvSpPr>
        <p:spPr>
          <a:xfrm>
            <a:off x="2790056" y="1332337"/>
            <a:ext cx="5670376" cy="3111621"/>
          </a:xfrm>
          <a:prstGeom prst="rect">
            <a:avLst/>
          </a:prstGeom>
        </p:spPr>
        <p:txBody>
          <a:bodyPr wrap="square">
            <a:spAutoFit/>
          </a:bodyPr>
          <a:lstStyle/>
          <a:p>
            <a:pPr fontAlgn="t">
              <a:lnSpc>
                <a:spcPct val="107000"/>
              </a:lnSpc>
              <a:spcAft>
                <a:spcPts val="600"/>
              </a:spcAft>
            </a:pPr>
            <a:r>
              <a:rPr lang="en-US" sz="2000" dirty="0" smtClean="0">
                <a:solidFill>
                  <a:srgbClr val="FF0000"/>
                </a:solidFill>
                <a:ea typeface="Times New Roman" panose="02020603050405020304" pitchFamily="18" charset="0"/>
                <a:cs typeface="Times New Roman" panose="02020603050405020304" pitchFamily="18" charset="0"/>
              </a:rPr>
              <a:t>grew </a:t>
            </a:r>
            <a:r>
              <a:rPr lang="en-US" sz="2000" dirty="0">
                <a:solidFill>
                  <a:srgbClr val="FF0000"/>
                </a:solidFill>
                <a:ea typeface="Times New Roman" panose="02020603050405020304" pitchFamily="18" charset="0"/>
                <a:cs typeface="Times New Roman" panose="02020603050405020304" pitchFamily="18" charset="0"/>
              </a:rPr>
              <a:t>up </a:t>
            </a:r>
            <a:r>
              <a:rPr lang="en-US" sz="2000" dirty="0">
                <a:ea typeface="Times New Roman" panose="02020603050405020304" pitchFamily="18" charset="0"/>
                <a:cs typeface="Times New Roman" panose="02020603050405020304" pitchFamily="18" charset="0"/>
              </a:rPr>
              <a:t>(</a:t>
            </a:r>
            <a:r>
              <a:rPr lang="ru-RU" sz="2000" dirty="0">
                <a:ea typeface="Times New Roman" panose="02020603050405020304" pitchFamily="18" charset="0"/>
                <a:cs typeface="Times New Roman" panose="02020603050405020304" pitchFamily="18" charset="0"/>
              </a:rPr>
              <a:t>от </a:t>
            </a:r>
            <a:r>
              <a:rPr lang="en-US" sz="2000" dirty="0" smtClean="0">
                <a:ea typeface="Times New Roman" panose="02020603050405020304" pitchFamily="18" charset="0"/>
                <a:cs typeface="Times New Roman" panose="02020603050405020304" pitchFamily="18" charset="0"/>
              </a:rPr>
              <a:t>“grow up”) </a:t>
            </a:r>
            <a:r>
              <a:rPr lang="en-US" sz="2000" dirty="0">
                <a:ea typeface="Times New Roman" panose="02020603050405020304" pitchFamily="18" charset="0"/>
                <a:cs typeface="Times New Roman" panose="02020603050405020304" pitchFamily="18" charset="0"/>
              </a:rPr>
              <a:t>– became an adult; </a:t>
            </a:r>
            <a:r>
              <a:rPr lang="ru-RU" sz="2000" dirty="0">
                <a:ea typeface="Times New Roman" panose="02020603050405020304" pitchFamily="18" charset="0"/>
                <a:cs typeface="Times New Roman" panose="02020603050405020304" pitchFamily="18" charset="0"/>
              </a:rPr>
              <a:t>повзрослел</a:t>
            </a:r>
            <a:r>
              <a:rPr lang="en-US" sz="2000" dirty="0">
                <a:ea typeface="Times New Roman" panose="02020603050405020304" pitchFamily="18" charset="0"/>
                <a:cs typeface="Times New Roman" panose="02020603050405020304" pitchFamily="18" charset="0"/>
              </a:rPr>
              <a:t>, </a:t>
            </a:r>
            <a:r>
              <a:rPr lang="ru-RU" sz="2000" dirty="0">
                <a:ea typeface="Times New Roman" panose="02020603050405020304" pitchFamily="18" charset="0"/>
                <a:cs typeface="Times New Roman" panose="02020603050405020304" pitchFamily="18" charset="0"/>
              </a:rPr>
              <a:t>стал взрослым</a:t>
            </a:r>
            <a:endParaRPr lang="ru-RU" sz="2000" dirty="0">
              <a:ea typeface="SimSun" panose="02010600030101010101" pitchFamily="2" charset="-122"/>
              <a:cs typeface="Times New Roman" panose="02020603050405020304" pitchFamily="18" charset="0"/>
            </a:endParaRPr>
          </a:p>
          <a:p>
            <a:pPr fontAlgn="t">
              <a:spcAft>
                <a:spcPts val="600"/>
              </a:spcAft>
            </a:pPr>
            <a:r>
              <a:rPr lang="en-US" sz="2000" dirty="0" smtClean="0">
                <a:solidFill>
                  <a:srgbClr val="FF0000"/>
                </a:solidFill>
                <a:ea typeface="Times New Roman" panose="02020603050405020304" pitchFamily="18" charset="0"/>
                <a:cs typeface="Times New Roman" panose="02020603050405020304" pitchFamily="18" charset="0"/>
              </a:rPr>
              <a:t>made </a:t>
            </a:r>
            <a:r>
              <a:rPr lang="en-US" sz="2000" dirty="0">
                <a:solidFill>
                  <a:srgbClr val="FF0000"/>
                </a:solidFill>
                <a:ea typeface="Times New Roman" panose="02020603050405020304" pitchFamily="18" charset="0"/>
                <a:cs typeface="Times New Roman" panose="02020603050405020304" pitchFamily="18" charset="0"/>
              </a:rPr>
              <a:t>up </a:t>
            </a:r>
            <a:r>
              <a:rPr lang="en-US" sz="2000" dirty="0">
                <a:ea typeface="Times New Roman" panose="02020603050405020304" pitchFamily="18" charset="0"/>
                <a:cs typeface="Times New Roman" panose="02020603050405020304" pitchFamily="18" charset="0"/>
              </a:rPr>
              <a:t>(</a:t>
            </a:r>
            <a:r>
              <a:rPr lang="ru-RU" sz="2000" dirty="0">
                <a:ea typeface="Times New Roman" panose="02020603050405020304" pitchFamily="18" charset="0"/>
                <a:cs typeface="Times New Roman" panose="02020603050405020304" pitchFamily="18" charset="0"/>
              </a:rPr>
              <a:t>от </a:t>
            </a:r>
            <a:r>
              <a:rPr lang="en-US" sz="2000" dirty="0" smtClean="0">
                <a:ea typeface="Times New Roman" panose="02020603050405020304" pitchFamily="18" charset="0"/>
                <a:cs typeface="Times New Roman" panose="02020603050405020304" pitchFamily="18" charset="0"/>
              </a:rPr>
              <a:t>“make up”) </a:t>
            </a:r>
            <a:r>
              <a:rPr lang="en-US" sz="2000" dirty="0">
                <a:ea typeface="Times New Roman" panose="02020603050405020304" pitchFamily="18" charset="0"/>
                <a:cs typeface="Times New Roman" panose="02020603050405020304" pitchFamily="18" charset="0"/>
              </a:rPr>
              <a:t>– </a:t>
            </a:r>
            <a:r>
              <a:rPr lang="en-US" sz="2000" dirty="0" smtClean="0">
                <a:ea typeface="Times New Roman" panose="02020603050405020304" pitchFamily="18" charset="0"/>
                <a:cs typeface="Times New Roman" panose="02020603050405020304" pitchFamily="18" charset="0"/>
              </a:rPr>
              <a:t>invented;</a:t>
            </a:r>
          </a:p>
          <a:p>
            <a:pPr fontAlgn="t">
              <a:spcAft>
                <a:spcPts val="600"/>
              </a:spcAft>
            </a:pPr>
            <a:r>
              <a:rPr lang="ru-RU" sz="2000" dirty="0" smtClean="0">
                <a:ea typeface="SimSun" panose="02010600030101010101" pitchFamily="2" charset="-122"/>
                <a:cs typeface="Times New Roman" panose="02020603050405020304" pitchFamily="18" charset="0"/>
              </a:rPr>
              <a:t>придумал</a:t>
            </a:r>
            <a:r>
              <a:rPr lang="en-US" sz="2000" dirty="0">
                <a:ea typeface="SimSun" panose="02010600030101010101" pitchFamily="2" charset="-122"/>
                <a:cs typeface="Times New Roman" panose="02020603050405020304" pitchFamily="18" charset="0"/>
              </a:rPr>
              <a:t>, </a:t>
            </a:r>
            <a:r>
              <a:rPr lang="ru-RU" sz="2000" dirty="0">
                <a:ea typeface="SimSun" panose="02010600030101010101" pitchFamily="2" charset="-122"/>
                <a:cs typeface="Times New Roman" panose="02020603050405020304" pitchFamily="18" charset="0"/>
              </a:rPr>
              <a:t>изобрел</a:t>
            </a:r>
          </a:p>
          <a:p>
            <a:pPr fontAlgn="t">
              <a:spcAft>
                <a:spcPts val="600"/>
              </a:spcAft>
            </a:pPr>
            <a:r>
              <a:rPr lang="en-US" sz="2000" dirty="0" smtClean="0">
                <a:solidFill>
                  <a:srgbClr val="FF0000"/>
                </a:solidFill>
                <a:ea typeface="SimSun" panose="02010600030101010101" pitchFamily="2" charset="-122"/>
                <a:cs typeface="Times New Roman" panose="02020603050405020304" pitchFamily="18" charset="0"/>
              </a:rPr>
              <a:t>getting </a:t>
            </a:r>
            <a:r>
              <a:rPr lang="en-US" sz="2000" dirty="0">
                <a:solidFill>
                  <a:srgbClr val="FF0000"/>
                </a:solidFill>
                <a:ea typeface="SimSun" panose="02010600030101010101" pitchFamily="2" charset="-122"/>
                <a:cs typeface="Times New Roman" panose="02020603050405020304" pitchFamily="18" charset="0"/>
              </a:rPr>
              <a:t>over </a:t>
            </a:r>
            <a:r>
              <a:rPr lang="en-US" sz="2000" dirty="0">
                <a:ea typeface="SimSun" panose="02010600030101010101" pitchFamily="2" charset="-122"/>
                <a:cs typeface="Times New Roman" panose="02020603050405020304" pitchFamily="18" charset="0"/>
              </a:rPr>
              <a:t>(</a:t>
            </a:r>
            <a:r>
              <a:rPr lang="en-US" sz="2000" dirty="0" err="1">
                <a:ea typeface="SimSun" panose="02010600030101010101" pitchFamily="2" charset="-122"/>
                <a:cs typeface="Times New Roman" panose="02020603050405020304" pitchFamily="18" charset="0"/>
              </a:rPr>
              <a:t>от</a:t>
            </a:r>
            <a:r>
              <a:rPr lang="en-US" sz="2000" dirty="0">
                <a:ea typeface="SimSun" panose="02010600030101010101" pitchFamily="2" charset="-122"/>
                <a:cs typeface="Times New Roman" panose="02020603050405020304" pitchFamily="18" charset="0"/>
              </a:rPr>
              <a:t> </a:t>
            </a:r>
            <a:r>
              <a:rPr lang="en-US" sz="2000" dirty="0" smtClean="0">
                <a:ea typeface="SimSun" panose="02010600030101010101" pitchFamily="2" charset="-122"/>
                <a:cs typeface="Times New Roman" panose="02020603050405020304" pitchFamily="18" charset="0"/>
              </a:rPr>
              <a:t>“get over”) </a:t>
            </a:r>
            <a:r>
              <a:rPr lang="en-US" sz="2000" dirty="0">
                <a:ea typeface="SimSun" panose="02010600030101010101" pitchFamily="2" charset="-122"/>
                <a:cs typeface="Times New Roman" panose="02020603050405020304" pitchFamily="18" charset="0"/>
              </a:rPr>
              <a:t>– recovering from; </a:t>
            </a:r>
            <a:r>
              <a:rPr lang="ru-RU" sz="2000" dirty="0" smtClean="0">
                <a:ea typeface="SimSun" panose="02010600030101010101" pitchFamily="2" charset="-122"/>
                <a:cs typeface="Times New Roman" panose="02020603050405020304" pitchFamily="18" charset="0"/>
              </a:rPr>
              <a:t>преодоление, восстановление после …</a:t>
            </a:r>
            <a:endParaRPr lang="ru-RU" sz="2000" dirty="0">
              <a:ea typeface="SimSun" panose="02010600030101010101" pitchFamily="2" charset="-122"/>
              <a:cs typeface="Times New Roman" panose="02020603050405020304" pitchFamily="18" charset="0"/>
            </a:endParaRPr>
          </a:p>
          <a:p>
            <a:pPr fontAlgn="t">
              <a:lnSpc>
                <a:spcPct val="107000"/>
              </a:lnSpc>
              <a:spcAft>
                <a:spcPts val="600"/>
              </a:spcAft>
            </a:pPr>
            <a:r>
              <a:rPr lang="en-US" sz="2000" dirty="0" smtClean="0">
                <a:solidFill>
                  <a:srgbClr val="FF0000"/>
                </a:solidFill>
                <a:ea typeface="SimSun" panose="02010600030101010101" pitchFamily="2" charset="-122"/>
                <a:cs typeface="Times New Roman" panose="02020603050405020304" pitchFamily="18" charset="0"/>
              </a:rPr>
              <a:t>went </a:t>
            </a:r>
            <a:r>
              <a:rPr lang="en-US" sz="2000" dirty="0">
                <a:solidFill>
                  <a:srgbClr val="FF0000"/>
                </a:solidFill>
                <a:ea typeface="SimSun" panose="02010600030101010101" pitchFamily="2" charset="-122"/>
                <a:cs typeface="Times New Roman" panose="02020603050405020304" pitchFamily="18" charset="0"/>
              </a:rPr>
              <a:t>off </a:t>
            </a:r>
            <a:r>
              <a:rPr lang="en-US" sz="2000" dirty="0">
                <a:ea typeface="SimSun" panose="02010600030101010101" pitchFamily="2" charset="-122"/>
                <a:cs typeface="Times New Roman" panose="02020603050405020304" pitchFamily="18" charset="0"/>
              </a:rPr>
              <a:t>(</a:t>
            </a:r>
            <a:r>
              <a:rPr lang="ru-RU" sz="2000" dirty="0">
                <a:ea typeface="SimSun" panose="02010600030101010101" pitchFamily="2" charset="-122"/>
                <a:cs typeface="Times New Roman" panose="02020603050405020304" pitchFamily="18" charset="0"/>
              </a:rPr>
              <a:t>от </a:t>
            </a:r>
            <a:r>
              <a:rPr lang="en-US" sz="2000" dirty="0" smtClean="0">
                <a:ea typeface="SimSun" panose="02010600030101010101" pitchFamily="2" charset="-122"/>
                <a:cs typeface="Times New Roman" panose="02020603050405020304" pitchFamily="18" charset="0"/>
              </a:rPr>
              <a:t>“go off”) </a:t>
            </a:r>
            <a:r>
              <a:rPr lang="en-US" sz="2000" dirty="0">
                <a:ea typeface="SimSun" panose="02010600030101010101" pitchFamily="2" charset="-122"/>
                <a:cs typeface="Times New Roman" panose="02020603050405020304" pitchFamily="18" charset="0"/>
              </a:rPr>
              <a:t>– exploded</a:t>
            </a:r>
            <a:r>
              <a:rPr lang="en-US" sz="2000" dirty="0" smtClean="0">
                <a:ea typeface="SimSun" panose="02010600030101010101" pitchFamily="2" charset="-122"/>
                <a:cs typeface="Times New Roman" panose="02020603050405020304" pitchFamily="18" charset="0"/>
              </a:rPr>
              <a:t>; </a:t>
            </a:r>
            <a:r>
              <a:rPr lang="ru-RU" sz="2000" dirty="0">
                <a:ea typeface="SimSun" panose="02010600030101010101" pitchFamily="2" charset="-122"/>
                <a:cs typeface="Times New Roman" panose="02020603050405020304" pitchFamily="18" charset="0"/>
              </a:rPr>
              <a:t>взорвался</a:t>
            </a:r>
          </a:p>
          <a:p>
            <a:pPr fontAlgn="t">
              <a:lnSpc>
                <a:spcPct val="107000"/>
              </a:lnSpc>
              <a:spcAft>
                <a:spcPts val="600"/>
              </a:spcAft>
            </a:pPr>
            <a:r>
              <a:rPr lang="en-US" sz="2000" dirty="0" smtClean="0">
                <a:solidFill>
                  <a:srgbClr val="FF0000"/>
                </a:solidFill>
                <a:ea typeface="SimSun" panose="02010600030101010101" pitchFamily="2" charset="-122"/>
                <a:cs typeface="Times New Roman" panose="02020603050405020304" pitchFamily="18" charset="0"/>
              </a:rPr>
              <a:t>turned </a:t>
            </a:r>
            <a:r>
              <a:rPr lang="en-US" sz="2000" dirty="0">
                <a:solidFill>
                  <a:srgbClr val="FF0000"/>
                </a:solidFill>
                <a:ea typeface="SimSun" panose="02010600030101010101" pitchFamily="2" charset="-122"/>
                <a:cs typeface="Times New Roman" panose="02020603050405020304" pitchFamily="18" charset="0"/>
              </a:rPr>
              <a:t>out </a:t>
            </a:r>
            <a:r>
              <a:rPr lang="en-US" sz="2000" dirty="0">
                <a:ea typeface="SimSun" panose="02010600030101010101" pitchFamily="2" charset="-122"/>
                <a:cs typeface="Times New Roman" panose="02020603050405020304" pitchFamily="18" charset="0"/>
              </a:rPr>
              <a:t>(</a:t>
            </a:r>
            <a:r>
              <a:rPr lang="ru-RU" sz="2000" dirty="0">
                <a:ea typeface="SimSun" panose="02010600030101010101" pitchFamily="2" charset="-122"/>
                <a:cs typeface="Times New Roman" panose="02020603050405020304" pitchFamily="18" charset="0"/>
              </a:rPr>
              <a:t>от </a:t>
            </a:r>
            <a:r>
              <a:rPr lang="en-US" sz="2000" dirty="0" smtClean="0">
                <a:ea typeface="SimSun" panose="02010600030101010101" pitchFamily="2" charset="-122"/>
                <a:cs typeface="Times New Roman" panose="02020603050405020304" pitchFamily="18" charset="0"/>
              </a:rPr>
              <a:t>“turn out”) </a:t>
            </a:r>
            <a:r>
              <a:rPr lang="en-US" sz="2000" dirty="0">
                <a:ea typeface="SimSun" panose="02010600030101010101" pitchFamily="2" charset="-122"/>
                <a:cs typeface="Times New Roman" panose="02020603050405020304" pitchFamily="18" charset="0"/>
              </a:rPr>
              <a:t>– proved to be; </a:t>
            </a:r>
            <a:r>
              <a:rPr lang="ru-RU" sz="2000" dirty="0">
                <a:ea typeface="SimSun" panose="02010600030101010101" pitchFamily="2" charset="-122"/>
                <a:cs typeface="Times New Roman" panose="02020603050405020304" pitchFamily="18" charset="0"/>
              </a:rPr>
              <a:t>оказался</a:t>
            </a:r>
            <a:endParaRPr lang="ru-RU" sz="2000" dirty="0">
              <a:effectLst/>
              <a:ea typeface="SimSun" panose="02010600030101010101" pitchFamily="2" charset="-122"/>
              <a:cs typeface="Times New Roman" panose="02020603050405020304" pitchFamily="18" charset="0"/>
            </a:endParaRPr>
          </a:p>
        </p:txBody>
      </p:sp>
      <p:graphicFrame>
        <p:nvGraphicFramePr>
          <p:cNvPr id="8" name="Таблица 7"/>
          <p:cNvGraphicFramePr>
            <a:graphicFrameLocks noGrp="1"/>
          </p:cNvGraphicFramePr>
          <p:nvPr>
            <p:extLst>
              <p:ext uri="{D42A27DB-BD31-4B8C-83A1-F6EECF244321}">
                <p14:modId xmlns:p14="http://schemas.microsoft.com/office/powerpoint/2010/main" val="1421644327"/>
              </p:ext>
            </p:extLst>
          </p:nvPr>
        </p:nvGraphicFramePr>
        <p:xfrm>
          <a:off x="1115616" y="1203598"/>
          <a:ext cx="1440160" cy="853440"/>
        </p:xfrm>
        <a:graphic>
          <a:graphicData uri="http://schemas.openxmlformats.org/drawingml/2006/table">
            <a:tbl>
              <a:tblPr firstRow="1" bandRow="1">
                <a:tableStyleId>{5C22544A-7EE6-4342-B048-85BDC9FD1C3A}</a:tableStyleId>
              </a:tblPr>
              <a:tblGrid>
                <a:gridCol w="288032"/>
                <a:gridCol w="288032"/>
                <a:gridCol w="288032"/>
                <a:gridCol w="288032"/>
                <a:gridCol w="288032"/>
              </a:tblGrid>
              <a:tr h="396044">
                <a:tc>
                  <a:txBody>
                    <a:bodyPr/>
                    <a:lstStyle/>
                    <a:p>
                      <a:r>
                        <a:rPr lang="en-US" sz="2000" dirty="0" smtClean="0"/>
                        <a:t>1</a:t>
                      </a:r>
                      <a:endParaRPr lang="ru-RU" sz="2000" dirty="0"/>
                    </a:p>
                  </a:txBody>
                  <a:tcPr/>
                </a:tc>
                <a:tc>
                  <a:txBody>
                    <a:bodyPr/>
                    <a:lstStyle/>
                    <a:p>
                      <a:r>
                        <a:rPr lang="en-US" sz="2000" dirty="0" smtClean="0"/>
                        <a:t>2</a:t>
                      </a:r>
                      <a:endParaRPr lang="ru-RU" sz="2000" dirty="0"/>
                    </a:p>
                  </a:txBody>
                  <a:tcPr/>
                </a:tc>
                <a:tc>
                  <a:txBody>
                    <a:bodyPr/>
                    <a:lstStyle/>
                    <a:p>
                      <a:r>
                        <a:rPr lang="en-US" sz="2000" dirty="0" smtClean="0"/>
                        <a:t>3</a:t>
                      </a:r>
                      <a:endParaRPr lang="ru-RU" sz="2000" dirty="0"/>
                    </a:p>
                  </a:txBody>
                  <a:tcPr/>
                </a:tc>
                <a:tc>
                  <a:txBody>
                    <a:bodyPr/>
                    <a:lstStyle/>
                    <a:p>
                      <a:r>
                        <a:rPr lang="en-US" sz="2000" dirty="0" smtClean="0"/>
                        <a:t>4</a:t>
                      </a:r>
                      <a:endParaRPr lang="ru-RU" sz="2000" dirty="0"/>
                    </a:p>
                  </a:txBody>
                  <a:tcPr/>
                </a:tc>
                <a:tc>
                  <a:txBody>
                    <a:bodyPr/>
                    <a:lstStyle/>
                    <a:p>
                      <a:r>
                        <a:rPr lang="en-US" sz="2000" dirty="0" smtClean="0"/>
                        <a:t>5</a:t>
                      </a:r>
                      <a:endParaRPr lang="ru-RU" sz="2000" dirty="0"/>
                    </a:p>
                  </a:txBody>
                  <a:tcPr/>
                </a:tc>
              </a:tr>
              <a:tr h="396044">
                <a:tc>
                  <a:txBody>
                    <a:bodyPr/>
                    <a:lstStyle/>
                    <a:p>
                      <a:r>
                        <a:rPr lang="en-US" sz="2400" b="1" dirty="0" smtClean="0"/>
                        <a:t>c</a:t>
                      </a:r>
                      <a:endParaRPr lang="ru-RU" sz="2400" b="1" dirty="0"/>
                    </a:p>
                  </a:txBody>
                  <a:tcPr/>
                </a:tc>
                <a:tc>
                  <a:txBody>
                    <a:bodyPr/>
                    <a:lstStyle/>
                    <a:p>
                      <a:r>
                        <a:rPr lang="en-US" sz="2400" b="1" dirty="0" smtClean="0"/>
                        <a:t>d</a:t>
                      </a:r>
                      <a:endParaRPr lang="ru-RU" sz="2400" b="1" dirty="0"/>
                    </a:p>
                  </a:txBody>
                  <a:tcPr/>
                </a:tc>
                <a:tc>
                  <a:txBody>
                    <a:bodyPr/>
                    <a:lstStyle/>
                    <a:p>
                      <a:r>
                        <a:rPr lang="en-US" sz="2400" b="1" dirty="0" smtClean="0"/>
                        <a:t>a</a:t>
                      </a:r>
                      <a:endParaRPr lang="ru-RU" sz="2400" b="1" dirty="0"/>
                    </a:p>
                  </a:txBody>
                  <a:tcPr/>
                </a:tc>
                <a:tc>
                  <a:txBody>
                    <a:bodyPr/>
                    <a:lstStyle/>
                    <a:p>
                      <a:r>
                        <a:rPr lang="en-US" sz="2400" b="1" dirty="0" smtClean="0"/>
                        <a:t>e</a:t>
                      </a:r>
                      <a:endParaRPr lang="ru-RU" sz="2400" b="1" dirty="0"/>
                    </a:p>
                  </a:txBody>
                  <a:tcPr/>
                </a:tc>
                <a:tc>
                  <a:txBody>
                    <a:bodyPr/>
                    <a:lstStyle/>
                    <a:p>
                      <a:r>
                        <a:rPr lang="en-US" sz="2400" b="1" dirty="0" smtClean="0"/>
                        <a:t>b</a:t>
                      </a:r>
                      <a:endParaRPr lang="ru-RU" sz="2400" b="1" dirty="0"/>
                    </a:p>
                  </a:txBody>
                  <a:tcPr/>
                </a:tc>
              </a:tr>
            </a:tbl>
          </a:graphicData>
        </a:graphic>
      </p:graphicFrame>
    </p:spTree>
    <p:extLst>
      <p:ext uri="{BB962C8B-B14F-4D97-AF65-F5344CB8AC3E}">
        <p14:creationId xmlns:p14="http://schemas.microsoft.com/office/powerpoint/2010/main" val="4742365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564762"/>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20538"/>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8" name="Прямоугольник 17"/>
          <p:cNvSpPr/>
          <p:nvPr/>
        </p:nvSpPr>
        <p:spPr>
          <a:xfrm>
            <a:off x="1115616" y="627534"/>
            <a:ext cx="7128792" cy="461665"/>
          </a:xfrm>
          <a:prstGeom prst="rect">
            <a:avLst/>
          </a:prstGeom>
        </p:spPr>
        <p:txBody>
          <a:bodyPr wrap="square">
            <a:spAutoFit/>
          </a:bodyPr>
          <a:lstStyle/>
          <a:p>
            <a:r>
              <a:rPr lang="en-US" sz="2400" i="1" dirty="0" smtClean="0"/>
              <a:t>Ex.5 Fill in: </a:t>
            </a:r>
            <a:r>
              <a:rPr lang="en-US" sz="2400" dirty="0" smtClean="0"/>
              <a:t>grow, get, go, make, turn </a:t>
            </a:r>
            <a:r>
              <a:rPr lang="en-US" sz="2400" i="1" dirty="0" smtClean="0"/>
              <a:t>in the correct form.</a:t>
            </a:r>
          </a:p>
        </p:txBody>
      </p:sp>
      <p:sp>
        <p:nvSpPr>
          <p:cNvPr id="19" name="Прямоугольник 18"/>
          <p:cNvSpPr/>
          <p:nvPr/>
        </p:nvSpPr>
        <p:spPr>
          <a:xfrm>
            <a:off x="899592" y="1419622"/>
            <a:ext cx="7272808" cy="2677656"/>
          </a:xfrm>
          <a:prstGeom prst="rect">
            <a:avLst/>
          </a:prstGeom>
        </p:spPr>
        <p:txBody>
          <a:bodyPr wrap="square">
            <a:spAutoFit/>
          </a:bodyPr>
          <a:lstStyle/>
          <a:p>
            <a:r>
              <a:rPr lang="en-US" sz="2400" dirty="0" smtClean="0"/>
              <a:t>1. No one believed him at first, but his story …………. out to be true.</a:t>
            </a:r>
          </a:p>
          <a:p>
            <a:r>
              <a:rPr lang="en-US" sz="2400" dirty="0" smtClean="0"/>
              <a:t>2. My granny had a hard time …… over her latest illness.</a:t>
            </a:r>
          </a:p>
          <a:p>
            <a:r>
              <a:rPr lang="en-US" sz="2400" dirty="0" smtClean="0"/>
              <a:t>3. Ben would like to be a pilot when he ………… up.</a:t>
            </a:r>
          </a:p>
          <a:p>
            <a:r>
              <a:rPr lang="en-US" sz="2400" dirty="0" smtClean="0"/>
              <a:t>4. Children like to ………… up funny stories.</a:t>
            </a:r>
          </a:p>
          <a:p>
            <a:r>
              <a:rPr lang="en-US" sz="2400" dirty="0" smtClean="0"/>
              <a:t>5. I’m glad they won the match, but I couldn’t sleep. Fireworks were ………….. off all night.</a:t>
            </a:r>
            <a:endParaRPr lang="ru-RU" sz="2400" dirty="0"/>
          </a:p>
        </p:txBody>
      </p:sp>
    </p:spTree>
    <p:extLst>
      <p:ext uri="{BB962C8B-B14F-4D97-AF65-F5344CB8AC3E}">
        <p14:creationId xmlns:p14="http://schemas.microsoft.com/office/powerpoint/2010/main" val="40827679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564762"/>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20538"/>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8" name="Прямоугольник 17"/>
          <p:cNvSpPr/>
          <p:nvPr/>
        </p:nvSpPr>
        <p:spPr>
          <a:xfrm>
            <a:off x="1115616" y="627534"/>
            <a:ext cx="7128792" cy="1200329"/>
          </a:xfrm>
          <a:prstGeom prst="rect">
            <a:avLst/>
          </a:prstGeom>
        </p:spPr>
        <p:txBody>
          <a:bodyPr wrap="square">
            <a:spAutoFit/>
          </a:bodyPr>
          <a:lstStyle/>
          <a:p>
            <a:r>
              <a:rPr lang="en-US" sz="2400" i="1" dirty="0" smtClean="0"/>
              <a:t>Ex.5 Fill in: </a:t>
            </a:r>
            <a:r>
              <a:rPr lang="en-US" sz="2400" dirty="0" smtClean="0"/>
              <a:t>grow, get, go, make, turn </a:t>
            </a:r>
            <a:r>
              <a:rPr lang="en-US" sz="2400" i="1" dirty="0" smtClean="0"/>
              <a:t>in the correct form.</a:t>
            </a:r>
          </a:p>
          <a:p>
            <a:pPr algn="ctr"/>
            <a:r>
              <a:rPr lang="en-US" sz="2400" i="1" dirty="0"/>
              <a:t> Check your answers </a:t>
            </a:r>
            <a:endParaRPr lang="ru-RU" sz="2400" dirty="0"/>
          </a:p>
          <a:p>
            <a:endParaRPr lang="ru-RU" sz="2400" dirty="0"/>
          </a:p>
        </p:txBody>
      </p:sp>
      <p:sp>
        <p:nvSpPr>
          <p:cNvPr id="19" name="Прямоугольник 18"/>
          <p:cNvSpPr/>
          <p:nvPr/>
        </p:nvSpPr>
        <p:spPr>
          <a:xfrm>
            <a:off x="899592" y="1419622"/>
            <a:ext cx="7272808" cy="3046988"/>
          </a:xfrm>
          <a:prstGeom prst="rect">
            <a:avLst/>
          </a:prstGeom>
        </p:spPr>
        <p:txBody>
          <a:bodyPr wrap="square">
            <a:spAutoFit/>
          </a:bodyPr>
          <a:lstStyle/>
          <a:p>
            <a:r>
              <a:rPr lang="en-US" sz="2400" dirty="0" smtClean="0"/>
              <a:t>1. No one believed him at first, but his story …………. out to be true.</a:t>
            </a:r>
          </a:p>
          <a:p>
            <a:r>
              <a:rPr lang="en-US" sz="2400" dirty="0" smtClean="0"/>
              <a:t>2. My granny had a hard time …………… over her latest illness.</a:t>
            </a:r>
          </a:p>
          <a:p>
            <a:r>
              <a:rPr lang="en-US" sz="2400" dirty="0" smtClean="0"/>
              <a:t>3. Ben would like to be a pilot when he ………… up.</a:t>
            </a:r>
          </a:p>
          <a:p>
            <a:r>
              <a:rPr lang="en-US" sz="2400" dirty="0" smtClean="0"/>
              <a:t>4. Children like to ………… up funny stories.</a:t>
            </a:r>
          </a:p>
          <a:p>
            <a:r>
              <a:rPr lang="en-US" sz="2400" dirty="0" smtClean="0"/>
              <a:t>5. I’m glad they won the match, but I couldn’t sleep. Fireworks were ………….. off all night.</a:t>
            </a:r>
            <a:endParaRPr lang="ru-RU" sz="2400" dirty="0"/>
          </a:p>
        </p:txBody>
      </p:sp>
      <p:sp>
        <p:nvSpPr>
          <p:cNvPr id="3" name="TextBox 2"/>
          <p:cNvSpPr txBox="1"/>
          <p:nvPr/>
        </p:nvSpPr>
        <p:spPr>
          <a:xfrm>
            <a:off x="6444208" y="1410330"/>
            <a:ext cx="832279" cy="369332"/>
          </a:xfrm>
          <a:prstGeom prst="rect">
            <a:avLst/>
          </a:prstGeom>
          <a:noFill/>
        </p:spPr>
        <p:txBody>
          <a:bodyPr wrap="none" rtlCol="0">
            <a:spAutoFit/>
          </a:bodyPr>
          <a:lstStyle/>
          <a:p>
            <a:r>
              <a:rPr lang="en-US" b="1" dirty="0" smtClean="0"/>
              <a:t>turned</a:t>
            </a:r>
            <a:endParaRPr lang="ru-RU" b="1" dirty="0"/>
          </a:p>
        </p:txBody>
      </p:sp>
    </p:spTree>
    <p:extLst>
      <p:ext uri="{BB962C8B-B14F-4D97-AF65-F5344CB8AC3E}">
        <p14:creationId xmlns:p14="http://schemas.microsoft.com/office/powerpoint/2010/main" val="35444300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564762"/>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20538"/>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8" name="Прямоугольник 17"/>
          <p:cNvSpPr/>
          <p:nvPr/>
        </p:nvSpPr>
        <p:spPr>
          <a:xfrm>
            <a:off x="1115616" y="555526"/>
            <a:ext cx="7128792" cy="1200329"/>
          </a:xfrm>
          <a:prstGeom prst="rect">
            <a:avLst/>
          </a:prstGeom>
        </p:spPr>
        <p:txBody>
          <a:bodyPr wrap="square">
            <a:spAutoFit/>
          </a:bodyPr>
          <a:lstStyle/>
          <a:p>
            <a:r>
              <a:rPr lang="en-US" sz="2400" i="1" dirty="0" smtClean="0"/>
              <a:t>Ex.5 Fill in: </a:t>
            </a:r>
            <a:r>
              <a:rPr lang="en-US" sz="2400" dirty="0" smtClean="0"/>
              <a:t>grow, get, go, make, turn </a:t>
            </a:r>
            <a:r>
              <a:rPr lang="en-US" sz="2400" i="1" dirty="0" smtClean="0"/>
              <a:t>in the correct form.</a:t>
            </a:r>
          </a:p>
          <a:p>
            <a:pPr algn="ctr"/>
            <a:r>
              <a:rPr lang="en-US" sz="2400" i="1" dirty="0"/>
              <a:t> Check your answers </a:t>
            </a:r>
            <a:endParaRPr lang="ru-RU" sz="2400" dirty="0"/>
          </a:p>
          <a:p>
            <a:endParaRPr lang="ru-RU" sz="2400" dirty="0"/>
          </a:p>
        </p:txBody>
      </p:sp>
      <p:sp>
        <p:nvSpPr>
          <p:cNvPr id="19" name="Прямоугольник 18"/>
          <p:cNvSpPr/>
          <p:nvPr/>
        </p:nvSpPr>
        <p:spPr>
          <a:xfrm>
            <a:off x="899592" y="1419622"/>
            <a:ext cx="7704856" cy="2677656"/>
          </a:xfrm>
          <a:prstGeom prst="rect">
            <a:avLst/>
          </a:prstGeom>
        </p:spPr>
        <p:txBody>
          <a:bodyPr wrap="square">
            <a:spAutoFit/>
          </a:bodyPr>
          <a:lstStyle/>
          <a:p>
            <a:r>
              <a:rPr lang="en-US" sz="2400" dirty="0" smtClean="0"/>
              <a:t>1. No one believed him at first, but his story ……… out to be true.</a:t>
            </a:r>
          </a:p>
          <a:p>
            <a:r>
              <a:rPr lang="en-US" sz="2400" dirty="0" smtClean="0"/>
              <a:t>2. My granny had a hard time  ………. over her latest illness.</a:t>
            </a:r>
          </a:p>
          <a:p>
            <a:r>
              <a:rPr lang="en-US" sz="2400" dirty="0" smtClean="0"/>
              <a:t>3. Ben would like to be a pilot when he ……… up.</a:t>
            </a:r>
          </a:p>
          <a:p>
            <a:r>
              <a:rPr lang="en-US" sz="2400" dirty="0" smtClean="0"/>
              <a:t>4. Children like to ……… up funny stories.</a:t>
            </a:r>
          </a:p>
          <a:p>
            <a:r>
              <a:rPr lang="en-US" sz="2400" dirty="0" smtClean="0"/>
              <a:t>5. I’m glad they won the match, but I couldn’t sleep. Fireworks were ………….. off all night.</a:t>
            </a:r>
            <a:endParaRPr lang="ru-RU" sz="2400" dirty="0"/>
          </a:p>
        </p:txBody>
      </p:sp>
      <p:sp>
        <p:nvSpPr>
          <p:cNvPr id="3" name="TextBox 2"/>
          <p:cNvSpPr txBox="1"/>
          <p:nvPr/>
        </p:nvSpPr>
        <p:spPr>
          <a:xfrm>
            <a:off x="6372200" y="1410330"/>
            <a:ext cx="832279" cy="369332"/>
          </a:xfrm>
          <a:prstGeom prst="rect">
            <a:avLst/>
          </a:prstGeom>
          <a:noFill/>
        </p:spPr>
        <p:txBody>
          <a:bodyPr wrap="none" rtlCol="0">
            <a:spAutoFit/>
          </a:bodyPr>
          <a:lstStyle/>
          <a:p>
            <a:r>
              <a:rPr lang="en-US" b="1" dirty="0" smtClean="0"/>
              <a:t>turned</a:t>
            </a:r>
            <a:endParaRPr lang="ru-RU" b="1" dirty="0"/>
          </a:p>
        </p:txBody>
      </p:sp>
      <p:sp>
        <p:nvSpPr>
          <p:cNvPr id="6" name="TextBox 5"/>
          <p:cNvSpPr txBox="1"/>
          <p:nvPr/>
        </p:nvSpPr>
        <p:spPr>
          <a:xfrm>
            <a:off x="4656974" y="2130410"/>
            <a:ext cx="851130" cy="369332"/>
          </a:xfrm>
          <a:prstGeom prst="rect">
            <a:avLst/>
          </a:prstGeom>
          <a:noFill/>
        </p:spPr>
        <p:txBody>
          <a:bodyPr wrap="none" rtlCol="0">
            <a:spAutoFit/>
          </a:bodyPr>
          <a:lstStyle/>
          <a:p>
            <a:r>
              <a:rPr lang="en-US" b="1" dirty="0" smtClean="0"/>
              <a:t>getting</a:t>
            </a:r>
            <a:endParaRPr lang="ru-RU" b="1" dirty="0"/>
          </a:p>
        </p:txBody>
      </p:sp>
    </p:spTree>
    <p:extLst>
      <p:ext uri="{BB962C8B-B14F-4D97-AF65-F5344CB8AC3E}">
        <p14:creationId xmlns:p14="http://schemas.microsoft.com/office/powerpoint/2010/main" val="41332898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564762"/>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20538"/>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8" name="Прямоугольник 17"/>
          <p:cNvSpPr/>
          <p:nvPr/>
        </p:nvSpPr>
        <p:spPr>
          <a:xfrm>
            <a:off x="1115616" y="483518"/>
            <a:ext cx="7128792" cy="1200329"/>
          </a:xfrm>
          <a:prstGeom prst="rect">
            <a:avLst/>
          </a:prstGeom>
        </p:spPr>
        <p:txBody>
          <a:bodyPr wrap="square">
            <a:spAutoFit/>
          </a:bodyPr>
          <a:lstStyle/>
          <a:p>
            <a:r>
              <a:rPr lang="en-US" sz="2400" i="1" dirty="0" smtClean="0"/>
              <a:t>Ex.5 Fill in: </a:t>
            </a:r>
            <a:r>
              <a:rPr lang="en-US" sz="2400" dirty="0" smtClean="0"/>
              <a:t>grow, get, go, make, turn </a:t>
            </a:r>
            <a:r>
              <a:rPr lang="en-US" sz="2400" i="1" dirty="0" smtClean="0"/>
              <a:t>in the correct form.</a:t>
            </a:r>
          </a:p>
          <a:p>
            <a:pPr algn="ctr"/>
            <a:r>
              <a:rPr lang="en-US" sz="2400" i="1" dirty="0"/>
              <a:t> Check your answers </a:t>
            </a:r>
            <a:endParaRPr lang="ru-RU" sz="2400" dirty="0"/>
          </a:p>
          <a:p>
            <a:pPr algn="ctr"/>
            <a:endParaRPr lang="ru-RU" sz="2400" dirty="0"/>
          </a:p>
        </p:txBody>
      </p:sp>
      <p:sp>
        <p:nvSpPr>
          <p:cNvPr id="19" name="Прямоугольник 18"/>
          <p:cNvSpPr/>
          <p:nvPr/>
        </p:nvSpPr>
        <p:spPr>
          <a:xfrm>
            <a:off x="899592" y="1419622"/>
            <a:ext cx="7632848" cy="2677656"/>
          </a:xfrm>
          <a:prstGeom prst="rect">
            <a:avLst/>
          </a:prstGeom>
        </p:spPr>
        <p:txBody>
          <a:bodyPr wrap="square">
            <a:spAutoFit/>
          </a:bodyPr>
          <a:lstStyle/>
          <a:p>
            <a:r>
              <a:rPr lang="en-US" sz="2400" dirty="0" smtClean="0"/>
              <a:t>1. No one believed him at first, but his story ……… out to be true.</a:t>
            </a:r>
          </a:p>
          <a:p>
            <a:r>
              <a:rPr lang="en-US" sz="2400" dirty="0" smtClean="0"/>
              <a:t>2. My granny had a hard time ………. over her latest illness.</a:t>
            </a:r>
          </a:p>
          <a:p>
            <a:r>
              <a:rPr lang="en-US" sz="2400" dirty="0" smtClean="0"/>
              <a:t>3. Ben would like to be a pilot when he ……… up.</a:t>
            </a:r>
          </a:p>
          <a:p>
            <a:r>
              <a:rPr lang="en-US" sz="2400" dirty="0" smtClean="0"/>
              <a:t>4. Children like to ……… up funny stories.</a:t>
            </a:r>
          </a:p>
          <a:p>
            <a:r>
              <a:rPr lang="en-US" sz="2400" dirty="0" smtClean="0"/>
              <a:t>5. I’m glad they won the match, but I couldn’t sleep. Fireworks were ………….. off all night.</a:t>
            </a:r>
            <a:endParaRPr lang="ru-RU" sz="2400" dirty="0"/>
          </a:p>
        </p:txBody>
      </p:sp>
      <p:sp>
        <p:nvSpPr>
          <p:cNvPr id="3" name="TextBox 2"/>
          <p:cNvSpPr txBox="1"/>
          <p:nvPr/>
        </p:nvSpPr>
        <p:spPr>
          <a:xfrm>
            <a:off x="6372200" y="1410330"/>
            <a:ext cx="832279" cy="369332"/>
          </a:xfrm>
          <a:prstGeom prst="rect">
            <a:avLst/>
          </a:prstGeom>
          <a:noFill/>
        </p:spPr>
        <p:txBody>
          <a:bodyPr wrap="none" rtlCol="0">
            <a:spAutoFit/>
          </a:bodyPr>
          <a:lstStyle/>
          <a:p>
            <a:r>
              <a:rPr lang="en-US" b="1" dirty="0" smtClean="0"/>
              <a:t>turned</a:t>
            </a:r>
            <a:endParaRPr lang="ru-RU" b="1" dirty="0"/>
          </a:p>
        </p:txBody>
      </p:sp>
      <p:sp>
        <p:nvSpPr>
          <p:cNvPr id="6" name="TextBox 5"/>
          <p:cNvSpPr txBox="1"/>
          <p:nvPr/>
        </p:nvSpPr>
        <p:spPr>
          <a:xfrm>
            <a:off x="4644008" y="2130410"/>
            <a:ext cx="851130" cy="369332"/>
          </a:xfrm>
          <a:prstGeom prst="rect">
            <a:avLst/>
          </a:prstGeom>
          <a:noFill/>
        </p:spPr>
        <p:txBody>
          <a:bodyPr wrap="none" rtlCol="0">
            <a:spAutoFit/>
          </a:bodyPr>
          <a:lstStyle/>
          <a:p>
            <a:r>
              <a:rPr lang="en-US" b="1" dirty="0" smtClean="0"/>
              <a:t>getting</a:t>
            </a:r>
            <a:endParaRPr lang="ru-RU" b="1" dirty="0"/>
          </a:p>
        </p:txBody>
      </p:sp>
      <p:sp>
        <p:nvSpPr>
          <p:cNvPr id="13" name="TextBox 12"/>
          <p:cNvSpPr txBox="1"/>
          <p:nvPr/>
        </p:nvSpPr>
        <p:spPr>
          <a:xfrm>
            <a:off x="5796136" y="2499742"/>
            <a:ext cx="792088" cy="369332"/>
          </a:xfrm>
          <a:prstGeom prst="rect">
            <a:avLst/>
          </a:prstGeom>
          <a:noFill/>
        </p:spPr>
        <p:txBody>
          <a:bodyPr wrap="square" rtlCol="0">
            <a:spAutoFit/>
          </a:bodyPr>
          <a:lstStyle/>
          <a:p>
            <a:r>
              <a:rPr lang="en-US" b="1" dirty="0" smtClean="0"/>
              <a:t>grows</a:t>
            </a:r>
            <a:endParaRPr lang="ru-RU" b="1" dirty="0"/>
          </a:p>
        </p:txBody>
      </p:sp>
    </p:spTree>
    <p:extLst>
      <p:ext uri="{BB962C8B-B14F-4D97-AF65-F5344CB8AC3E}">
        <p14:creationId xmlns:p14="http://schemas.microsoft.com/office/powerpoint/2010/main" val="39289645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1216" y="262082"/>
            <a:ext cx="8291264" cy="1224136"/>
          </a:xfrm>
        </p:spPr>
        <p:txBody>
          <a:bodyPr>
            <a:normAutofit/>
          </a:bodyPr>
          <a:lstStyle/>
          <a:p>
            <a:pPr algn="l"/>
            <a:r>
              <a:rPr lang="en-US" sz="2200" dirty="0" smtClean="0"/>
              <a:t>Ex.1 Look at the picture and the title. When do you think the story  took place? Read the biography of the author to find out.</a:t>
            </a:r>
            <a:endParaRPr lang="ru-RU" sz="2200" dirty="0"/>
          </a:p>
        </p:txBody>
      </p:sp>
      <p:grpSp>
        <p:nvGrpSpPr>
          <p:cNvPr id="4" name="Группа 3"/>
          <p:cNvGrpSpPr/>
          <p:nvPr/>
        </p:nvGrpSpPr>
        <p:grpSpPr>
          <a:xfrm>
            <a:off x="0" y="-9237"/>
            <a:ext cx="9145448" cy="492755"/>
            <a:chOff x="0" y="-9236"/>
            <a:chExt cx="9145448" cy="708778"/>
          </a:xfrm>
        </p:grpSpPr>
        <p:sp>
          <p:nvSpPr>
            <p:cNvPr id="5"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7" name="Группа 6"/>
          <p:cNvGrpSpPr/>
          <p:nvPr/>
        </p:nvGrpSpPr>
        <p:grpSpPr>
          <a:xfrm rot="10800000">
            <a:off x="-9236" y="4707034"/>
            <a:ext cx="9145448" cy="436465"/>
            <a:chOff x="0" y="-9236"/>
            <a:chExt cx="9145448" cy="708778"/>
          </a:xfrm>
        </p:grpSpPr>
        <p:sp>
          <p:nvSpPr>
            <p:cNvPr id="8"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3" name="Прямоугольник 2"/>
          <p:cNvSpPr/>
          <p:nvPr/>
        </p:nvSpPr>
        <p:spPr>
          <a:xfrm>
            <a:off x="2286000" y="-20538"/>
            <a:ext cx="6606480" cy="369332"/>
          </a:xfrm>
          <a:prstGeom prst="rect">
            <a:avLst/>
          </a:prstGeom>
        </p:spPr>
        <p:txBody>
          <a:bodyPr wrap="square">
            <a:spAutoFit/>
          </a:bodyPr>
          <a:lstStyle/>
          <a:p>
            <a:r>
              <a:rPr lang="ru-RU" dirty="0">
                <a:solidFill>
                  <a:schemeClr val="bg1"/>
                </a:solidFill>
                <a:latin typeface="Arial Narrow" panose="020B0606020202030204" pitchFamily="34" charset="0"/>
              </a:rPr>
              <a:t>ГБОУ СОШ №</a:t>
            </a:r>
            <a:r>
              <a:rPr lang="en-US" dirty="0">
                <a:solidFill>
                  <a:schemeClr val="bg1"/>
                </a:solidFill>
                <a:latin typeface="Arial Narrow" panose="020B0606020202030204" pitchFamily="34" charset="0"/>
              </a:rPr>
              <a:t> 88</a:t>
            </a:r>
            <a:r>
              <a:rPr lang="ru-RU" dirty="0">
                <a:solidFill>
                  <a:schemeClr val="bg1"/>
                </a:solidFill>
                <a:latin typeface="Arial Narrow" panose="020B0606020202030204" pitchFamily="34" charset="0"/>
              </a:rPr>
              <a:t> Калининского района Санкт-Петербурга</a:t>
            </a:r>
          </a:p>
        </p:txBody>
      </p:sp>
      <p:pic>
        <p:nvPicPr>
          <p:cNvPr id="10" name="Рисунок 9"/>
          <p:cNvPicPr>
            <a:picLocks noChangeAspect="1"/>
          </p:cNvPicPr>
          <p:nvPr/>
        </p:nvPicPr>
        <p:blipFill>
          <a:blip r:embed="rId2"/>
          <a:stretch>
            <a:fillRect/>
          </a:stretch>
        </p:blipFill>
        <p:spPr>
          <a:xfrm>
            <a:off x="1145978" y="1387435"/>
            <a:ext cx="6594374" cy="3070222"/>
          </a:xfrm>
          <a:prstGeom prst="rect">
            <a:avLst/>
          </a:prstGeom>
        </p:spPr>
      </p:pic>
    </p:spTree>
    <p:extLst>
      <p:ext uri="{BB962C8B-B14F-4D97-AF65-F5344CB8AC3E}">
        <p14:creationId xmlns:p14="http://schemas.microsoft.com/office/powerpoint/2010/main" val="22712686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564762"/>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20538"/>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8" name="Прямоугольник 17"/>
          <p:cNvSpPr/>
          <p:nvPr/>
        </p:nvSpPr>
        <p:spPr>
          <a:xfrm>
            <a:off x="1115616" y="483518"/>
            <a:ext cx="7128792" cy="1200329"/>
          </a:xfrm>
          <a:prstGeom prst="rect">
            <a:avLst/>
          </a:prstGeom>
        </p:spPr>
        <p:txBody>
          <a:bodyPr wrap="square">
            <a:spAutoFit/>
          </a:bodyPr>
          <a:lstStyle/>
          <a:p>
            <a:r>
              <a:rPr lang="en-US" sz="2400" i="1" dirty="0" smtClean="0"/>
              <a:t>Ex.5 Fill in: </a:t>
            </a:r>
            <a:r>
              <a:rPr lang="en-US" sz="2400" dirty="0" smtClean="0"/>
              <a:t>grow, get, go, make, turn </a:t>
            </a:r>
            <a:r>
              <a:rPr lang="en-US" sz="2400" i="1" dirty="0" smtClean="0"/>
              <a:t>in the correct form.</a:t>
            </a:r>
          </a:p>
          <a:p>
            <a:pPr algn="ctr"/>
            <a:r>
              <a:rPr lang="en-US" sz="2400" i="1" dirty="0"/>
              <a:t> Check your answers </a:t>
            </a:r>
            <a:endParaRPr lang="ru-RU" sz="2400" dirty="0"/>
          </a:p>
          <a:p>
            <a:endParaRPr lang="ru-RU" sz="2400" dirty="0"/>
          </a:p>
        </p:txBody>
      </p:sp>
      <p:sp>
        <p:nvSpPr>
          <p:cNvPr id="19" name="Прямоугольник 18"/>
          <p:cNvSpPr/>
          <p:nvPr/>
        </p:nvSpPr>
        <p:spPr>
          <a:xfrm>
            <a:off x="899592" y="1419622"/>
            <a:ext cx="7776864" cy="2677656"/>
          </a:xfrm>
          <a:prstGeom prst="rect">
            <a:avLst/>
          </a:prstGeom>
        </p:spPr>
        <p:txBody>
          <a:bodyPr wrap="square">
            <a:spAutoFit/>
          </a:bodyPr>
          <a:lstStyle/>
          <a:p>
            <a:r>
              <a:rPr lang="en-US" sz="2400" dirty="0" smtClean="0"/>
              <a:t>1. No one believed him at first, but his story ……… out to be true.</a:t>
            </a:r>
          </a:p>
          <a:p>
            <a:r>
              <a:rPr lang="en-US" sz="2400" dirty="0" smtClean="0"/>
              <a:t>2. My granny had a hard time ………. over her latest illness.</a:t>
            </a:r>
          </a:p>
          <a:p>
            <a:r>
              <a:rPr lang="en-US" sz="2400" dirty="0" smtClean="0"/>
              <a:t>3. Ben would like to be a pilot when he ……… up.</a:t>
            </a:r>
          </a:p>
          <a:p>
            <a:r>
              <a:rPr lang="en-US" sz="2400" dirty="0" smtClean="0"/>
              <a:t>4. Children like to ……… up funny stories.</a:t>
            </a:r>
          </a:p>
          <a:p>
            <a:r>
              <a:rPr lang="en-US" sz="2400" dirty="0" smtClean="0"/>
              <a:t>5. I’m glad they won the match, but I couldn’t sleep. Fireworks were ………….. off all night.</a:t>
            </a:r>
            <a:endParaRPr lang="ru-RU" sz="2400" dirty="0"/>
          </a:p>
        </p:txBody>
      </p:sp>
      <p:sp>
        <p:nvSpPr>
          <p:cNvPr id="3" name="TextBox 2"/>
          <p:cNvSpPr txBox="1"/>
          <p:nvPr/>
        </p:nvSpPr>
        <p:spPr>
          <a:xfrm>
            <a:off x="6372200" y="1410330"/>
            <a:ext cx="832279" cy="369332"/>
          </a:xfrm>
          <a:prstGeom prst="rect">
            <a:avLst/>
          </a:prstGeom>
          <a:noFill/>
        </p:spPr>
        <p:txBody>
          <a:bodyPr wrap="none" rtlCol="0">
            <a:spAutoFit/>
          </a:bodyPr>
          <a:lstStyle/>
          <a:p>
            <a:r>
              <a:rPr lang="en-US" b="1" dirty="0" smtClean="0"/>
              <a:t>turned</a:t>
            </a:r>
            <a:endParaRPr lang="ru-RU" b="1" dirty="0"/>
          </a:p>
        </p:txBody>
      </p:sp>
      <p:sp>
        <p:nvSpPr>
          <p:cNvPr id="6" name="TextBox 5"/>
          <p:cNvSpPr txBox="1"/>
          <p:nvPr/>
        </p:nvSpPr>
        <p:spPr>
          <a:xfrm>
            <a:off x="4644008" y="2130410"/>
            <a:ext cx="851130" cy="369332"/>
          </a:xfrm>
          <a:prstGeom prst="rect">
            <a:avLst/>
          </a:prstGeom>
          <a:noFill/>
        </p:spPr>
        <p:txBody>
          <a:bodyPr wrap="none" rtlCol="0">
            <a:spAutoFit/>
          </a:bodyPr>
          <a:lstStyle/>
          <a:p>
            <a:r>
              <a:rPr lang="en-US" b="1" dirty="0" smtClean="0"/>
              <a:t>getting</a:t>
            </a:r>
            <a:endParaRPr lang="ru-RU" b="1" dirty="0"/>
          </a:p>
        </p:txBody>
      </p:sp>
      <p:sp>
        <p:nvSpPr>
          <p:cNvPr id="13" name="TextBox 12"/>
          <p:cNvSpPr txBox="1"/>
          <p:nvPr/>
        </p:nvSpPr>
        <p:spPr>
          <a:xfrm>
            <a:off x="5796136" y="2499742"/>
            <a:ext cx="792088" cy="369332"/>
          </a:xfrm>
          <a:prstGeom prst="rect">
            <a:avLst/>
          </a:prstGeom>
          <a:noFill/>
        </p:spPr>
        <p:txBody>
          <a:bodyPr wrap="square" rtlCol="0">
            <a:spAutoFit/>
          </a:bodyPr>
          <a:lstStyle/>
          <a:p>
            <a:r>
              <a:rPr lang="en-US" b="1" dirty="0" smtClean="0"/>
              <a:t>grows</a:t>
            </a:r>
            <a:endParaRPr lang="ru-RU" b="1" dirty="0"/>
          </a:p>
        </p:txBody>
      </p:sp>
      <p:sp>
        <p:nvSpPr>
          <p:cNvPr id="14" name="TextBox 13"/>
          <p:cNvSpPr txBox="1"/>
          <p:nvPr/>
        </p:nvSpPr>
        <p:spPr>
          <a:xfrm>
            <a:off x="3203848" y="2869074"/>
            <a:ext cx="792088" cy="369332"/>
          </a:xfrm>
          <a:prstGeom prst="rect">
            <a:avLst/>
          </a:prstGeom>
          <a:noFill/>
        </p:spPr>
        <p:txBody>
          <a:bodyPr wrap="square" rtlCol="0">
            <a:spAutoFit/>
          </a:bodyPr>
          <a:lstStyle/>
          <a:p>
            <a:r>
              <a:rPr lang="en-US" b="1" dirty="0" smtClean="0"/>
              <a:t>make</a:t>
            </a:r>
            <a:endParaRPr lang="ru-RU" b="1" dirty="0"/>
          </a:p>
        </p:txBody>
      </p:sp>
    </p:spTree>
    <p:extLst>
      <p:ext uri="{BB962C8B-B14F-4D97-AF65-F5344CB8AC3E}">
        <p14:creationId xmlns:p14="http://schemas.microsoft.com/office/powerpoint/2010/main" val="16838219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564762"/>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20538"/>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8" name="Прямоугольник 17"/>
          <p:cNvSpPr/>
          <p:nvPr/>
        </p:nvSpPr>
        <p:spPr>
          <a:xfrm>
            <a:off x="1115616" y="555526"/>
            <a:ext cx="7128792" cy="1200329"/>
          </a:xfrm>
          <a:prstGeom prst="rect">
            <a:avLst/>
          </a:prstGeom>
        </p:spPr>
        <p:txBody>
          <a:bodyPr wrap="square">
            <a:spAutoFit/>
          </a:bodyPr>
          <a:lstStyle/>
          <a:p>
            <a:r>
              <a:rPr lang="en-US" sz="2400" i="1" dirty="0" smtClean="0"/>
              <a:t>Ex.5 Fill in: </a:t>
            </a:r>
            <a:r>
              <a:rPr lang="en-US" sz="2400" dirty="0" smtClean="0"/>
              <a:t>grow, get, go, make, turn </a:t>
            </a:r>
            <a:r>
              <a:rPr lang="en-US" sz="2400" i="1" dirty="0" smtClean="0"/>
              <a:t>in the correct form.</a:t>
            </a:r>
          </a:p>
          <a:p>
            <a:pPr algn="ctr"/>
            <a:r>
              <a:rPr lang="en-US" sz="2400" i="1" dirty="0"/>
              <a:t> Check your answers </a:t>
            </a:r>
            <a:endParaRPr lang="ru-RU" sz="2400" dirty="0"/>
          </a:p>
          <a:p>
            <a:endParaRPr lang="ru-RU" sz="2400" dirty="0"/>
          </a:p>
        </p:txBody>
      </p:sp>
      <p:sp>
        <p:nvSpPr>
          <p:cNvPr id="19" name="Прямоугольник 18"/>
          <p:cNvSpPr/>
          <p:nvPr/>
        </p:nvSpPr>
        <p:spPr>
          <a:xfrm>
            <a:off x="899592" y="1419622"/>
            <a:ext cx="7488832" cy="2677656"/>
          </a:xfrm>
          <a:prstGeom prst="rect">
            <a:avLst/>
          </a:prstGeom>
        </p:spPr>
        <p:txBody>
          <a:bodyPr wrap="square">
            <a:spAutoFit/>
          </a:bodyPr>
          <a:lstStyle/>
          <a:p>
            <a:r>
              <a:rPr lang="en-US" sz="2400" dirty="0" smtClean="0"/>
              <a:t>1. No one believed him at first, but his story ……… out to be true.</a:t>
            </a:r>
          </a:p>
          <a:p>
            <a:r>
              <a:rPr lang="en-US" sz="2400" dirty="0" smtClean="0"/>
              <a:t>2. My granny had a hard time ………. over her latest illness.</a:t>
            </a:r>
          </a:p>
          <a:p>
            <a:r>
              <a:rPr lang="en-US" sz="2400" dirty="0" smtClean="0"/>
              <a:t>3. Ben would like to be a pilot when he ……… up.</a:t>
            </a:r>
          </a:p>
          <a:p>
            <a:r>
              <a:rPr lang="en-US" sz="2400" dirty="0" smtClean="0"/>
              <a:t>4. Children like to ……… up funny stories.</a:t>
            </a:r>
          </a:p>
          <a:p>
            <a:r>
              <a:rPr lang="en-US" sz="2400" dirty="0" smtClean="0"/>
              <a:t>5. I’m glad they won the match, but I couldn’t sleep. Fireworks were ………….. off all night.</a:t>
            </a:r>
            <a:endParaRPr lang="ru-RU" sz="2400" dirty="0"/>
          </a:p>
        </p:txBody>
      </p:sp>
      <p:sp>
        <p:nvSpPr>
          <p:cNvPr id="3" name="TextBox 2"/>
          <p:cNvSpPr txBox="1"/>
          <p:nvPr/>
        </p:nvSpPr>
        <p:spPr>
          <a:xfrm>
            <a:off x="6372200" y="1410330"/>
            <a:ext cx="832279" cy="369332"/>
          </a:xfrm>
          <a:prstGeom prst="rect">
            <a:avLst/>
          </a:prstGeom>
          <a:noFill/>
        </p:spPr>
        <p:txBody>
          <a:bodyPr wrap="none" rtlCol="0">
            <a:spAutoFit/>
          </a:bodyPr>
          <a:lstStyle/>
          <a:p>
            <a:r>
              <a:rPr lang="en-US" b="1" dirty="0" smtClean="0"/>
              <a:t>turned</a:t>
            </a:r>
            <a:endParaRPr lang="ru-RU" b="1" dirty="0"/>
          </a:p>
        </p:txBody>
      </p:sp>
      <p:sp>
        <p:nvSpPr>
          <p:cNvPr id="6" name="TextBox 5"/>
          <p:cNvSpPr txBox="1"/>
          <p:nvPr/>
        </p:nvSpPr>
        <p:spPr>
          <a:xfrm>
            <a:off x="4644008" y="2130410"/>
            <a:ext cx="851130" cy="369332"/>
          </a:xfrm>
          <a:prstGeom prst="rect">
            <a:avLst/>
          </a:prstGeom>
          <a:noFill/>
        </p:spPr>
        <p:txBody>
          <a:bodyPr wrap="none" rtlCol="0">
            <a:spAutoFit/>
          </a:bodyPr>
          <a:lstStyle/>
          <a:p>
            <a:r>
              <a:rPr lang="en-US" b="1" dirty="0" smtClean="0"/>
              <a:t>getting</a:t>
            </a:r>
            <a:endParaRPr lang="ru-RU" b="1" dirty="0"/>
          </a:p>
        </p:txBody>
      </p:sp>
      <p:sp>
        <p:nvSpPr>
          <p:cNvPr id="13" name="TextBox 12"/>
          <p:cNvSpPr txBox="1"/>
          <p:nvPr/>
        </p:nvSpPr>
        <p:spPr>
          <a:xfrm>
            <a:off x="5796136" y="2499742"/>
            <a:ext cx="792088" cy="369332"/>
          </a:xfrm>
          <a:prstGeom prst="rect">
            <a:avLst/>
          </a:prstGeom>
          <a:noFill/>
        </p:spPr>
        <p:txBody>
          <a:bodyPr wrap="square" rtlCol="0">
            <a:spAutoFit/>
          </a:bodyPr>
          <a:lstStyle/>
          <a:p>
            <a:r>
              <a:rPr lang="en-US" b="1" dirty="0" smtClean="0"/>
              <a:t>grows</a:t>
            </a:r>
            <a:endParaRPr lang="ru-RU" b="1" dirty="0"/>
          </a:p>
        </p:txBody>
      </p:sp>
      <p:sp>
        <p:nvSpPr>
          <p:cNvPr id="14" name="TextBox 13"/>
          <p:cNvSpPr txBox="1"/>
          <p:nvPr/>
        </p:nvSpPr>
        <p:spPr>
          <a:xfrm>
            <a:off x="3203848" y="2869074"/>
            <a:ext cx="792088" cy="369332"/>
          </a:xfrm>
          <a:prstGeom prst="rect">
            <a:avLst/>
          </a:prstGeom>
          <a:noFill/>
        </p:spPr>
        <p:txBody>
          <a:bodyPr wrap="square" rtlCol="0">
            <a:spAutoFit/>
          </a:bodyPr>
          <a:lstStyle/>
          <a:p>
            <a:r>
              <a:rPr lang="en-US" b="1" dirty="0" smtClean="0"/>
              <a:t>make</a:t>
            </a:r>
            <a:endParaRPr lang="ru-RU" b="1" dirty="0"/>
          </a:p>
        </p:txBody>
      </p:sp>
      <p:sp>
        <p:nvSpPr>
          <p:cNvPr id="7" name="TextBox 6"/>
          <p:cNvSpPr txBox="1"/>
          <p:nvPr/>
        </p:nvSpPr>
        <p:spPr>
          <a:xfrm>
            <a:off x="3128772" y="3579862"/>
            <a:ext cx="703398" cy="369332"/>
          </a:xfrm>
          <a:prstGeom prst="rect">
            <a:avLst/>
          </a:prstGeom>
          <a:noFill/>
        </p:spPr>
        <p:txBody>
          <a:bodyPr wrap="none" rtlCol="0">
            <a:spAutoFit/>
          </a:bodyPr>
          <a:lstStyle/>
          <a:p>
            <a:r>
              <a:rPr lang="en-US" b="1" dirty="0" smtClean="0"/>
              <a:t>going</a:t>
            </a:r>
            <a:endParaRPr lang="ru-RU" b="1" dirty="0"/>
          </a:p>
        </p:txBody>
      </p:sp>
    </p:spTree>
    <p:extLst>
      <p:ext uri="{BB962C8B-B14F-4D97-AF65-F5344CB8AC3E}">
        <p14:creationId xmlns:p14="http://schemas.microsoft.com/office/powerpoint/2010/main" val="28419885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401874"/>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92546"/>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8" name="Прямоугольник 17"/>
          <p:cNvSpPr/>
          <p:nvPr/>
        </p:nvSpPr>
        <p:spPr>
          <a:xfrm>
            <a:off x="899592" y="267494"/>
            <a:ext cx="7272808" cy="523220"/>
          </a:xfrm>
          <a:prstGeom prst="rect">
            <a:avLst/>
          </a:prstGeom>
        </p:spPr>
        <p:txBody>
          <a:bodyPr wrap="square">
            <a:spAutoFit/>
          </a:bodyPr>
          <a:lstStyle/>
          <a:p>
            <a:r>
              <a:rPr lang="en-US" sz="2000" i="1" dirty="0" smtClean="0"/>
              <a:t>Ex. </a:t>
            </a:r>
            <a:r>
              <a:rPr lang="ru-RU" sz="2000" i="1" dirty="0" smtClean="0"/>
              <a:t>6</a:t>
            </a:r>
            <a:r>
              <a:rPr lang="en-US" sz="2000" i="1" dirty="0" smtClean="0"/>
              <a:t> Form words using  </a:t>
            </a:r>
            <a:r>
              <a:rPr lang="en-US" sz="2800" dirty="0" smtClean="0"/>
              <a:t>–en, in-, -ion, re- </a:t>
            </a:r>
            <a:r>
              <a:rPr lang="en-US" sz="2000" dirty="0"/>
              <a:t>.</a:t>
            </a:r>
            <a:endParaRPr lang="ru-RU" sz="2000" dirty="0"/>
          </a:p>
        </p:txBody>
      </p:sp>
      <p:graphicFrame>
        <p:nvGraphicFramePr>
          <p:cNvPr id="6" name="Таблица 5"/>
          <p:cNvGraphicFramePr>
            <a:graphicFrameLocks noGrp="1"/>
          </p:cNvGraphicFramePr>
          <p:nvPr>
            <p:extLst>
              <p:ext uri="{D42A27DB-BD31-4B8C-83A1-F6EECF244321}">
                <p14:modId xmlns:p14="http://schemas.microsoft.com/office/powerpoint/2010/main" val="318770596"/>
              </p:ext>
            </p:extLst>
          </p:nvPr>
        </p:nvGraphicFramePr>
        <p:xfrm>
          <a:off x="1835696" y="1319014"/>
          <a:ext cx="6696744" cy="2133600"/>
        </p:xfrm>
        <a:graphic>
          <a:graphicData uri="http://schemas.openxmlformats.org/drawingml/2006/table">
            <a:tbl>
              <a:tblPr firstRow="1" firstCol="1" bandRow="1"/>
              <a:tblGrid>
                <a:gridCol w="2487362"/>
                <a:gridCol w="4209382"/>
              </a:tblGrid>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1.</a:t>
                      </a:r>
                      <a:r>
                        <a:rPr lang="en-US" sz="2800" baseline="0" dirty="0" smtClean="0">
                          <a:effectLst/>
                          <a:latin typeface="Calibri" panose="020F0502020204030204" pitchFamily="34" charset="0"/>
                          <a:ea typeface="Calibri" panose="020F0502020204030204" pitchFamily="34" charset="0"/>
                          <a:cs typeface="Times New Roman" panose="02020603050405020304" pitchFamily="18" charset="0"/>
                        </a:rPr>
                        <a:t> d</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ark</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  (v)</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2. furnish</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  (v)</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3. intent</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  (n)</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4. experience</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  (n)</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5. perfect</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  (n)</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888179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401874"/>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92546"/>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8" name="Прямоугольник 17"/>
          <p:cNvSpPr/>
          <p:nvPr/>
        </p:nvSpPr>
        <p:spPr>
          <a:xfrm>
            <a:off x="1835696" y="267494"/>
            <a:ext cx="6336704" cy="954107"/>
          </a:xfrm>
          <a:prstGeom prst="rect">
            <a:avLst/>
          </a:prstGeom>
        </p:spPr>
        <p:txBody>
          <a:bodyPr wrap="square">
            <a:spAutoFit/>
          </a:bodyPr>
          <a:lstStyle/>
          <a:p>
            <a:r>
              <a:rPr lang="en-US" sz="2000" i="1" dirty="0" smtClean="0"/>
              <a:t>Ex. </a:t>
            </a:r>
            <a:r>
              <a:rPr lang="ru-RU" sz="2000" i="1" dirty="0" smtClean="0"/>
              <a:t>6</a:t>
            </a:r>
            <a:r>
              <a:rPr lang="en-US" sz="2000" i="1" dirty="0" smtClean="0"/>
              <a:t> Form words using   </a:t>
            </a:r>
            <a:r>
              <a:rPr lang="en-US" sz="2800" dirty="0" smtClean="0"/>
              <a:t>–en, in-, -ion, re- .</a:t>
            </a:r>
          </a:p>
          <a:p>
            <a:pPr algn="ctr"/>
            <a:r>
              <a:rPr lang="en-US" sz="2800" dirty="0" smtClean="0"/>
              <a:t> </a:t>
            </a:r>
            <a:r>
              <a:rPr lang="en-US" sz="2800" i="1" dirty="0" smtClean="0"/>
              <a:t>Check your answer</a:t>
            </a:r>
            <a:endParaRPr lang="ru-RU" sz="2000" i="1" dirty="0"/>
          </a:p>
        </p:txBody>
      </p:sp>
      <p:graphicFrame>
        <p:nvGraphicFramePr>
          <p:cNvPr id="6" name="Таблица 5"/>
          <p:cNvGraphicFramePr>
            <a:graphicFrameLocks noGrp="1"/>
          </p:cNvGraphicFramePr>
          <p:nvPr>
            <p:extLst>
              <p:ext uri="{D42A27DB-BD31-4B8C-83A1-F6EECF244321}">
                <p14:modId xmlns:p14="http://schemas.microsoft.com/office/powerpoint/2010/main" val="3290348745"/>
              </p:ext>
            </p:extLst>
          </p:nvPr>
        </p:nvGraphicFramePr>
        <p:xfrm>
          <a:off x="1835696" y="1319014"/>
          <a:ext cx="6984776" cy="2133600"/>
        </p:xfrm>
        <a:graphic>
          <a:graphicData uri="http://schemas.openxmlformats.org/drawingml/2006/table">
            <a:tbl>
              <a:tblPr firstRow="1" firstCol="1" bandRow="1"/>
              <a:tblGrid>
                <a:gridCol w="2594345"/>
                <a:gridCol w="4390431"/>
              </a:tblGrid>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1.</a:t>
                      </a:r>
                      <a:r>
                        <a:rPr lang="en-US" sz="2800" baseline="0" dirty="0" smtClean="0">
                          <a:effectLst/>
                          <a:latin typeface="Calibri" panose="020F0502020204030204" pitchFamily="34" charset="0"/>
                          <a:ea typeface="Calibri" panose="020F0502020204030204" pitchFamily="34" charset="0"/>
                          <a:cs typeface="Times New Roman" panose="02020603050405020304" pitchFamily="18" charset="0"/>
                        </a:rPr>
                        <a:t> d</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ark</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dark</a:t>
                      </a:r>
                      <a:r>
                        <a:rPr lang="en-US"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en</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800" dirty="0">
                          <a:effectLst/>
                          <a:latin typeface="Calibri" panose="020F0502020204030204" pitchFamily="34" charset="0"/>
                          <a:ea typeface="Calibri" panose="020F0502020204030204" pitchFamily="34" charset="0"/>
                          <a:cs typeface="Times New Roman" panose="02020603050405020304" pitchFamily="18" charset="0"/>
                        </a:rPr>
                        <a:t>(v</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a:t>
                      </a:r>
                      <a:r>
                        <a:rPr lang="ru-RU"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400" i="1" dirty="0" smtClean="0">
                          <a:effectLst/>
                          <a:latin typeface="Calibri" panose="020F0502020204030204" pitchFamily="34" charset="0"/>
                          <a:ea typeface="Calibri" panose="020F0502020204030204" pitchFamily="34" charset="0"/>
                          <a:cs typeface="Times New Roman" panose="02020603050405020304" pitchFamily="18" charset="0"/>
                        </a:rPr>
                        <a:t>темнеть</a:t>
                      </a:r>
                      <a:endParaRPr lang="ru-RU"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2. furnish</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re</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furnish (</a:t>
                      </a:r>
                      <a:r>
                        <a:rPr lang="en-US" sz="2800" dirty="0">
                          <a:effectLst/>
                          <a:latin typeface="Calibri" panose="020F0502020204030204" pitchFamily="34" charset="0"/>
                          <a:ea typeface="Calibri" panose="020F0502020204030204" pitchFamily="34" charset="0"/>
                          <a:cs typeface="Times New Roman" panose="02020603050405020304" pitchFamily="18" charset="0"/>
                        </a:rPr>
                        <a:t>v</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400" i="1" dirty="0" smtClean="0">
                          <a:effectLst/>
                          <a:latin typeface="Calibri" panose="020F0502020204030204" pitchFamily="34" charset="0"/>
                          <a:ea typeface="Calibri" panose="020F0502020204030204" pitchFamily="34" charset="0"/>
                          <a:cs typeface="Times New Roman" panose="02020603050405020304" pitchFamily="18" charset="0"/>
                        </a:rPr>
                        <a:t>переоборудовать</a:t>
                      </a:r>
                      <a:endParaRPr lang="ru-RU"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3. intent</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intent</a:t>
                      </a:r>
                      <a:r>
                        <a:rPr lang="en-US"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ion</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800" dirty="0">
                          <a:effectLst/>
                          <a:latin typeface="Calibri" panose="020F0502020204030204" pitchFamily="34" charset="0"/>
                          <a:ea typeface="Calibri" panose="020F0502020204030204" pitchFamily="34" charset="0"/>
                          <a:cs typeface="Times New Roman" panose="02020603050405020304" pitchFamily="18" charset="0"/>
                        </a:rPr>
                        <a:t>(n</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400" i="1" dirty="0" smtClean="0">
                          <a:effectLst/>
                          <a:latin typeface="Calibri" panose="020F0502020204030204" pitchFamily="34" charset="0"/>
                          <a:ea typeface="Calibri" panose="020F0502020204030204" pitchFamily="34" charset="0"/>
                          <a:cs typeface="Times New Roman" panose="02020603050405020304" pitchFamily="18" charset="0"/>
                        </a:rPr>
                        <a:t>намерение</a:t>
                      </a:r>
                      <a:endParaRPr lang="ru-RU"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4. experience</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in</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experience </a:t>
                      </a:r>
                      <a:r>
                        <a:rPr lang="en-US" sz="2800" dirty="0">
                          <a:effectLst/>
                          <a:latin typeface="Calibri" panose="020F0502020204030204" pitchFamily="34" charset="0"/>
                          <a:ea typeface="Calibri" panose="020F0502020204030204" pitchFamily="34" charset="0"/>
                          <a:cs typeface="Times New Roman" panose="02020603050405020304" pitchFamily="18" charset="0"/>
                        </a:rPr>
                        <a:t>(n</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a:t>
                      </a:r>
                      <a:r>
                        <a:rPr lang="ru-RU"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200" i="1" dirty="0" smtClean="0">
                          <a:effectLst/>
                          <a:latin typeface="Calibri" panose="020F0502020204030204" pitchFamily="34" charset="0"/>
                          <a:ea typeface="Calibri" panose="020F0502020204030204" pitchFamily="34" charset="0"/>
                          <a:cs typeface="Times New Roman" panose="02020603050405020304" pitchFamily="18" charset="0"/>
                        </a:rPr>
                        <a:t>неопытность</a:t>
                      </a:r>
                      <a:endParaRPr lang="ru-RU" sz="22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5. perfect</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perfect</a:t>
                      </a:r>
                      <a:r>
                        <a:rPr lang="en-US"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ion</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800" dirty="0">
                          <a:effectLst/>
                          <a:latin typeface="Calibri" panose="020F0502020204030204" pitchFamily="34" charset="0"/>
                          <a:ea typeface="Calibri" panose="020F0502020204030204" pitchFamily="34" charset="0"/>
                          <a:cs typeface="Times New Roman" panose="02020603050405020304" pitchFamily="18" charset="0"/>
                        </a:rPr>
                        <a:t>(n</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400" i="1" dirty="0" smtClean="0">
                          <a:effectLst/>
                          <a:latin typeface="Calibri" panose="020F0502020204030204" pitchFamily="34" charset="0"/>
                          <a:ea typeface="Calibri" panose="020F0502020204030204" pitchFamily="34" charset="0"/>
                          <a:cs typeface="Times New Roman" panose="02020603050405020304" pitchFamily="18" charset="0"/>
                        </a:rPr>
                        <a:t>совершенство</a:t>
                      </a:r>
                      <a:endParaRPr lang="ru-RU" sz="24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887810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564762"/>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20538"/>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8" name="Прямоугольник 17"/>
          <p:cNvSpPr/>
          <p:nvPr/>
        </p:nvSpPr>
        <p:spPr>
          <a:xfrm>
            <a:off x="1331640" y="843558"/>
            <a:ext cx="6912768" cy="461665"/>
          </a:xfrm>
          <a:prstGeom prst="rect">
            <a:avLst/>
          </a:prstGeom>
        </p:spPr>
        <p:txBody>
          <a:bodyPr wrap="square">
            <a:spAutoFit/>
          </a:bodyPr>
          <a:lstStyle/>
          <a:p>
            <a:r>
              <a:rPr lang="en-US" sz="2400" i="1" dirty="0" smtClean="0"/>
              <a:t>Ex.</a:t>
            </a:r>
            <a:r>
              <a:rPr lang="ru-RU" sz="2400" i="1" dirty="0" smtClean="0"/>
              <a:t>7</a:t>
            </a:r>
            <a:r>
              <a:rPr lang="en-US" sz="2400" i="1" dirty="0" smtClean="0"/>
              <a:t> Match the words (1-6) to their opposites (A-F)</a:t>
            </a:r>
            <a:endParaRPr lang="ru-RU" sz="2400" dirty="0"/>
          </a:p>
        </p:txBody>
      </p:sp>
      <p:graphicFrame>
        <p:nvGraphicFramePr>
          <p:cNvPr id="3" name="Таблица 2"/>
          <p:cNvGraphicFramePr>
            <a:graphicFrameLocks noGrp="1"/>
          </p:cNvGraphicFramePr>
          <p:nvPr>
            <p:extLst>
              <p:ext uri="{D42A27DB-BD31-4B8C-83A1-F6EECF244321}">
                <p14:modId xmlns:p14="http://schemas.microsoft.com/office/powerpoint/2010/main" val="2343530030"/>
              </p:ext>
            </p:extLst>
          </p:nvPr>
        </p:nvGraphicFramePr>
        <p:xfrm>
          <a:off x="1907704" y="1563638"/>
          <a:ext cx="6480720" cy="2560320"/>
        </p:xfrm>
        <a:graphic>
          <a:graphicData uri="http://schemas.openxmlformats.org/drawingml/2006/table">
            <a:tbl>
              <a:tblPr firstRow="1" firstCol="1" bandRow="1"/>
              <a:tblGrid>
                <a:gridCol w="3260804"/>
                <a:gridCol w="3219916"/>
              </a:tblGrid>
              <a:tr h="0">
                <a:tc>
                  <a:txBody>
                    <a:bodyPr/>
                    <a:lstStyle/>
                    <a:p>
                      <a:pPr marL="342900" lvl="0" indent="-342900">
                        <a:spcAft>
                          <a:spcPts val="0"/>
                        </a:spcAft>
                        <a:buFont typeface="+mj-lt"/>
                        <a:buAutoNum type="arabicPeriod"/>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aloud</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A  sad</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2. modern</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B  unusual</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3. merry</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C  model</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4. ordinary</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D  tough</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5. real-life</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a:effectLst/>
                          <a:latin typeface="Calibri" panose="020F0502020204030204" pitchFamily="34" charset="0"/>
                          <a:ea typeface="Calibri" panose="020F0502020204030204" pitchFamily="34" charset="0"/>
                          <a:cs typeface="Times New Roman" panose="02020603050405020304" pitchFamily="18" charset="0"/>
                        </a:rPr>
                        <a:t>E  old</a:t>
                      </a:r>
                      <a:endParaRPr lang="ru-RU" sz="2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6. tender</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a:effectLst/>
                          <a:latin typeface="Calibri" panose="020F0502020204030204" pitchFamily="34" charset="0"/>
                          <a:ea typeface="Calibri" panose="020F0502020204030204" pitchFamily="34" charset="0"/>
                          <a:cs typeface="Times New Roman" panose="02020603050405020304" pitchFamily="18" charset="0"/>
                        </a:rPr>
                        <a:t>F  silently</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84652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564762"/>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20538"/>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8" name="Прямоугольник 17"/>
          <p:cNvSpPr/>
          <p:nvPr/>
        </p:nvSpPr>
        <p:spPr>
          <a:xfrm>
            <a:off x="3275856" y="843558"/>
            <a:ext cx="3024336" cy="461665"/>
          </a:xfrm>
          <a:prstGeom prst="rect">
            <a:avLst/>
          </a:prstGeom>
        </p:spPr>
        <p:txBody>
          <a:bodyPr wrap="square">
            <a:spAutoFit/>
          </a:bodyPr>
          <a:lstStyle/>
          <a:p>
            <a:r>
              <a:rPr lang="en-US" sz="2400" i="1" dirty="0" smtClean="0"/>
              <a:t>Check your answers</a:t>
            </a:r>
            <a:endParaRPr lang="ru-RU" sz="2400" dirty="0"/>
          </a:p>
        </p:txBody>
      </p:sp>
      <p:graphicFrame>
        <p:nvGraphicFramePr>
          <p:cNvPr id="3" name="Таблица 2"/>
          <p:cNvGraphicFramePr>
            <a:graphicFrameLocks noGrp="1"/>
          </p:cNvGraphicFramePr>
          <p:nvPr>
            <p:extLst>
              <p:ext uri="{D42A27DB-BD31-4B8C-83A1-F6EECF244321}">
                <p14:modId xmlns:p14="http://schemas.microsoft.com/office/powerpoint/2010/main" val="233377338"/>
              </p:ext>
            </p:extLst>
          </p:nvPr>
        </p:nvGraphicFramePr>
        <p:xfrm>
          <a:off x="1268868" y="1563638"/>
          <a:ext cx="7119556" cy="2560320"/>
        </p:xfrm>
        <a:graphic>
          <a:graphicData uri="http://schemas.openxmlformats.org/drawingml/2006/table">
            <a:tbl>
              <a:tblPr firstRow="1" firstCol="1" bandRow="1"/>
              <a:tblGrid>
                <a:gridCol w="3582237"/>
                <a:gridCol w="3537319"/>
              </a:tblGrid>
              <a:tr h="0">
                <a:tc>
                  <a:txBody>
                    <a:bodyPr/>
                    <a:lstStyle/>
                    <a:p>
                      <a:pPr marL="342900" lvl="0" indent="-342900">
                        <a:spcAft>
                          <a:spcPts val="0"/>
                        </a:spcAft>
                        <a:buFont typeface="+mj-lt"/>
                        <a:buAutoNum type="arabicPeriod"/>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aloud </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громко</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400" baseline="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400" baseline="0" dirty="0" smtClean="0">
                          <a:effectLst/>
                          <a:latin typeface="Calibri" panose="020F0502020204030204" pitchFamily="34" charset="0"/>
                          <a:ea typeface="Calibri" panose="020F0502020204030204" pitchFamily="34" charset="0"/>
                          <a:cs typeface="Times New Roman" panose="02020603050405020304" pitchFamily="18" charset="0"/>
                        </a:rPr>
                        <a:t>вслух</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26695" algn="l" defTabSz="914400" rtl="0" eaLnBrk="1" fontAlgn="auto" latinLnBrk="0" hangingPunct="1">
                        <a:lnSpc>
                          <a:spcPct val="100000"/>
                        </a:lnSpc>
                        <a:spcBef>
                          <a:spcPts val="0"/>
                        </a:spcBef>
                        <a:spcAft>
                          <a:spcPts val="0"/>
                        </a:spcAft>
                        <a:buClrTx/>
                        <a:buSzTx/>
                        <a:buFontTx/>
                        <a:buNone/>
                        <a:tabLst/>
                        <a:defRPr/>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F  </a:t>
                      </a:r>
                      <a:r>
                        <a:rPr lang="en-US"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silently</a:t>
                      </a:r>
                      <a:r>
                        <a:rPr lang="ru-RU"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ru-RU" sz="2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(тихо,</a:t>
                      </a:r>
                      <a:r>
                        <a:rPr lang="ru-RU" sz="2400" baseline="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молча</a:t>
                      </a:r>
                      <a:r>
                        <a:rPr lang="ru-RU" sz="2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2. modern</a:t>
                      </a:r>
                      <a:r>
                        <a:rPr lang="ru-RU"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a:t>
                      </a:r>
                      <a:r>
                        <a:rPr lang="ru-RU" sz="2200" dirty="0" smtClean="0">
                          <a:effectLst/>
                          <a:latin typeface="Calibri" panose="020F0502020204030204" pitchFamily="34" charset="0"/>
                          <a:ea typeface="Calibri" panose="020F0502020204030204" pitchFamily="34" charset="0"/>
                          <a:cs typeface="Times New Roman" panose="02020603050405020304" pitchFamily="18" charset="0"/>
                        </a:rPr>
                        <a:t>современный)</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226695" algn="l" defTabSz="914400" rtl="0" eaLnBrk="1" fontAlgn="auto" latinLnBrk="0" hangingPunct="1">
                        <a:lnSpc>
                          <a:spcPct val="100000"/>
                        </a:lnSpc>
                        <a:spcBef>
                          <a:spcPts val="0"/>
                        </a:spcBef>
                        <a:spcAft>
                          <a:spcPts val="0"/>
                        </a:spcAft>
                        <a:buClrTx/>
                        <a:buSzTx/>
                        <a:buFontTx/>
                        <a:buNone/>
                        <a:tabLst/>
                        <a:defRPr/>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E  </a:t>
                      </a:r>
                      <a:r>
                        <a:rPr lang="en-US"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old</a:t>
                      </a:r>
                      <a:r>
                        <a:rPr lang="ru-RU"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ru-RU" sz="2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(старый)</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3. merry </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(веселый)</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A  </a:t>
                      </a:r>
                      <a:r>
                        <a:rPr lang="en-US"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sad</a:t>
                      </a:r>
                      <a:r>
                        <a:rPr lang="ru-RU"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ru-RU" sz="2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(грустный)</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4. ordinary</a:t>
                      </a:r>
                      <a:r>
                        <a:rPr lang="ru-RU"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(обычный)</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B  </a:t>
                      </a:r>
                      <a:r>
                        <a:rPr lang="en-US"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unusual</a:t>
                      </a:r>
                      <a:r>
                        <a:rPr lang="ru-RU"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ru-RU" sz="22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(необычный)</a:t>
                      </a:r>
                      <a:endParaRPr lang="ru-RU" sz="2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5. real-life</a:t>
                      </a:r>
                      <a:r>
                        <a:rPr lang="ru-RU"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(реальный)</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C  </a:t>
                      </a:r>
                      <a:r>
                        <a:rPr lang="en-US"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model</a:t>
                      </a:r>
                      <a:r>
                        <a:rPr lang="ru-RU"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ru-RU" sz="22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(макет, модель)</a:t>
                      </a:r>
                      <a:endParaRPr lang="ru-RU" sz="2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lvl="0" indent="0">
                        <a:spcAft>
                          <a:spcPts val="0"/>
                        </a:spcAft>
                        <a:buFont typeface="+mj-lt"/>
                        <a:buNone/>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6. tender</a:t>
                      </a:r>
                      <a:r>
                        <a:rPr lang="ru-RU" sz="28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(нежный)</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26695">
                        <a:spcAft>
                          <a:spcPts val="0"/>
                        </a:spcAft>
                      </a:pPr>
                      <a:r>
                        <a:rPr lang="en-US" sz="2800" dirty="0" smtClean="0">
                          <a:effectLst/>
                          <a:latin typeface="Calibri" panose="020F0502020204030204" pitchFamily="34" charset="0"/>
                          <a:ea typeface="Calibri" panose="020F0502020204030204" pitchFamily="34" charset="0"/>
                          <a:cs typeface="Times New Roman" panose="02020603050405020304" pitchFamily="18" charset="0"/>
                        </a:rPr>
                        <a:t>D  </a:t>
                      </a:r>
                      <a:r>
                        <a:rPr lang="en-US"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tough</a:t>
                      </a:r>
                      <a:r>
                        <a:rPr lang="ru-RU" sz="2800" dirty="0" smtClean="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ru-RU" sz="28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lang="ru-RU" sz="2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грубый)</a:t>
                      </a:r>
                      <a:r>
                        <a:rPr lang="en-US" sz="2400" dirty="0" smtClean="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ru-RU" sz="2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267213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708778"/>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32943"/>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6" name="Прямоугольник 5"/>
          <p:cNvSpPr/>
          <p:nvPr/>
        </p:nvSpPr>
        <p:spPr>
          <a:xfrm>
            <a:off x="2286000" y="2110085"/>
            <a:ext cx="4572000" cy="1754326"/>
          </a:xfrm>
          <a:prstGeom prst="rect">
            <a:avLst/>
          </a:prstGeom>
        </p:spPr>
        <p:txBody>
          <a:bodyPr>
            <a:spAutoFit/>
          </a:bodyPr>
          <a:lstStyle/>
          <a:p>
            <a:pPr algn="ctr"/>
            <a:r>
              <a:rPr lang="en-US" sz="3600" b="1" dirty="0" smtClean="0">
                <a:solidFill>
                  <a:srgbClr val="FF0000"/>
                </a:solidFill>
              </a:rPr>
              <a:t>Thank you </a:t>
            </a:r>
          </a:p>
          <a:p>
            <a:pPr algn="ctr"/>
            <a:r>
              <a:rPr lang="en-US" sz="3600" b="1" dirty="0" smtClean="0">
                <a:solidFill>
                  <a:srgbClr val="FF0000"/>
                </a:solidFill>
              </a:rPr>
              <a:t>for </a:t>
            </a:r>
          </a:p>
          <a:p>
            <a:pPr algn="ctr"/>
            <a:r>
              <a:rPr lang="en-US" sz="3600" b="1" dirty="0" smtClean="0">
                <a:solidFill>
                  <a:srgbClr val="FF0000"/>
                </a:solidFill>
              </a:rPr>
              <a:t>attention</a:t>
            </a:r>
            <a:endParaRPr lang="ru-RU" sz="3600" b="1" dirty="0">
              <a:solidFill>
                <a:srgbClr val="FF0000"/>
              </a:solidFill>
            </a:endParaRPr>
          </a:p>
        </p:txBody>
      </p:sp>
    </p:spTree>
    <p:extLst>
      <p:ext uri="{BB962C8B-B14F-4D97-AF65-F5344CB8AC3E}">
        <p14:creationId xmlns:p14="http://schemas.microsoft.com/office/powerpoint/2010/main" val="36588172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531409"/>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32943"/>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3" name="Прямоугольник 12"/>
          <p:cNvSpPr/>
          <p:nvPr/>
        </p:nvSpPr>
        <p:spPr>
          <a:xfrm>
            <a:off x="3233428" y="555526"/>
            <a:ext cx="2677143" cy="369332"/>
          </a:xfrm>
          <a:prstGeom prst="rect">
            <a:avLst/>
          </a:prstGeom>
        </p:spPr>
        <p:txBody>
          <a:bodyPr wrap="none">
            <a:spAutoFit/>
          </a:bodyPr>
          <a:lstStyle/>
          <a:p>
            <a:r>
              <a:rPr lang="en-US" dirty="0"/>
              <a:t>Edith Nesbit (1858 – </a:t>
            </a:r>
            <a:r>
              <a:rPr lang="en-US" dirty="0" smtClean="0"/>
              <a:t>1924)</a:t>
            </a:r>
            <a:endParaRPr lang="ru-RU" dirty="0"/>
          </a:p>
        </p:txBody>
      </p:sp>
      <p:sp>
        <p:nvSpPr>
          <p:cNvPr id="21" name="TextBox 20"/>
          <p:cNvSpPr txBox="1"/>
          <p:nvPr/>
        </p:nvSpPr>
        <p:spPr>
          <a:xfrm>
            <a:off x="1619672" y="1419622"/>
            <a:ext cx="184731" cy="369332"/>
          </a:xfrm>
          <a:prstGeom prst="rect">
            <a:avLst/>
          </a:prstGeom>
          <a:noFill/>
        </p:spPr>
        <p:txBody>
          <a:bodyPr wrap="none" rtlCol="0">
            <a:spAutoFit/>
          </a:bodyPr>
          <a:lstStyle/>
          <a:p>
            <a:endParaRPr lang="ru-RU" dirty="0"/>
          </a:p>
        </p:txBody>
      </p:sp>
      <p:pic>
        <p:nvPicPr>
          <p:cNvPr id="25" name="Рисунок 24" descr="https://prodetlit.ru/images/thumb/a/ac/Edith_Nesbit.jpg/900px-Edith_Nesbit.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059582"/>
            <a:ext cx="1263756" cy="1646551"/>
          </a:xfrm>
          <a:prstGeom prst="rect">
            <a:avLst/>
          </a:prstGeom>
          <a:noFill/>
          <a:ln>
            <a:noFill/>
          </a:ln>
        </p:spPr>
      </p:pic>
      <p:sp>
        <p:nvSpPr>
          <p:cNvPr id="26" name="TextBox 25"/>
          <p:cNvSpPr txBox="1"/>
          <p:nvPr/>
        </p:nvSpPr>
        <p:spPr>
          <a:xfrm>
            <a:off x="1731300" y="915566"/>
            <a:ext cx="7161180" cy="2215991"/>
          </a:xfrm>
          <a:prstGeom prst="rect">
            <a:avLst/>
          </a:prstGeom>
          <a:noFill/>
        </p:spPr>
        <p:txBody>
          <a:bodyPr wrap="square" rtlCol="0">
            <a:spAutoFit/>
          </a:bodyPr>
          <a:lstStyle/>
          <a:p>
            <a:pPr algn="just"/>
            <a:r>
              <a:rPr lang="en-US" sz="2000" dirty="0"/>
              <a:t> Edith Nesbit was born in Surrey. After she got </a:t>
            </a:r>
            <a:r>
              <a:rPr lang="en-US" sz="2000" dirty="0" smtClean="0"/>
              <a:t>married </a:t>
            </a:r>
            <a:r>
              <a:rPr lang="en-US" sz="2000" dirty="0"/>
              <a:t>in 1880, </a:t>
            </a:r>
            <a:r>
              <a:rPr lang="en-US" sz="2000" dirty="0" smtClean="0"/>
              <a:t>she </a:t>
            </a:r>
            <a:r>
              <a:rPr lang="en-US" sz="2000" dirty="0"/>
              <a:t>started writing children’s poems and stories to help support her large family. Her </a:t>
            </a:r>
            <a:r>
              <a:rPr lang="en-US" sz="2000" dirty="0" smtClean="0"/>
              <a:t>writing </a:t>
            </a:r>
            <a:r>
              <a:rPr lang="en-US" sz="2000" dirty="0"/>
              <a:t>was very popular. Her well-known stories include </a:t>
            </a:r>
            <a:r>
              <a:rPr lang="en-US" sz="2000" i="1" dirty="0" smtClean="0"/>
              <a:t>“Five </a:t>
            </a:r>
            <a:r>
              <a:rPr lang="en-US" sz="2000" i="1" dirty="0"/>
              <a:t>Children and </a:t>
            </a:r>
            <a:r>
              <a:rPr lang="en-US" sz="2000" i="1" dirty="0" smtClean="0"/>
              <a:t>It” </a:t>
            </a:r>
            <a:r>
              <a:rPr lang="en-US" sz="2000" dirty="0"/>
              <a:t>(1902) and </a:t>
            </a:r>
            <a:r>
              <a:rPr lang="en-US" sz="2000" i="1" dirty="0" smtClean="0"/>
              <a:t>“The </a:t>
            </a:r>
            <a:r>
              <a:rPr lang="en-US" sz="2000" i="1" dirty="0"/>
              <a:t>Phoenix and the </a:t>
            </a:r>
            <a:r>
              <a:rPr lang="en-US" sz="2000" i="1" dirty="0" smtClean="0"/>
              <a:t>Carpet” </a:t>
            </a:r>
            <a:r>
              <a:rPr lang="en-US" sz="2000" dirty="0"/>
              <a:t>(1904</a:t>
            </a:r>
            <a:r>
              <a:rPr lang="en-US" sz="2000" dirty="0" smtClean="0"/>
              <a:t>). </a:t>
            </a:r>
            <a:r>
              <a:rPr lang="en-US" sz="2000" dirty="0"/>
              <a:t>Altogether, she published more than 40 novels before her death in 1924.</a:t>
            </a:r>
          </a:p>
          <a:p>
            <a:r>
              <a:rPr lang="en-US" dirty="0" smtClean="0"/>
              <a:t> </a:t>
            </a:r>
            <a:endParaRPr lang="ru-RU" dirty="0"/>
          </a:p>
        </p:txBody>
      </p:sp>
      <p:sp>
        <p:nvSpPr>
          <p:cNvPr id="27" name="TextBox 26"/>
          <p:cNvSpPr txBox="1"/>
          <p:nvPr/>
        </p:nvSpPr>
        <p:spPr>
          <a:xfrm>
            <a:off x="395534" y="2865199"/>
            <a:ext cx="8496945" cy="1600438"/>
          </a:xfrm>
          <a:prstGeom prst="rect">
            <a:avLst/>
          </a:prstGeom>
          <a:noFill/>
        </p:spPr>
        <p:txBody>
          <a:bodyPr wrap="square" rtlCol="0">
            <a:spAutoFit/>
          </a:bodyPr>
          <a:lstStyle/>
          <a:p>
            <a:pPr algn="just"/>
            <a:r>
              <a:rPr lang="en-US" sz="2000" dirty="0"/>
              <a:t>Nesbit’s most famous and well-loved story is </a:t>
            </a:r>
            <a:r>
              <a:rPr lang="en-US" sz="2000" i="1" dirty="0" smtClean="0"/>
              <a:t>“The </a:t>
            </a:r>
            <a:r>
              <a:rPr lang="en-US" sz="2000" i="1" dirty="0"/>
              <a:t>Railway </a:t>
            </a:r>
            <a:r>
              <a:rPr lang="en-US" sz="2000" i="1" dirty="0" smtClean="0"/>
              <a:t>Children” </a:t>
            </a:r>
            <a:r>
              <a:rPr lang="en-US" sz="2000" dirty="0"/>
              <a:t>(1906). The novel is about the adventures of a middle class Edwardian family living near a railway station in the suburbs of London at the turn of the 19th century. In 1970, the book was made into an extremely successful film.            </a:t>
            </a:r>
          </a:p>
          <a:p>
            <a:endParaRPr lang="ru-RU" dirty="0"/>
          </a:p>
        </p:txBody>
      </p:sp>
    </p:spTree>
    <p:extLst>
      <p:ext uri="{BB962C8B-B14F-4D97-AF65-F5344CB8AC3E}">
        <p14:creationId xmlns:p14="http://schemas.microsoft.com/office/powerpoint/2010/main" val="24093381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564762"/>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20538"/>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18" name="Прямоугольник 17"/>
          <p:cNvSpPr/>
          <p:nvPr/>
        </p:nvSpPr>
        <p:spPr>
          <a:xfrm>
            <a:off x="3582144" y="843558"/>
            <a:ext cx="2502024" cy="461665"/>
          </a:xfrm>
          <a:prstGeom prst="rect">
            <a:avLst/>
          </a:prstGeom>
        </p:spPr>
        <p:txBody>
          <a:bodyPr wrap="square">
            <a:spAutoFit/>
          </a:bodyPr>
          <a:lstStyle/>
          <a:p>
            <a:r>
              <a:rPr lang="en-US" sz="2400" i="1" dirty="0" smtClean="0"/>
              <a:t>Possible answer:</a:t>
            </a:r>
            <a:endParaRPr lang="ru-RU" sz="2400" dirty="0"/>
          </a:p>
        </p:txBody>
      </p:sp>
      <p:sp>
        <p:nvSpPr>
          <p:cNvPr id="19" name="Прямоугольник 18"/>
          <p:cNvSpPr/>
          <p:nvPr/>
        </p:nvSpPr>
        <p:spPr>
          <a:xfrm>
            <a:off x="899592" y="2248585"/>
            <a:ext cx="7272808" cy="1569660"/>
          </a:xfrm>
          <a:prstGeom prst="rect">
            <a:avLst/>
          </a:prstGeom>
        </p:spPr>
        <p:txBody>
          <a:bodyPr wrap="square">
            <a:spAutoFit/>
          </a:bodyPr>
          <a:lstStyle/>
          <a:p>
            <a:r>
              <a:rPr lang="en-US" sz="3200" i="1" dirty="0" smtClean="0"/>
              <a:t>I think/I believe/ To my mind/In my opinion this story took place at the end of the 19th century.</a:t>
            </a:r>
            <a:endParaRPr lang="ru-RU" sz="3200" dirty="0"/>
          </a:p>
        </p:txBody>
      </p:sp>
    </p:spTree>
    <p:extLst>
      <p:ext uri="{BB962C8B-B14F-4D97-AF65-F5344CB8AC3E}">
        <p14:creationId xmlns:p14="http://schemas.microsoft.com/office/powerpoint/2010/main" val="35010267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3518"/>
            <a:ext cx="8229600" cy="349547"/>
          </a:xfrm>
        </p:spPr>
        <p:txBody>
          <a:bodyPr>
            <a:noAutofit/>
          </a:bodyPr>
          <a:lstStyle/>
          <a:p>
            <a:r>
              <a:rPr lang="en-US" sz="2000" i="1" dirty="0"/>
              <a:t>Ex.2 Read the first sentence of each paragraph. What is the extract about?</a:t>
            </a:r>
            <a:endParaRPr lang="ru-RU" sz="2000" i="1" dirty="0"/>
          </a:p>
        </p:txBody>
      </p:sp>
      <p:sp>
        <p:nvSpPr>
          <p:cNvPr id="3" name="Объект 2"/>
          <p:cNvSpPr>
            <a:spLocks noGrp="1"/>
          </p:cNvSpPr>
          <p:nvPr>
            <p:ph idx="1"/>
          </p:nvPr>
        </p:nvSpPr>
        <p:spPr>
          <a:xfrm>
            <a:off x="457200" y="1131590"/>
            <a:ext cx="8229600" cy="3463033"/>
          </a:xfrm>
        </p:spPr>
        <p:txBody>
          <a:bodyPr>
            <a:normAutofit fontScale="92500" lnSpcReduction="20000"/>
          </a:bodyPr>
          <a:lstStyle/>
          <a:p>
            <a:r>
              <a:rPr lang="en-US" sz="2400" dirty="0"/>
              <a:t>They were not railway children to begin with</a:t>
            </a:r>
            <a:r>
              <a:rPr lang="en-US" sz="2400" dirty="0" smtClean="0"/>
              <a:t>.</a:t>
            </a:r>
          </a:p>
          <a:p>
            <a:r>
              <a:rPr lang="en-US" sz="2400" dirty="0"/>
              <a:t>Mother did not spend all her time paying dull calls to dull ladies, and sitting dully at home waiting for dull ladies to pay calls to her. </a:t>
            </a:r>
            <a:endParaRPr lang="en-US" sz="2400" dirty="0" smtClean="0"/>
          </a:p>
          <a:p>
            <a:r>
              <a:rPr lang="en-US" sz="2400" dirty="0"/>
              <a:t>These three lucky children always had everything they needed: pretty clothes, a lovely nursery with heaps of toys and a Mother Goose wallpaper. </a:t>
            </a:r>
            <a:endParaRPr lang="en-US" sz="2400" dirty="0" smtClean="0"/>
          </a:p>
          <a:p>
            <a:r>
              <a:rPr lang="en-US" sz="2400" dirty="0"/>
              <a:t>You will think that </a:t>
            </a:r>
            <a:r>
              <a:rPr lang="en-US" sz="2400" dirty="0" smtClean="0"/>
              <a:t>they </a:t>
            </a:r>
            <a:r>
              <a:rPr lang="en-US" sz="2400" dirty="0"/>
              <a:t>ought to have been very happy</a:t>
            </a:r>
            <a:r>
              <a:rPr lang="en-US" sz="2400" dirty="0" smtClean="0"/>
              <a:t>.</a:t>
            </a:r>
          </a:p>
          <a:p>
            <a:r>
              <a:rPr lang="en-US" sz="2400" dirty="0"/>
              <a:t>The dreadful change came quite suddenly</a:t>
            </a:r>
            <a:r>
              <a:rPr lang="en-US" sz="2400" dirty="0" smtClean="0"/>
              <a:t>.</a:t>
            </a:r>
          </a:p>
          <a:p>
            <a:r>
              <a:rPr lang="en-US" sz="2400" dirty="0" smtClean="0"/>
              <a:t> </a:t>
            </a:r>
            <a:r>
              <a:rPr lang="en-US" sz="2400" dirty="0"/>
              <a:t>Peter had a birthday – his tenth</a:t>
            </a:r>
            <a:r>
              <a:rPr lang="en-US" sz="2400" dirty="0" smtClean="0"/>
              <a:t>. </a:t>
            </a:r>
          </a:p>
          <a:p>
            <a:r>
              <a:rPr lang="en-US" sz="2400" dirty="0" smtClean="0"/>
              <a:t> </a:t>
            </a:r>
            <a:r>
              <a:rPr lang="en-US" sz="2400" dirty="0"/>
              <a:t>Its charm lasted in its full perfection for exactly three days.</a:t>
            </a:r>
            <a:endParaRPr lang="en-US" sz="2400" dirty="0" smtClean="0"/>
          </a:p>
          <a:p>
            <a:endParaRPr lang="en-US" sz="2400" dirty="0" smtClean="0"/>
          </a:p>
          <a:p>
            <a:endParaRPr lang="en-US" sz="2400" dirty="0" smtClean="0"/>
          </a:p>
          <a:p>
            <a:endParaRPr lang="ru-RU" dirty="0"/>
          </a:p>
        </p:txBody>
      </p:sp>
      <p:grpSp>
        <p:nvGrpSpPr>
          <p:cNvPr id="7" name="Группа 6"/>
          <p:cNvGrpSpPr/>
          <p:nvPr/>
        </p:nvGrpSpPr>
        <p:grpSpPr>
          <a:xfrm>
            <a:off x="0" y="-9236"/>
            <a:ext cx="9145448" cy="564762"/>
            <a:chOff x="0" y="-9236"/>
            <a:chExt cx="9145448" cy="708778"/>
          </a:xfrm>
        </p:grpSpPr>
        <p:sp>
          <p:nvSpPr>
            <p:cNvPr id="8"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4" name="Прямоугольник 13"/>
          <p:cNvSpPr/>
          <p:nvPr/>
        </p:nvSpPr>
        <p:spPr>
          <a:xfrm>
            <a:off x="1835696" y="-20538"/>
            <a:ext cx="5688632" cy="369332"/>
          </a:xfrm>
          <a:prstGeom prst="rect">
            <a:avLst/>
          </a:prstGeom>
        </p:spPr>
        <p:txBody>
          <a:bodyPr wrap="square">
            <a:spAutoFit/>
          </a:bodyPr>
          <a:lstStyle/>
          <a:p>
            <a:r>
              <a:rPr lang="ru-RU" dirty="0">
                <a:solidFill>
                  <a:schemeClr val="bg1"/>
                </a:solidFill>
              </a:rPr>
              <a:t>ГБОУ СОШ №88 Калининского района Санкт-Петербурга</a:t>
            </a:r>
          </a:p>
        </p:txBody>
      </p:sp>
      <p:grpSp>
        <p:nvGrpSpPr>
          <p:cNvPr id="15" name="Группа 14"/>
          <p:cNvGrpSpPr/>
          <p:nvPr/>
        </p:nvGrpSpPr>
        <p:grpSpPr>
          <a:xfrm rot="10800000">
            <a:off x="-9236" y="4707034"/>
            <a:ext cx="9145448" cy="436465"/>
            <a:chOff x="0" y="-9236"/>
            <a:chExt cx="9145448" cy="708778"/>
          </a:xfrm>
        </p:grpSpPr>
        <p:sp>
          <p:nvSpPr>
            <p:cNvPr id="16"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extLst>
      <p:ext uri="{BB962C8B-B14F-4D97-AF65-F5344CB8AC3E}">
        <p14:creationId xmlns:p14="http://schemas.microsoft.com/office/powerpoint/2010/main" val="847478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708778"/>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32943"/>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6" name="Прямоугольник 5"/>
          <p:cNvSpPr/>
          <p:nvPr/>
        </p:nvSpPr>
        <p:spPr>
          <a:xfrm>
            <a:off x="3312368" y="915566"/>
            <a:ext cx="2915816" cy="523220"/>
          </a:xfrm>
          <a:prstGeom prst="rect">
            <a:avLst/>
          </a:prstGeom>
        </p:spPr>
        <p:txBody>
          <a:bodyPr wrap="square">
            <a:spAutoFit/>
          </a:bodyPr>
          <a:lstStyle/>
          <a:p>
            <a:r>
              <a:rPr lang="en-US" sz="2800" i="1" dirty="0" smtClean="0"/>
              <a:t>Possible answer:</a:t>
            </a:r>
            <a:endParaRPr lang="ru-RU" sz="2800" dirty="0"/>
          </a:p>
        </p:txBody>
      </p:sp>
      <p:sp>
        <p:nvSpPr>
          <p:cNvPr id="7" name="Прямоугольник 6"/>
          <p:cNvSpPr/>
          <p:nvPr/>
        </p:nvSpPr>
        <p:spPr>
          <a:xfrm>
            <a:off x="755576" y="1489883"/>
            <a:ext cx="7416824" cy="2739211"/>
          </a:xfrm>
          <a:prstGeom prst="rect">
            <a:avLst/>
          </a:prstGeom>
        </p:spPr>
        <p:txBody>
          <a:bodyPr wrap="square">
            <a:spAutoFit/>
          </a:bodyPr>
          <a:lstStyle/>
          <a:p>
            <a:pPr algn="just"/>
            <a:r>
              <a:rPr lang="en-US" sz="2800" dirty="0" smtClean="0"/>
              <a:t>The </a:t>
            </a:r>
            <a:r>
              <a:rPr lang="en-US" sz="2800" dirty="0"/>
              <a:t>extract is about the three children and their parents. It describes them and the relationship between them. It also </a:t>
            </a:r>
            <a:r>
              <a:rPr lang="en-US" sz="2800" dirty="0" smtClean="0"/>
              <a:t>depicts </a:t>
            </a:r>
            <a:r>
              <a:rPr lang="en-US" sz="2800" dirty="0"/>
              <a:t>their lifestyle and prepares the reader for the event that changed their </a:t>
            </a:r>
            <a:r>
              <a:rPr lang="en-US" sz="2800" dirty="0" smtClean="0"/>
              <a:t>lives.</a:t>
            </a:r>
            <a:endParaRPr lang="ru-RU" sz="2800" dirty="0"/>
          </a:p>
          <a:p>
            <a:endParaRPr lang="ru-RU" sz="3200" dirty="0"/>
          </a:p>
        </p:txBody>
      </p:sp>
    </p:spTree>
    <p:extLst>
      <p:ext uri="{BB962C8B-B14F-4D97-AF65-F5344CB8AC3E}">
        <p14:creationId xmlns:p14="http://schemas.microsoft.com/office/powerpoint/2010/main" val="18499260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5"/>
            <a:ext cx="9145448" cy="348738"/>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876005"/>
            <a:ext cx="9145448" cy="267493"/>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92546"/>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6" name="Прямоугольник 5"/>
          <p:cNvSpPr/>
          <p:nvPr/>
        </p:nvSpPr>
        <p:spPr>
          <a:xfrm>
            <a:off x="2627784" y="267494"/>
            <a:ext cx="5472608" cy="400110"/>
          </a:xfrm>
          <a:prstGeom prst="rect">
            <a:avLst/>
          </a:prstGeom>
        </p:spPr>
        <p:txBody>
          <a:bodyPr wrap="square">
            <a:spAutoFit/>
          </a:bodyPr>
          <a:lstStyle/>
          <a:p>
            <a:r>
              <a:rPr lang="en-US" sz="2000" i="1" dirty="0" smtClean="0"/>
              <a:t>Ex.3 Learn the new words from the text.</a:t>
            </a:r>
            <a:endParaRPr lang="ru-RU" sz="2000" dirty="0"/>
          </a:p>
        </p:txBody>
      </p:sp>
      <p:graphicFrame>
        <p:nvGraphicFramePr>
          <p:cNvPr id="8" name="Таблица 7"/>
          <p:cNvGraphicFramePr>
            <a:graphicFrameLocks noGrp="1"/>
          </p:cNvGraphicFramePr>
          <p:nvPr>
            <p:extLst>
              <p:ext uri="{D42A27DB-BD31-4B8C-83A1-F6EECF244321}">
                <p14:modId xmlns:p14="http://schemas.microsoft.com/office/powerpoint/2010/main" val="3295911153"/>
              </p:ext>
            </p:extLst>
          </p:nvPr>
        </p:nvGraphicFramePr>
        <p:xfrm>
          <a:off x="323529" y="627534"/>
          <a:ext cx="8496943" cy="4170680"/>
        </p:xfrm>
        <a:graphic>
          <a:graphicData uri="http://schemas.openxmlformats.org/drawingml/2006/table">
            <a:tbl>
              <a:tblPr firstRow="1" bandRow="1">
                <a:tableStyleId>{5C22544A-7EE6-4342-B048-85BDC9FD1C3A}</a:tableStyleId>
              </a:tblPr>
              <a:tblGrid>
                <a:gridCol w="2408039"/>
                <a:gridCol w="2408039"/>
                <a:gridCol w="1448617"/>
                <a:gridCol w="2232248"/>
              </a:tblGrid>
              <a:tr h="370840">
                <a:tc>
                  <a:txBody>
                    <a:bodyPr/>
                    <a:lstStyle/>
                    <a:p>
                      <a:r>
                        <a:rPr lang="en-US" dirty="0" smtClean="0">
                          <a:solidFill>
                            <a:schemeClr val="tx2">
                              <a:lumMod val="20000"/>
                              <a:lumOff val="80000"/>
                            </a:schemeClr>
                          </a:solidFill>
                        </a:rPr>
                        <a:t>ordinary suburban</a:t>
                      </a:r>
                      <a:endParaRPr lang="ru-RU" dirty="0">
                        <a:solidFill>
                          <a:schemeClr val="tx2">
                            <a:lumMod val="20000"/>
                            <a:lumOff val="80000"/>
                          </a:schemeClr>
                        </a:solidFill>
                      </a:endParaRPr>
                    </a:p>
                  </a:txBody>
                  <a:tcPr/>
                </a:tc>
                <a:tc>
                  <a:txBody>
                    <a:bodyPr/>
                    <a:lstStyle/>
                    <a:p>
                      <a:r>
                        <a:rPr lang="ru-RU" sz="1600" dirty="0" smtClean="0">
                          <a:solidFill>
                            <a:schemeClr val="tx2">
                              <a:lumMod val="20000"/>
                              <a:lumOff val="80000"/>
                            </a:schemeClr>
                          </a:solidFill>
                        </a:rPr>
                        <a:t>обычный пригород</a:t>
                      </a:r>
                      <a:endParaRPr lang="ru-RU" sz="1600" dirty="0">
                        <a:solidFill>
                          <a:schemeClr val="tx2">
                            <a:lumMod val="20000"/>
                            <a:lumOff val="80000"/>
                          </a:schemeClr>
                        </a:solidFill>
                      </a:endParaRPr>
                    </a:p>
                  </a:txBody>
                  <a:tcPr/>
                </a:tc>
                <a:tc>
                  <a:txBody>
                    <a:bodyPr/>
                    <a:lstStyle/>
                    <a:p>
                      <a:r>
                        <a:rPr lang="en-US" dirty="0" smtClean="0">
                          <a:solidFill>
                            <a:schemeClr val="tx2">
                              <a:lumMod val="20000"/>
                              <a:lumOff val="80000"/>
                            </a:schemeClr>
                          </a:solidFill>
                        </a:rPr>
                        <a:t>unjust</a:t>
                      </a:r>
                      <a:endParaRPr lang="ru-RU" dirty="0">
                        <a:solidFill>
                          <a:schemeClr val="tx2">
                            <a:lumMod val="20000"/>
                            <a:lumOff val="80000"/>
                          </a:schemeClr>
                        </a:solidFill>
                      </a:endParaRPr>
                    </a:p>
                  </a:txBody>
                  <a:tcPr/>
                </a:tc>
                <a:tc>
                  <a:txBody>
                    <a:bodyPr/>
                    <a:lstStyle/>
                    <a:p>
                      <a:r>
                        <a:rPr lang="ru-RU" sz="1600" dirty="0" smtClean="0">
                          <a:solidFill>
                            <a:schemeClr val="tx2">
                              <a:lumMod val="20000"/>
                              <a:lumOff val="80000"/>
                            </a:schemeClr>
                          </a:solidFill>
                        </a:rPr>
                        <a:t>несправедливый</a:t>
                      </a:r>
                      <a:endParaRPr lang="ru-RU" sz="1600" dirty="0">
                        <a:solidFill>
                          <a:schemeClr val="tx2">
                            <a:lumMod val="20000"/>
                            <a:lumOff val="80000"/>
                          </a:schemeClr>
                        </a:solidFill>
                      </a:endParaRPr>
                    </a:p>
                  </a:txBody>
                  <a:tcPr/>
                </a:tc>
              </a:tr>
              <a:tr h="370840">
                <a:tc>
                  <a:txBody>
                    <a:bodyPr/>
                    <a:lstStyle/>
                    <a:p>
                      <a:r>
                        <a:rPr lang="en-US" dirty="0" smtClean="0"/>
                        <a:t>French window</a:t>
                      </a:r>
                      <a:endParaRPr lang="ru-RU" dirty="0"/>
                    </a:p>
                  </a:txBody>
                  <a:tcPr/>
                </a:tc>
                <a:tc>
                  <a:txBody>
                    <a:bodyPr/>
                    <a:lstStyle/>
                    <a:p>
                      <a:r>
                        <a:rPr lang="ru-RU" sz="1600" dirty="0" smtClean="0"/>
                        <a:t>дверь в сад, окно до пола</a:t>
                      </a:r>
                      <a:endParaRPr lang="ru-RU" sz="1600" dirty="0"/>
                    </a:p>
                  </a:txBody>
                  <a:tcPr/>
                </a:tc>
                <a:tc>
                  <a:txBody>
                    <a:bodyPr/>
                    <a:lstStyle/>
                    <a:p>
                      <a:r>
                        <a:rPr lang="en-US" dirty="0" smtClean="0"/>
                        <a:t>dreadful</a:t>
                      </a:r>
                      <a:endParaRPr lang="ru-RU" dirty="0"/>
                    </a:p>
                  </a:txBody>
                  <a:tcPr/>
                </a:tc>
                <a:tc>
                  <a:txBody>
                    <a:bodyPr/>
                    <a:lstStyle/>
                    <a:p>
                      <a:r>
                        <a:rPr lang="ru-RU" sz="1600" dirty="0" smtClean="0"/>
                        <a:t>страшный, ужасный</a:t>
                      </a:r>
                      <a:endParaRPr lang="ru-RU" sz="1600" dirty="0"/>
                    </a:p>
                  </a:txBody>
                  <a:tcPr/>
                </a:tc>
              </a:tr>
              <a:tr h="370840">
                <a:tc>
                  <a:txBody>
                    <a:bodyPr/>
                    <a:lstStyle/>
                    <a:p>
                      <a:r>
                        <a:rPr lang="en-US" dirty="0" smtClean="0"/>
                        <a:t>estate agent</a:t>
                      </a:r>
                      <a:endParaRPr lang="ru-RU" dirty="0"/>
                    </a:p>
                  </a:txBody>
                  <a:tcPr/>
                </a:tc>
                <a:tc>
                  <a:txBody>
                    <a:bodyPr/>
                    <a:lstStyle/>
                    <a:p>
                      <a:r>
                        <a:rPr lang="ru-RU" sz="1600" dirty="0" smtClean="0"/>
                        <a:t> риелтор, агент по недвижимости</a:t>
                      </a:r>
                      <a:endParaRPr lang="ru-RU" sz="1600" dirty="0"/>
                    </a:p>
                  </a:txBody>
                  <a:tcPr/>
                </a:tc>
                <a:tc>
                  <a:txBody>
                    <a:bodyPr/>
                    <a:lstStyle/>
                    <a:p>
                      <a:r>
                        <a:rPr lang="en-US" dirty="0" smtClean="0"/>
                        <a:t>tiled</a:t>
                      </a:r>
                      <a:endParaRPr lang="ru-RU" dirty="0"/>
                    </a:p>
                  </a:txBody>
                  <a:tcPr/>
                </a:tc>
                <a:tc>
                  <a:txBody>
                    <a:bodyPr/>
                    <a:lstStyle/>
                    <a:p>
                      <a:r>
                        <a:rPr lang="ru-RU" sz="1600" dirty="0" smtClean="0"/>
                        <a:t>выложенный плиткой</a:t>
                      </a:r>
                      <a:endParaRPr lang="ru-RU" sz="1600" dirty="0"/>
                    </a:p>
                  </a:txBody>
                  <a:tcPr/>
                </a:tc>
              </a:tr>
              <a:tr h="370840">
                <a:tc>
                  <a:txBody>
                    <a:bodyPr/>
                    <a:lstStyle/>
                    <a:p>
                      <a:r>
                        <a:rPr lang="en-US" dirty="0" smtClean="0"/>
                        <a:t>refurnishing</a:t>
                      </a:r>
                      <a:endParaRPr lang="ru-RU" dirty="0"/>
                    </a:p>
                  </a:txBody>
                  <a:tcPr/>
                </a:tc>
                <a:tc>
                  <a:txBody>
                    <a:bodyPr/>
                    <a:lstStyle/>
                    <a:p>
                      <a:r>
                        <a:rPr lang="ru-RU" sz="1600" dirty="0" smtClean="0"/>
                        <a:t>переоборудованный</a:t>
                      </a:r>
                      <a:endParaRPr lang="ru-RU" sz="1600" dirty="0"/>
                    </a:p>
                  </a:txBody>
                  <a:tcPr/>
                </a:tc>
                <a:tc>
                  <a:txBody>
                    <a:bodyPr/>
                    <a:lstStyle/>
                    <a:p>
                      <a:r>
                        <a:rPr lang="en-US" dirty="0" smtClean="0"/>
                        <a:t>pay dull calls</a:t>
                      </a:r>
                      <a:endParaRPr lang="ru-RU" dirty="0"/>
                    </a:p>
                  </a:txBody>
                  <a:tcPr/>
                </a:tc>
                <a:tc>
                  <a:txBody>
                    <a:bodyPr/>
                    <a:lstStyle/>
                    <a:p>
                      <a:r>
                        <a:rPr lang="ru-RU" sz="1600" dirty="0" smtClean="0"/>
                        <a:t>наносить</a:t>
                      </a:r>
                      <a:r>
                        <a:rPr lang="en-US" sz="1600" dirty="0" smtClean="0"/>
                        <a:t> </a:t>
                      </a:r>
                      <a:r>
                        <a:rPr lang="ru-RU" sz="1600" dirty="0" smtClean="0"/>
                        <a:t>скучные</a:t>
                      </a:r>
                      <a:r>
                        <a:rPr lang="ru-RU" sz="1600" baseline="0" dirty="0" smtClean="0"/>
                        <a:t> </a:t>
                      </a:r>
                      <a:r>
                        <a:rPr lang="ru-RU" sz="1600" dirty="0" smtClean="0"/>
                        <a:t>визиты</a:t>
                      </a:r>
                      <a:endParaRPr lang="ru-RU" sz="1600" dirty="0"/>
                    </a:p>
                  </a:txBody>
                  <a:tcPr/>
                </a:tc>
              </a:tr>
              <a:tr h="370840">
                <a:tc>
                  <a:txBody>
                    <a:bodyPr/>
                    <a:lstStyle/>
                    <a:p>
                      <a:r>
                        <a:rPr lang="en-US" dirty="0" smtClean="0"/>
                        <a:t>mumps</a:t>
                      </a:r>
                      <a:endParaRPr lang="ru-RU" dirty="0"/>
                    </a:p>
                  </a:txBody>
                  <a:tcPr/>
                </a:tc>
                <a:tc>
                  <a:txBody>
                    <a:bodyPr/>
                    <a:lstStyle/>
                    <a:p>
                      <a:r>
                        <a:rPr lang="ru-RU" sz="1600" dirty="0" smtClean="0"/>
                        <a:t>свинка (мед.)</a:t>
                      </a:r>
                      <a:endParaRPr lang="ru-RU" sz="1600" dirty="0"/>
                    </a:p>
                  </a:txBody>
                  <a:tcPr/>
                </a:tc>
                <a:tc>
                  <a:txBody>
                    <a:bodyPr/>
                    <a:lstStyle/>
                    <a:p>
                      <a:r>
                        <a:rPr lang="en-US" dirty="0" smtClean="0"/>
                        <a:t>lasted</a:t>
                      </a:r>
                      <a:endParaRPr lang="ru-RU" dirty="0"/>
                    </a:p>
                  </a:txBody>
                  <a:tcPr/>
                </a:tc>
                <a:tc>
                  <a:txBody>
                    <a:bodyPr/>
                    <a:lstStyle/>
                    <a:p>
                      <a:r>
                        <a:rPr lang="ru-RU" sz="1600" dirty="0" smtClean="0"/>
                        <a:t>длилось</a:t>
                      </a:r>
                      <a:endParaRPr lang="ru-RU" sz="1600" dirty="0"/>
                    </a:p>
                  </a:txBody>
                  <a:tcPr/>
                </a:tc>
              </a:tr>
              <a:tr h="370840">
                <a:tc>
                  <a:txBody>
                    <a:bodyPr/>
                    <a:lstStyle/>
                    <a:p>
                      <a:r>
                        <a:rPr lang="en-US" dirty="0" smtClean="0"/>
                        <a:t>nursery with heap toys</a:t>
                      </a:r>
                      <a:endParaRPr lang="ru-RU" dirty="0"/>
                    </a:p>
                  </a:txBody>
                  <a:tcPr/>
                </a:tc>
                <a:tc>
                  <a:txBody>
                    <a:bodyPr/>
                    <a:lstStyle/>
                    <a:p>
                      <a:r>
                        <a:rPr lang="ru-RU" sz="1600" dirty="0" smtClean="0"/>
                        <a:t>детская комната с кучей игрушек</a:t>
                      </a:r>
                      <a:endParaRPr lang="ru-RU" sz="1600" dirty="0"/>
                    </a:p>
                  </a:txBody>
                  <a:tcPr/>
                </a:tc>
                <a:tc>
                  <a:txBody>
                    <a:bodyPr/>
                    <a:lstStyle/>
                    <a:p>
                      <a:r>
                        <a:rPr lang="en-US" dirty="0" smtClean="0"/>
                        <a:t>inexperience</a:t>
                      </a:r>
                      <a:endParaRPr lang="ru-RU" dirty="0"/>
                    </a:p>
                  </a:txBody>
                  <a:tcPr/>
                </a:tc>
                <a:tc>
                  <a:txBody>
                    <a:bodyPr/>
                    <a:lstStyle/>
                    <a:p>
                      <a:r>
                        <a:rPr lang="ru-RU" sz="1600" dirty="0" smtClean="0"/>
                        <a:t>неопытность</a:t>
                      </a:r>
                      <a:endParaRPr lang="ru-RU" sz="1600" dirty="0"/>
                    </a:p>
                  </a:txBody>
                  <a:tcPr/>
                </a:tc>
              </a:tr>
              <a:tr h="370840">
                <a:tc>
                  <a:txBody>
                    <a:bodyPr/>
                    <a:lstStyle/>
                    <a:p>
                      <a:r>
                        <a:rPr lang="en-US" dirty="0" smtClean="0"/>
                        <a:t>electric bells</a:t>
                      </a:r>
                      <a:endParaRPr lang="ru-RU" dirty="0"/>
                    </a:p>
                  </a:txBody>
                  <a:tcPr/>
                </a:tc>
                <a:tc>
                  <a:txBody>
                    <a:bodyPr/>
                    <a:lstStyle/>
                    <a:p>
                      <a:r>
                        <a:rPr lang="ru-RU" sz="1600" dirty="0" smtClean="0"/>
                        <a:t>электрический звонок</a:t>
                      </a:r>
                      <a:endParaRPr lang="ru-RU" sz="1600" dirty="0"/>
                    </a:p>
                  </a:txBody>
                  <a:tcPr/>
                </a:tc>
                <a:tc>
                  <a:txBody>
                    <a:bodyPr/>
                    <a:lstStyle/>
                    <a:p>
                      <a:r>
                        <a:rPr lang="en-US" dirty="0" smtClean="0"/>
                        <a:t>intention</a:t>
                      </a:r>
                      <a:endParaRPr lang="ru-RU" dirty="0"/>
                    </a:p>
                  </a:txBody>
                  <a:tcPr/>
                </a:tc>
                <a:tc>
                  <a:txBody>
                    <a:bodyPr/>
                    <a:lstStyle/>
                    <a:p>
                      <a:r>
                        <a:rPr lang="ru-RU" sz="1600" dirty="0" smtClean="0"/>
                        <a:t>намерение</a:t>
                      </a:r>
                      <a:endParaRPr lang="ru-RU" sz="1600" dirty="0"/>
                    </a:p>
                  </a:txBody>
                  <a:tcPr/>
                </a:tc>
              </a:tr>
              <a:tr h="370840">
                <a:tc>
                  <a:txBody>
                    <a:bodyPr/>
                    <a:lstStyle/>
                    <a:p>
                      <a:r>
                        <a:rPr lang="en-US" dirty="0" smtClean="0"/>
                        <a:t>over and done with</a:t>
                      </a:r>
                      <a:endParaRPr lang="ru-RU" dirty="0"/>
                    </a:p>
                  </a:txBody>
                  <a:tcPr/>
                </a:tc>
                <a:tc>
                  <a:txBody>
                    <a:bodyPr/>
                    <a:lstStyle/>
                    <a:p>
                      <a:r>
                        <a:rPr lang="ru-RU" sz="1600" dirty="0" smtClean="0"/>
                        <a:t>полностью законченный</a:t>
                      </a:r>
                      <a:endParaRPr lang="ru-RU" sz="1600" dirty="0"/>
                    </a:p>
                  </a:txBody>
                  <a:tcPr/>
                </a:tc>
                <a:tc>
                  <a:txBody>
                    <a:bodyPr/>
                    <a:lstStyle/>
                    <a:p>
                      <a:r>
                        <a:rPr lang="en-US" dirty="0" smtClean="0"/>
                        <a:t>bang</a:t>
                      </a:r>
                      <a:endParaRPr lang="ru-RU" dirty="0"/>
                    </a:p>
                  </a:txBody>
                  <a:tcPr/>
                </a:tc>
                <a:tc>
                  <a:txBody>
                    <a:bodyPr/>
                    <a:lstStyle/>
                    <a:p>
                      <a:r>
                        <a:rPr lang="ru-RU" sz="1600" dirty="0" smtClean="0"/>
                        <a:t>треск, грохот</a:t>
                      </a:r>
                      <a:endParaRPr lang="ru-RU" sz="1600" dirty="0"/>
                    </a:p>
                  </a:txBody>
                  <a:tcPr/>
                </a:tc>
              </a:tr>
              <a:tr h="370840">
                <a:tc>
                  <a:txBody>
                    <a:bodyPr/>
                    <a:lstStyle/>
                    <a:p>
                      <a:r>
                        <a:rPr lang="en-US" dirty="0" smtClean="0"/>
                        <a:t>never cross</a:t>
                      </a:r>
                      <a:endParaRPr lang="ru-RU" dirty="0"/>
                    </a:p>
                  </a:txBody>
                  <a:tcPr/>
                </a:tc>
                <a:tc>
                  <a:txBody>
                    <a:bodyPr/>
                    <a:lstStyle/>
                    <a:p>
                      <a:r>
                        <a:rPr lang="ru-RU" sz="1600" dirty="0" smtClean="0"/>
                        <a:t>никогда не сердится</a:t>
                      </a:r>
                      <a:endParaRPr lang="ru-RU" sz="1600" dirty="0"/>
                    </a:p>
                  </a:txBody>
                  <a:tcPr/>
                </a:tc>
                <a:tc>
                  <a:txBody>
                    <a:bodyPr/>
                    <a:lstStyle/>
                    <a:p>
                      <a:r>
                        <a:rPr lang="en-US" dirty="0" smtClean="0"/>
                        <a:t>charm</a:t>
                      </a:r>
                      <a:endParaRPr lang="ru-RU" dirty="0"/>
                    </a:p>
                  </a:txBody>
                  <a:tcPr/>
                </a:tc>
                <a:tc>
                  <a:txBody>
                    <a:bodyPr/>
                    <a:lstStyle/>
                    <a:p>
                      <a:r>
                        <a:rPr lang="ru-RU" sz="1600" dirty="0" smtClean="0"/>
                        <a:t>обаяние</a:t>
                      </a:r>
                      <a:endParaRPr lang="ru-RU" sz="1600" dirty="0"/>
                    </a:p>
                  </a:txBody>
                  <a:tcPr/>
                </a:tc>
              </a:tr>
            </a:tbl>
          </a:graphicData>
        </a:graphic>
      </p:graphicFrame>
    </p:spTree>
    <p:extLst>
      <p:ext uri="{BB962C8B-B14F-4D97-AF65-F5344CB8AC3E}">
        <p14:creationId xmlns:p14="http://schemas.microsoft.com/office/powerpoint/2010/main" val="39503215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456568"/>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9236" y="4707034"/>
            <a:ext cx="9145448" cy="436465"/>
            <a:chOff x="0" y="-9236"/>
            <a:chExt cx="9145448" cy="708778"/>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92546"/>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6" name="Прямоугольник 5"/>
          <p:cNvSpPr/>
          <p:nvPr/>
        </p:nvSpPr>
        <p:spPr>
          <a:xfrm>
            <a:off x="683569" y="627534"/>
            <a:ext cx="7776864" cy="430887"/>
          </a:xfrm>
          <a:prstGeom prst="rect">
            <a:avLst/>
          </a:prstGeom>
        </p:spPr>
        <p:txBody>
          <a:bodyPr wrap="square">
            <a:spAutoFit/>
          </a:bodyPr>
          <a:lstStyle/>
          <a:p>
            <a:r>
              <a:rPr lang="en-US" sz="2200" i="1" dirty="0" smtClean="0"/>
              <a:t>Read the text again carefully. Choose </a:t>
            </a:r>
            <a:r>
              <a:rPr lang="en-US" sz="2200" b="1" i="1" dirty="0" smtClean="0"/>
              <a:t>A</a:t>
            </a:r>
            <a:r>
              <a:rPr lang="en-US" sz="2200" i="1" dirty="0" smtClean="0"/>
              <a:t>, </a:t>
            </a:r>
            <a:r>
              <a:rPr lang="en-US" sz="2200" b="1" i="1" dirty="0" smtClean="0"/>
              <a:t>B</a:t>
            </a:r>
            <a:r>
              <a:rPr lang="en-US" sz="2200" i="1" dirty="0" smtClean="0"/>
              <a:t>, </a:t>
            </a:r>
            <a:r>
              <a:rPr lang="en-US" sz="2200" b="1" i="1" dirty="0" smtClean="0"/>
              <a:t>C</a:t>
            </a:r>
            <a:r>
              <a:rPr lang="en-US" sz="2200" i="1" dirty="0" smtClean="0"/>
              <a:t> or </a:t>
            </a:r>
            <a:r>
              <a:rPr lang="en-US" sz="2200" b="1" i="1" dirty="0" smtClean="0"/>
              <a:t>D</a:t>
            </a:r>
            <a:r>
              <a:rPr lang="en-US" sz="2200" i="1" dirty="0" smtClean="0"/>
              <a:t> for questions 1-5.</a:t>
            </a:r>
            <a:endParaRPr lang="ru-RU" sz="2200" i="1" dirty="0"/>
          </a:p>
        </p:txBody>
      </p:sp>
      <p:sp>
        <p:nvSpPr>
          <p:cNvPr id="7" name="Прямоугольник 6"/>
          <p:cNvSpPr/>
          <p:nvPr/>
        </p:nvSpPr>
        <p:spPr>
          <a:xfrm>
            <a:off x="1043608" y="1275606"/>
            <a:ext cx="7704856" cy="3416320"/>
          </a:xfrm>
          <a:prstGeom prst="rect">
            <a:avLst/>
          </a:prstGeom>
        </p:spPr>
        <p:txBody>
          <a:bodyPr wrap="square">
            <a:spAutoFit/>
          </a:bodyPr>
          <a:lstStyle/>
          <a:p>
            <a:r>
              <a:rPr lang="en-US" sz="2400" i="1" dirty="0" smtClean="0">
                <a:solidFill>
                  <a:srgbClr val="C00000"/>
                </a:solidFill>
              </a:rPr>
              <a:t>Answering </a:t>
            </a:r>
            <a:r>
              <a:rPr lang="en-US" sz="2400" i="1" dirty="0">
                <a:solidFill>
                  <a:srgbClr val="C00000"/>
                </a:solidFill>
              </a:rPr>
              <a:t>multiple-choice </a:t>
            </a:r>
            <a:r>
              <a:rPr lang="en-US" sz="2400" i="1" dirty="0" smtClean="0">
                <a:solidFill>
                  <a:srgbClr val="C00000"/>
                </a:solidFill>
              </a:rPr>
              <a:t>questions</a:t>
            </a:r>
            <a:endParaRPr lang="ru-RU" sz="2400" i="1" dirty="0">
              <a:solidFill>
                <a:srgbClr val="C00000"/>
              </a:solidFill>
            </a:endParaRPr>
          </a:p>
          <a:p>
            <a:r>
              <a:rPr lang="en-US" sz="2400" dirty="0" smtClean="0"/>
              <a:t>Read</a:t>
            </a:r>
            <a:r>
              <a:rPr lang="ru-RU" sz="2400" dirty="0" smtClean="0"/>
              <a:t> </a:t>
            </a:r>
            <a:r>
              <a:rPr lang="en-US" sz="2400" dirty="0" smtClean="0"/>
              <a:t>the </a:t>
            </a:r>
            <a:r>
              <a:rPr lang="en-US" sz="2400" dirty="0"/>
              <a:t>text quickly to get the general idea of what it is </a:t>
            </a:r>
            <a:r>
              <a:rPr lang="en-US" sz="2400" dirty="0" smtClean="0"/>
              <a:t>about . </a:t>
            </a:r>
            <a:r>
              <a:rPr lang="en-US" sz="2400" dirty="0"/>
              <a:t>Look at the first part of the question and underline the key words. Don't read options A-D yet</a:t>
            </a:r>
            <a:r>
              <a:rPr lang="en-US" sz="2400" dirty="0" smtClean="0"/>
              <a:t>.  </a:t>
            </a:r>
            <a:r>
              <a:rPr lang="en-US" sz="2400" dirty="0"/>
              <a:t>Find the part of the text the question refers to. Go through the choices and underline the key words</a:t>
            </a:r>
            <a:r>
              <a:rPr lang="en-US" sz="2400" dirty="0" smtClean="0"/>
              <a:t>.</a:t>
            </a:r>
          </a:p>
          <a:p>
            <a:r>
              <a:rPr lang="en-US" sz="2400" dirty="0" smtClean="0"/>
              <a:t>Choose </a:t>
            </a:r>
            <a:r>
              <a:rPr lang="en-US" sz="2400" dirty="0"/>
              <a:t>the answer that fits best. Keep in mind that the information may be rephrased</a:t>
            </a:r>
            <a:r>
              <a:rPr lang="en-US" sz="2400" dirty="0" smtClean="0"/>
              <a:t>. </a:t>
            </a:r>
            <a:r>
              <a:rPr lang="en-US" sz="2400" dirty="0"/>
              <a:t>Check your answer against the text.</a:t>
            </a:r>
            <a:r>
              <a:rPr lang="en-US" sz="2400" dirty="0" smtClean="0"/>
              <a:t>                                          </a:t>
            </a:r>
            <a:endParaRPr lang="ru-RU" sz="2400" dirty="0"/>
          </a:p>
        </p:txBody>
      </p:sp>
    </p:spTree>
    <p:extLst>
      <p:ext uri="{BB962C8B-B14F-4D97-AF65-F5344CB8AC3E}">
        <p14:creationId xmlns:p14="http://schemas.microsoft.com/office/powerpoint/2010/main" val="19808345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0" y="-9236"/>
            <a:ext cx="9145448" cy="327711"/>
            <a:chOff x="0" y="-9236"/>
            <a:chExt cx="9145448" cy="708778"/>
          </a:xfrm>
        </p:grpSpPr>
        <p:sp>
          <p:nvSpPr>
            <p:cNvPr id="4"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2"/>
            <p:cNvSpPr/>
            <p:nvPr/>
          </p:nvSpPr>
          <p:spPr>
            <a:xfrm rot="10800000">
              <a:off x="1268868" y="395728"/>
              <a:ext cx="7876580" cy="303814"/>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9" name="Группа 8"/>
          <p:cNvGrpSpPr/>
          <p:nvPr/>
        </p:nvGrpSpPr>
        <p:grpSpPr>
          <a:xfrm rot="10800000">
            <a:off x="-13157" y="4848403"/>
            <a:ext cx="9145448" cy="295097"/>
            <a:chOff x="0" y="-9236"/>
            <a:chExt cx="9145448" cy="479209"/>
          </a:xfrm>
        </p:grpSpPr>
        <p:sp>
          <p:nvSpPr>
            <p:cNvPr id="10" name="Пятиугольник 2"/>
            <p:cNvSpPr/>
            <p:nvPr/>
          </p:nvSpPr>
          <p:spPr>
            <a:xfrm rot="10800000">
              <a:off x="0" y="-9236"/>
              <a:ext cx="9144000" cy="411510"/>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иугольник 2"/>
            <p:cNvSpPr/>
            <p:nvPr/>
          </p:nvSpPr>
          <p:spPr>
            <a:xfrm rot="10800000">
              <a:off x="1268868" y="395730"/>
              <a:ext cx="7876580" cy="74243"/>
            </a:xfrm>
            <a:custGeom>
              <a:avLst/>
              <a:gdLst>
                <a:gd name="connsiteX0" fmla="*/ 0 w 7451888"/>
                <a:gd name="connsiteY0" fmla="*/ 0 h 936104"/>
                <a:gd name="connsiteX1" fmla="*/ 6337288 w 7451888"/>
                <a:gd name="connsiteY1" fmla="*/ 0 h 936104"/>
                <a:gd name="connsiteX2" fmla="*/ 7451888 w 7451888"/>
                <a:gd name="connsiteY2" fmla="*/ 468052 h 936104"/>
                <a:gd name="connsiteX3" fmla="*/ 6337288 w 7451888"/>
                <a:gd name="connsiteY3" fmla="*/ 936104 h 936104"/>
                <a:gd name="connsiteX4" fmla="*/ 0 w 7451888"/>
                <a:gd name="connsiteY4" fmla="*/ 936104 h 936104"/>
                <a:gd name="connsiteX5" fmla="*/ 0 w 7451888"/>
                <a:gd name="connsiteY5" fmla="*/ 0 h 936104"/>
                <a:gd name="connsiteX0" fmla="*/ 0 w 7464124"/>
                <a:gd name="connsiteY0" fmla="*/ 0 h 936104"/>
                <a:gd name="connsiteX1" fmla="*/ 63372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451888 w 7464124"/>
                <a:gd name="connsiteY2" fmla="*/ 468052 h 936104"/>
                <a:gd name="connsiteX3" fmla="*/ 7464124 w 7464124"/>
                <a:gd name="connsiteY3" fmla="*/ 926867 h 936104"/>
                <a:gd name="connsiteX4" fmla="*/ 0 w 7464124"/>
                <a:gd name="connsiteY4" fmla="*/ 936104 h 936104"/>
                <a:gd name="connsiteX5" fmla="*/ 0 w 7464124"/>
                <a:gd name="connsiteY5" fmla="*/ 0 h 936104"/>
                <a:gd name="connsiteX0" fmla="*/ 0 w 7464124"/>
                <a:gd name="connsiteY0" fmla="*/ 0 h 936104"/>
                <a:gd name="connsiteX1" fmla="*/ 6743688 w 7464124"/>
                <a:gd name="connsiteY1" fmla="*/ 0 h 936104"/>
                <a:gd name="connsiteX2" fmla="*/ 7230215 w 7464124"/>
                <a:gd name="connsiteY2" fmla="*/ 625070 h 936104"/>
                <a:gd name="connsiteX3" fmla="*/ 7464124 w 7464124"/>
                <a:gd name="connsiteY3" fmla="*/ 926867 h 936104"/>
                <a:gd name="connsiteX4" fmla="*/ 0 w 7464124"/>
                <a:gd name="connsiteY4" fmla="*/ 936104 h 936104"/>
                <a:gd name="connsiteX5" fmla="*/ 0 w 7464124"/>
                <a:gd name="connsiteY5" fmla="*/ 0 h 936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464124" h="936104">
                  <a:moveTo>
                    <a:pt x="0" y="0"/>
                  </a:moveTo>
                  <a:lnTo>
                    <a:pt x="6743688" y="0"/>
                  </a:lnTo>
                  <a:lnTo>
                    <a:pt x="7230215" y="625070"/>
                  </a:lnTo>
                  <a:lnTo>
                    <a:pt x="7464124" y="926867"/>
                  </a:lnTo>
                  <a:lnTo>
                    <a:pt x="0" y="936104"/>
                  </a:lnTo>
                  <a:lnTo>
                    <a:pt x="0" y="0"/>
                  </a:lnTo>
                  <a:close/>
                </a:path>
              </a:pathLst>
            </a:custGeom>
            <a:gradFill flip="none" rotWithShape="1">
              <a:gsLst>
                <a:gs pos="0">
                  <a:srgbClr val="2D588B">
                    <a:lumMod val="88000"/>
                  </a:srgbClr>
                </a:gs>
                <a:gs pos="46000">
                  <a:srgbClr val="4F83C1"/>
                </a:gs>
                <a:gs pos="98000">
                  <a:srgbClr val="6796CF"/>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2" name="Прямоугольник 11"/>
          <p:cNvSpPr/>
          <p:nvPr/>
        </p:nvSpPr>
        <p:spPr>
          <a:xfrm>
            <a:off x="2123728" y="-92546"/>
            <a:ext cx="5904656" cy="369332"/>
          </a:xfrm>
          <a:prstGeom prst="rect">
            <a:avLst/>
          </a:prstGeom>
        </p:spPr>
        <p:txBody>
          <a:bodyPr wrap="square">
            <a:spAutoFit/>
          </a:bodyPr>
          <a:lstStyle/>
          <a:p>
            <a:r>
              <a:rPr lang="ru-RU" dirty="0" smtClean="0">
                <a:solidFill>
                  <a:schemeClr val="bg1"/>
                </a:solidFill>
                <a:latin typeface="Arial Narrow" panose="020B0606020202030204" pitchFamily="34" charset="0"/>
              </a:rPr>
              <a:t>ГБОУ СОШ №88 Калининского района Санкт-Петербурга</a:t>
            </a:r>
            <a:endParaRPr lang="ru-RU" dirty="0">
              <a:solidFill>
                <a:schemeClr val="bg1"/>
              </a:solidFill>
              <a:latin typeface="Arial Narrow" panose="020B0606020202030204" pitchFamily="34" charset="0"/>
            </a:endParaRPr>
          </a:p>
        </p:txBody>
      </p:sp>
      <p:sp>
        <p:nvSpPr>
          <p:cNvPr id="3" name="Прямоугольник 2"/>
          <p:cNvSpPr/>
          <p:nvPr/>
        </p:nvSpPr>
        <p:spPr>
          <a:xfrm>
            <a:off x="1043608" y="339502"/>
            <a:ext cx="5788444" cy="400110"/>
          </a:xfrm>
          <a:prstGeom prst="rect">
            <a:avLst/>
          </a:prstGeom>
        </p:spPr>
        <p:txBody>
          <a:bodyPr wrap="none">
            <a:spAutoFit/>
          </a:bodyPr>
          <a:lstStyle/>
          <a:p>
            <a:r>
              <a:rPr lang="en-US" sz="2000" b="1" i="1" dirty="0" smtClean="0"/>
              <a:t>The Railway Children   </a:t>
            </a:r>
            <a:r>
              <a:rPr lang="en-US" i="1" dirty="0" smtClean="0"/>
              <a:t>Chapter I: The Beginning of Things</a:t>
            </a:r>
            <a:endParaRPr lang="ru-RU" dirty="0"/>
          </a:p>
        </p:txBody>
      </p:sp>
      <p:sp>
        <p:nvSpPr>
          <p:cNvPr id="6" name="Прямоугольник 5"/>
          <p:cNvSpPr/>
          <p:nvPr/>
        </p:nvSpPr>
        <p:spPr>
          <a:xfrm>
            <a:off x="323528" y="699542"/>
            <a:ext cx="8640960" cy="2862322"/>
          </a:xfrm>
          <a:prstGeom prst="rect">
            <a:avLst/>
          </a:prstGeom>
        </p:spPr>
        <p:txBody>
          <a:bodyPr wrap="square">
            <a:spAutoFit/>
          </a:bodyPr>
          <a:lstStyle/>
          <a:p>
            <a:pPr algn="just"/>
            <a:r>
              <a:rPr lang="en-US" dirty="0">
                <a:solidFill>
                  <a:srgbClr val="252525"/>
                </a:solidFill>
              </a:rPr>
              <a:t>They were not railway children to begin with. I don't suppose they had ever thought about railways except as a means of getting to the pantomime, Zoological Gardens and Madame </a:t>
            </a:r>
            <a:r>
              <a:rPr lang="en-US" dirty="0" err="1">
                <a:solidFill>
                  <a:srgbClr val="252525"/>
                </a:solidFill>
              </a:rPr>
              <a:t>Tussauds</a:t>
            </a:r>
            <a:r>
              <a:rPr lang="en-US" dirty="0">
                <a:solidFill>
                  <a:srgbClr val="252525"/>
                </a:solidFill>
              </a:rPr>
              <a:t>. They were just </a:t>
            </a:r>
            <a:r>
              <a:rPr lang="en-US" b="1" dirty="0">
                <a:solidFill>
                  <a:srgbClr val="252525"/>
                </a:solidFill>
              </a:rPr>
              <a:t>ordinary suburban </a:t>
            </a:r>
            <a:r>
              <a:rPr lang="en-US" dirty="0">
                <a:solidFill>
                  <a:srgbClr val="252525"/>
                </a:solidFill>
              </a:rPr>
              <a:t>children, and they lived with their father and mother in an ordinary red-brick-fronted villa, with </a:t>
            </a:r>
            <a:r>
              <a:rPr lang="en-US" dirty="0" err="1">
                <a:solidFill>
                  <a:srgbClr val="252525"/>
                </a:solidFill>
              </a:rPr>
              <a:t>coloured</a:t>
            </a:r>
            <a:r>
              <a:rPr lang="en-US" dirty="0">
                <a:solidFill>
                  <a:srgbClr val="252525"/>
                </a:solidFill>
              </a:rPr>
              <a:t> glass in the front door, a </a:t>
            </a:r>
            <a:r>
              <a:rPr lang="en-US" b="1" dirty="0">
                <a:solidFill>
                  <a:srgbClr val="252525"/>
                </a:solidFill>
              </a:rPr>
              <a:t>tiled</a:t>
            </a:r>
            <a:r>
              <a:rPr lang="en-US" dirty="0">
                <a:solidFill>
                  <a:srgbClr val="252525"/>
                </a:solidFill>
              </a:rPr>
              <a:t> passage that was called a hall, a bathroom with hot and cold water, electric </a:t>
            </a:r>
            <a:r>
              <a:rPr lang="en-US" b="1" dirty="0">
                <a:solidFill>
                  <a:srgbClr val="252525"/>
                </a:solidFill>
              </a:rPr>
              <a:t>bells</a:t>
            </a:r>
            <a:r>
              <a:rPr lang="en-US" dirty="0">
                <a:solidFill>
                  <a:srgbClr val="252525"/>
                </a:solidFill>
              </a:rPr>
              <a:t>, </a:t>
            </a:r>
            <a:r>
              <a:rPr lang="en-US" b="1" dirty="0">
                <a:solidFill>
                  <a:srgbClr val="252525"/>
                </a:solidFill>
              </a:rPr>
              <a:t>French</a:t>
            </a:r>
            <a:r>
              <a:rPr lang="en-US" dirty="0">
                <a:solidFill>
                  <a:srgbClr val="252525"/>
                </a:solidFill>
              </a:rPr>
              <a:t> </a:t>
            </a:r>
            <a:r>
              <a:rPr lang="en-US" b="1" dirty="0">
                <a:solidFill>
                  <a:srgbClr val="252525"/>
                </a:solidFill>
              </a:rPr>
              <a:t>windows</a:t>
            </a:r>
            <a:r>
              <a:rPr lang="en-US" dirty="0">
                <a:solidFill>
                  <a:srgbClr val="252525"/>
                </a:solidFill>
              </a:rPr>
              <a:t>, a good deal of white paint, and 'every modern convenience', as the </a:t>
            </a:r>
            <a:r>
              <a:rPr lang="en-US" b="1" dirty="0">
                <a:solidFill>
                  <a:srgbClr val="252525"/>
                </a:solidFill>
              </a:rPr>
              <a:t>estate</a:t>
            </a:r>
            <a:r>
              <a:rPr lang="en-US" dirty="0">
                <a:solidFill>
                  <a:srgbClr val="252525"/>
                </a:solidFill>
              </a:rPr>
              <a:t> </a:t>
            </a:r>
            <a:r>
              <a:rPr lang="en-US" b="1" dirty="0">
                <a:solidFill>
                  <a:srgbClr val="252525"/>
                </a:solidFill>
              </a:rPr>
              <a:t>agents</a:t>
            </a:r>
            <a:r>
              <a:rPr lang="en-US" dirty="0">
                <a:solidFill>
                  <a:srgbClr val="252525"/>
                </a:solidFill>
              </a:rPr>
              <a:t> say. There were three of them. Roberta was the eldest. Of course, mothers never have </a:t>
            </a:r>
            <a:r>
              <a:rPr lang="en-US" dirty="0" err="1">
                <a:solidFill>
                  <a:srgbClr val="252525"/>
                </a:solidFill>
              </a:rPr>
              <a:t>favourites</a:t>
            </a:r>
            <a:r>
              <a:rPr lang="en-US" dirty="0">
                <a:solidFill>
                  <a:srgbClr val="252525"/>
                </a:solidFill>
              </a:rPr>
              <a:t>, but if their mother had had a </a:t>
            </a:r>
            <a:r>
              <a:rPr lang="en-US" dirty="0" err="1">
                <a:solidFill>
                  <a:srgbClr val="252525"/>
                </a:solidFill>
              </a:rPr>
              <a:t>favourite</a:t>
            </a:r>
            <a:r>
              <a:rPr lang="en-US" dirty="0">
                <a:solidFill>
                  <a:srgbClr val="252525"/>
                </a:solidFill>
              </a:rPr>
              <a:t>, it might have been Roberta. Next came Peter, who wished to be an engineer when he </a:t>
            </a:r>
            <a:r>
              <a:rPr lang="en-US" dirty="0">
                <a:solidFill>
                  <a:srgbClr val="FF0000"/>
                </a:solidFill>
              </a:rPr>
              <a:t>grew up</a:t>
            </a:r>
            <a:r>
              <a:rPr lang="en-US" dirty="0">
                <a:solidFill>
                  <a:srgbClr val="252525"/>
                </a:solidFill>
              </a:rPr>
              <a:t>; and the youngest was Phyllis, who meant extremely well.</a:t>
            </a:r>
            <a:endParaRPr lang="ru-RU" dirty="0"/>
          </a:p>
        </p:txBody>
      </p:sp>
      <p:sp>
        <p:nvSpPr>
          <p:cNvPr id="7" name="Прямоугольник 6"/>
          <p:cNvSpPr/>
          <p:nvPr/>
        </p:nvSpPr>
        <p:spPr>
          <a:xfrm>
            <a:off x="179512" y="3891701"/>
            <a:ext cx="8568952" cy="1200329"/>
          </a:xfrm>
          <a:prstGeom prst="rect">
            <a:avLst/>
          </a:prstGeom>
        </p:spPr>
        <p:txBody>
          <a:bodyPr wrap="square">
            <a:spAutoFit/>
          </a:bodyPr>
          <a:lstStyle/>
          <a:p>
            <a:pPr marL="342900" indent="-342900">
              <a:buAutoNum type="arabicPeriod"/>
            </a:pPr>
            <a:r>
              <a:rPr lang="en-US" i="1" dirty="0" smtClean="0"/>
              <a:t>Before they were “The Railway Children”, the children…</a:t>
            </a:r>
          </a:p>
          <a:p>
            <a:r>
              <a:rPr lang="en-US" b="1" i="1" dirty="0" smtClean="0"/>
              <a:t>A</a:t>
            </a:r>
            <a:r>
              <a:rPr lang="en-US" i="1" dirty="0" smtClean="0"/>
              <a:t> always loved the railway.                          </a:t>
            </a:r>
            <a:r>
              <a:rPr lang="en-US" b="1" i="1" dirty="0" smtClean="0"/>
              <a:t>C</a:t>
            </a:r>
            <a:r>
              <a:rPr lang="en-US" i="1" dirty="0" smtClean="0"/>
              <a:t> just saw the railway as a means of transport.</a:t>
            </a:r>
          </a:p>
          <a:p>
            <a:r>
              <a:rPr lang="en-US" b="1" i="1" dirty="0" smtClean="0"/>
              <a:t>B</a:t>
            </a:r>
            <a:r>
              <a:rPr lang="en-US" i="1" dirty="0" smtClean="0"/>
              <a:t> only </a:t>
            </a:r>
            <a:r>
              <a:rPr lang="en-US" i="1" dirty="0"/>
              <a:t>used the railway to go to the zoo</a:t>
            </a:r>
            <a:r>
              <a:rPr lang="en-US" i="1" dirty="0" smtClean="0"/>
              <a:t>.   </a:t>
            </a:r>
            <a:r>
              <a:rPr lang="en-US" b="1" i="1" dirty="0" smtClean="0"/>
              <a:t>D  </a:t>
            </a:r>
            <a:r>
              <a:rPr lang="en-US" i="1" dirty="0" smtClean="0"/>
              <a:t>never travelled by train</a:t>
            </a:r>
            <a:endParaRPr lang="en-US" i="1" dirty="0"/>
          </a:p>
          <a:p>
            <a:endParaRPr lang="ru-RU" dirty="0"/>
          </a:p>
        </p:txBody>
      </p:sp>
    </p:spTree>
    <p:extLst>
      <p:ext uri="{BB962C8B-B14F-4D97-AF65-F5344CB8AC3E}">
        <p14:creationId xmlns:p14="http://schemas.microsoft.com/office/powerpoint/2010/main" val="378484495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3797</TotalTime>
  <Words>2486</Words>
  <Application>Microsoft Office PowerPoint</Application>
  <PresentationFormat>Экран (16:9)</PresentationFormat>
  <Paragraphs>262</Paragraphs>
  <Slides>26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26</vt:i4>
      </vt:variant>
    </vt:vector>
  </HeadingPairs>
  <TitlesOfParts>
    <vt:vector size="32" baseType="lpstr">
      <vt:lpstr>SimSun</vt:lpstr>
      <vt:lpstr>Arial</vt:lpstr>
      <vt:lpstr>Arial Narrow</vt:lpstr>
      <vt:lpstr>Calibri</vt:lpstr>
      <vt:lpstr>Times New Roman</vt:lpstr>
      <vt:lpstr>Тема Office</vt:lpstr>
      <vt:lpstr>Презентация PowerPoint</vt:lpstr>
      <vt:lpstr>Ex.1 Look at the picture and the title. When do you think the story  took place? Read the biography of the author to find out.</vt:lpstr>
      <vt:lpstr>Презентация PowerPoint</vt:lpstr>
      <vt:lpstr>Презентация PowerPoint</vt:lpstr>
      <vt:lpstr>Ex.2 Read the first sentence of each paragraph. What is the extract about?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 презентации</dc:title>
  <dc:creator>Irina Knyazeva</dc:creator>
  <cp:lastModifiedBy>Пользователь Windows</cp:lastModifiedBy>
  <cp:revision>263</cp:revision>
  <dcterms:created xsi:type="dcterms:W3CDTF">2020-07-08T13:10:34Z</dcterms:created>
  <dcterms:modified xsi:type="dcterms:W3CDTF">2022-04-14T19:38:19Z</dcterms:modified>
</cp:coreProperties>
</file>