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72" r:id="rId3"/>
    <p:sldId id="279" r:id="rId4"/>
    <p:sldId id="306" r:id="rId5"/>
    <p:sldId id="305" r:id="rId6"/>
    <p:sldId id="307" r:id="rId7"/>
    <p:sldId id="280" r:id="rId8"/>
    <p:sldId id="308" r:id="rId9"/>
    <p:sldId id="283" r:id="rId10"/>
    <p:sldId id="296" r:id="rId11"/>
    <p:sldId id="273" r:id="rId12"/>
    <p:sldId id="284" r:id="rId13"/>
    <p:sldId id="281" r:id="rId14"/>
    <p:sldId id="294" r:id="rId15"/>
    <p:sldId id="286" r:id="rId16"/>
    <p:sldId id="297" r:id="rId17"/>
    <p:sldId id="290" r:id="rId18"/>
    <p:sldId id="288" r:id="rId19"/>
    <p:sldId id="299" r:id="rId20"/>
    <p:sldId id="292" r:id="rId21"/>
    <p:sldId id="301" r:id="rId22"/>
    <p:sldId id="300" r:id="rId23"/>
    <p:sldId id="303" r:id="rId24"/>
    <p:sldId id="289" r:id="rId25"/>
    <p:sldId id="302" r:id="rId26"/>
    <p:sldId id="293" r:id="rId27"/>
    <p:sldId id="295" r:id="rId28"/>
  </p:sldIdLst>
  <p:sldSz cx="10404475" cy="7380288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4">
          <p15:clr>
            <a:srgbClr val="A4A3A4"/>
          </p15:clr>
        </p15:guide>
        <p15:guide id="2" pos="32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98" y="54"/>
      </p:cViewPr>
      <p:guideLst>
        <p:guide orient="horz" pos="2324"/>
        <p:guide pos="32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336" y="1207839"/>
            <a:ext cx="8843804" cy="2569434"/>
          </a:xfrm>
        </p:spPr>
        <p:txBody>
          <a:bodyPr anchor="b"/>
          <a:lstStyle>
            <a:lvl1pPr algn="ctr">
              <a:defRPr sz="645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0560" y="3876360"/>
            <a:ext cx="7803356" cy="1781861"/>
          </a:xfrm>
        </p:spPr>
        <p:txBody>
          <a:bodyPr/>
          <a:lstStyle>
            <a:lvl1pPr marL="0" indent="0" algn="ctr">
              <a:buNone/>
              <a:defRPr sz="2583"/>
            </a:lvl1pPr>
            <a:lvl2pPr marL="492039" indent="0" algn="ctr">
              <a:buNone/>
              <a:defRPr sz="2152"/>
            </a:lvl2pPr>
            <a:lvl3pPr marL="984077" indent="0" algn="ctr">
              <a:buNone/>
              <a:defRPr sz="1937"/>
            </a:lvl3pPr>
            <a:lvl4pPr marL="1476116" indent="0" algn="ctr">
              <a:buNone/>
              <a:defRPr sz="1722"/>
            </a:lvl4pPr>
            <a:lvl5pPr marL="1968155" indent="0" algn="ctr">
              <a:buNone/>
              <a:defRPr sz="1722"/>
            </a:lvl5pPr>
            <a:lvl6pPr marL="2460193" indent="0" algn="ctr">
              <a:buNone/>
              <a:defRPr sz="1722"/>
            </a:lvl6pPr>
            <a:lvl7pPr marL="2952232" indent="0" algn="ctr">
              <a:buNone/>
              <a:defRPr sz="1722"/>
            </a:lvl7pPr>
            <a:lvl8pPr marL="3444270" indent="0" algn="ctr">
              <a:buNone/>
              <a:defRPr sz="1722"/>
            </a:lvl8pPr>
            <a:lvl9pPr marL="3936309" indent="0" algn="ctr">
              <a:buNone/>
              <a:defRPr sz="1722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521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55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5703" y="392932"/>
            <a:ext cx="2243465" cy="625445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5308" y="392932"/>
            <a:ext cx="6600339" cy="625445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375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47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889" y="1839949"/>
            <a:ext cx="8973860" cy="3069994"/>
          </a:xfrm>
        </p:spPr>
        <p:txBody>
          <a:bodyPr anchor="b"/>
          <a:lstStyle>
            <a:lvl1pPr>
              <a:defRPr sz="6457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9889" y="4938987"/>
            <a:ext cx="8973860" cy="1614437"/>
          </a:xfrm>
        </p:spPr>
        <p:txBody>
          <a:bodyPr/>
          <a:lstStyle>
            <a:lvl1pPr marL="0" indent="0">
              <a:buNone/>
              <a:defRPr sz="2583">
                <a:solidFill>
                  <a:schemeClr val="tx1"/>
                </a:solidFill>
              </a:defRPr>
            </a:lvl1pPr>
            <a:lvl2pPr marL="492039" indent="0">
              <a:buNone/>
              <a:defRPr sz="2152">
                <a:solidFill>
                  <a:schemeClr val="tx1">
                    <a:tint val="75000"/>
                  </a:schemeClr>
                </a:solidFill>
              </a:defRPr>
            </a:lvl2pPr>
            <a:lvl3pPr marL="984077" indent="0">
              <a:buNone/>
              <a:defRPr sz="1937">
                <a:solidFill>
                  <a:schemeClr val="tx1">
                    <a:tint val="75000"/>
                  </a:schemeClr>
                </a:solidFill>
              </a:defRPr>
            </a:lvl3pPr>
            <a:lvl4pPr marL="1476116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4pPr>
            <a:lvl5pPr marL="1968155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5pPr>
            <a:lvl6pPr marL="2460193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6pPr>
            <a:lvl7pPr marL="2952232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7pPr>
            <a:lvl8pPr marL="3444270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8pPr>
            <a:lvl9pPr marL="3936309" indent="0">
              <a:buNone/>
              <a:defRPr sz="17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978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5308" y="1964660"/>
            <a:ext cx="4421902" cy="4682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67265" y="1964660"/>
            <a:ext cx="4421902" cy="4682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603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663" y="392933"/>
            <a:ext cx="8973860" cy="142651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664" y="1809196"/>
            <a:ext cx="4401580" cy="886659"/>
          </a:xfrm>
        </p:spPr>
        <p:txBody>
          <a:bodyPr anchor="b"/>
          <a:lstStyle>
            <a:lvl1pPr marL="0" indent="0">
              <a:buNone/>
              <a:defRPr sz="2583" b="1"/>
            </a:lvl1pPr>
            <a:lvl2pPr marL="492039" indent="0">
              <a:buNone/>
              <a:defRPr sz="2152" b="1"/>
            </a:lvl2pPr>
            <a:lvl3pPr marL="984077" indent="0">
              <a:buNone/>
              <a:defRPr sz="1937" b="1"/>
            </a:lvl3pPr>
            <a:lvl4pPr marL="1476116" indent="0">
              <a:buNone/>
              <a:defRPr sz="1722" b="1"/>
            </a:lvl4pPr>
            <a:lvl5pPr marL="1968155" indent="0">
              <a:buNone/>
              <a:defRPr sz="1722" b="1"/>
            </a:lvl5pPr>
            <a:lvl6pPr marL="2460193" indent="0">
              <a:buNone/>
              <a:defRPr sz="1722" b="1"/>
            </a:lvl6pPr>
            <a:lvl7pPr marL="2952232" indent="0">
              <a:buNone/>
              <a:defRPr sz="1722" b="1"/>
            </a:lvl7pPr>
            <a:lvl8pPr marL="3444270" indent="0">
              <a:buNone/>
              <a:defRPr sz="1722" b="1"/>
            </a:lvl8pPr>
            <a:lvl9pPr marL="3936309" indent="0">
              <a:buNone/>
              <a:defRPr sz="172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6664" y="2695855"/>
            <a:ext cx="4401580" cy="396519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67266" y="1809196"/>
            <a:ext cx="4423257" cy="886659"/>
          </a:xfrm>
        </p:spPr>
        <p:txBody>
          <a:bodyPr anchor="b"/>
          <a:lstStyle>
            <a:lvl1pPr marL="0" indent="0">
              <a:buNone/>
              <a:defRPr sz="2583" b="1"/>
            </a:lvl1pPr>
            <a:lvl2pPr marL="492039" indent="0">
              <a:buNone/>
              <a:defRPr sz="2152" b="1"/>
            </a:lvl2pPr>
            <a:lvl3pPr marL="984077" indent="0">
              <a:buNone/>
              <a:defRPr sz="1937" b="1"/>
            </a:lvl3pPr>
            <a:lvl4pPr marL="1476116" indent="0">
              <a:buNone/>
              <a:defRPr sz="1722" b="1"/>
            </a:lvl4pPr>
            <a:lvl5pPr marL="1968155" indent="0">
              <a:buNone/>
              <a:defRPr sz="1722" b="1"/>
            </a:lvl5pPr>
            <a:lvl6pPr marL="2460193" indent="0">
              <a:buNone/>
              <a:defRPr sz="1722" b="1"/>
            </a:lvl6pPr>
            <a:lvl7pPr marL="2952232" indent="0">
              <a:buNone/>
              <a:defRPr sz="1722" b="1"/>
            </a:lvl7pPr>
            <a:lvl8pPr marL="3444270" indent="0">
              <a:buNone/>
              <a:defRPr sz="1722" b="1"/>
            </a:lvl8pPr>
            <a:lvl9pPr marL="3936309" indent="0">
              <a:buNone/>
              <a:defRPr sz="1722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67266" y="2695855"/>
            <a:ext cx="4423257" cy="396519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7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43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5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663" y="492019"/>
            <a:ext cx="3355714" cy="1722067"/>
          </a:xfrm>
        </p:spPr>
        <p:txBody>
          <a:bodyPr anchor="b"/>
          <a:lstStyle>
            <a:lvl1pPr>
              <a:defRPr sz="344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3257" y="1062626"/>
            <a:ext cx="5267265" cy="5244788"/>
          </a:xfrm>
        </p:spPr>
        <p:txBody>
          <a:bodyPr/>
          <a:lstStyle>
            <a:lvl1pPr>
              <a:defRPr sz="3444"/>
            </a:lvl1pPr>
            <a:lvl2pPr>
              <a:defRPr sz="3013"/>
            </a:lvl2pPr>
            <a:lvl3pPr>
              <a:defRPr sz="2583"/>
            </a:lvl3pPr>
            <a:lvl4pPr>
              <a:defRPr sz="2152"/>
            </a:lvl4pPr>
            <a:lvl5pPr>
              <a:defRPr sz="2152"/>
            </a:lvl5pPr>
            <a:lvl6pPr>
              <a:defRPr sz="2152"/>
            </a:lvl6pPr>
            <a:lvl7pPr>
              <a:defRPr sz="2152"/>
            </a:lvl7pPr>
            <a:lvl8pPr>
              <a:defRPr sz="2152"/>
            </a:lvl8pPr>
            <a:lvl9pPr>
              <a:defRPr sz="215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663" y="2214086"/>
            <a:ext cx="3355714" cy="4101869"/>
          </a:xfrm>
        </p:spPr>
        <p:txBody>
          <a:bodyPr/>
          <a:lstStyle>
            <a:lvl1pPr marL="0" indent="0">
              <a:buNone/>
              <a:defRPr sz="1722"/>
            </a:lvl1pPr>
            <a:lvl2pPr marL="492039" indent="0">
              <a:buNone/>
              <a:defRPr sz="1507"/>
            </a:lvl2pPr>
            <a:lvl3pPr marL="984077" indent="0">
              <a:buNone/>
              <a:defRPr sz="1291"/>
            </a:lvl3pPr>
            <a:lvl4pPr marL="1476116" indent="0">
              <a:buNone/>
              <a:defRPr sz="1076"/>
            </a:lvl4pPr>
            <a:lvl5pPr marL="1968155" indent="0">
              <a:buNone/>
              <a:defRPr sz="1076"/>
            </a:lvl5pPr>
            <a:lvl6pPr marL="2460193" indent="0">
              <a:buNone/>
              <a:defRPr sz="1076"/>
            </a:lvl6pPr>
            <a:lvl7pPr marL="2952232" indent="0">
              <a:buNone/>
              <a:defRPr sz="1076"/>
            </a:lvl7pPr>
            <a:lvl8pPr marL="3444270" indent="0">
              <a:buNone/>
              <a:defRPr sz="1076"/>
            </a:lvl8pPr>
            <a:lvl9pPr marL="3936309" indent="0">
              <a:buNone/>
              <a:defRPr sz="107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665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663" y="492019"/>
            <a:ext cx="3355714" cy="1722067"/>
          </a:xfrm>
        </p:spPr>
        <p:txBody>
          <a:bodyPr anchor="b"/>
          <a:lstStyle>
            <a:lvl1pPr>
              <a:defRPr sz="344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23257" y="1062626"/>
            <a:ext cx="5267265" cy="5244788"/>
          </a:xfrm>
        </p:spPr>
        <p:txBody>
          <a:bodyPr anchor="t"/>
          <a:lstStyle>
            <a:lvl1pPr marL="0" indent="0">
              <a:buNone/>
              <a:defRPr sz="3444"/>
            </a:lvl1pPr>
            <a:lvl2pPr marL="492039" indent="0">
              <a:buNone/>
              <a:defRPr sz="3013"/>
            </a:lvl2pPr>
            <a:lvl3pPr marL="984077" indent="0">
              <a:buNone/>
              <a:defRPr sz="2583"/>
            </a:lvl3pPr>
            <a:lvl4pPr marL="1476116" indent="0">
              <a:buNone/>
              <a:defRPr sz="2152"/>
            </a:lvl4pPr>
            <a:lvl5pPr marL="1968155" indent="0">
              <a:buNone/>
              <a:defRPr sz="2152"/>
            </a:lvl5pPr>
            <a:lvl6pPr marL="2460193" indent="0">
              <a:buNone/>
              <a:defRPr sz="2152"/>
            </a:lvl6pPr>
            <a:lvl7pPr marL="2952232" indent="0">
              <a:buNone/>
              <a:defRPr sz="2152"/>
            </a:lvl7pPr>
            <a:lvl8pPr marL="3444270" indent="0">
              <a:buNone/>
              <a:defRPr sz="2152"/>
            </a:lvl8pPr>
            <a:lvl9pPr marL="3936309" indent="0">
              <a:buNone/>
              <a:defRPr sz="2152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663" y="2214086"/>
            <a:ext cx="3355714" cy="4101869"/>
          </a:xfrm>
        </p:spPr>
        <p:txBody>
          <a:bodyPr/>
          <a:lstStyle>
            <a:lvl1pPr marL="0" indent="0">
              <a:buNone/>
              <a:defRPr sz="1722"/>
            </a:lvl1pPr>
            <a:lvl2pPr marL="492039" indent="0">
              <a:buNone/>
              <a:defRPr sz="1507"/>
            </a:lvl2pPr>
            <a:lvl3pPr marL="984077" indent="0">
              <a:buNone/>
              <a:defRPr sz="1291"/>
            </a:lvl3pPr>
            <a:lvl4pPr marL="1476116" indent="0">
              <a:buNone/>
              <a:defRPr sz="1076"/>
            </a:lvl4pPr>
            <a:lvl5pPr marL="1968155" indent="0">
              <a:buNone/>
              <a:defRPr sz="1076"/>
            </a:lvl5pPr>
            <a:lvl6pPr marL="2460193" indent="0">
              <a:buNone/>
              <a:defRPr sz="1076"/>
            </a:lvl6pPr>
            <a:lvl7pPr marL="2952232" indent="0">
              <a:buNone/>
              <a:defRPr sz="1076"/>
            </a:lvl7pPr>
            <a:lvl8pPr marL="3444270" indent="0">
              <a:buNone/>
              <a:defRPr sz="1076"/>
            </a:lvl8pPr>
            <a:lvl9pPr marL="3936309" indent="0">
              <a:buNone/>
              <a:defRPr sz="107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116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5308" y="392933"/>
            <a:ext cx="8973860" cy="1426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5308" y="1964660"/>
            <a:ext cx="8973860" cy="4682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5308" y="6840435"/>
            <a:ext cx="2341007" cy="392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02077-0F13-450B-A682-9A053B69A85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6483" y="6840435"/>
            <a:ext cx="3511510" cy="392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48160" y="6840435"/>
            <a:ext cx="2341007" cy="392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9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74B93-F289-4834-9057-8EC86A9C97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477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84077" rtl="0" eaLnBrk="1" latinLnBrk="0" hangingPunct="1">
        <a:lnSpc>
          <a:spcPct val="90000"/>
        </a:lnSpc>
        <a:spcBef>
          <a:spcPct val="0"/>
        </a:spcBef>
        <a:buNone/>
        <a:defRPr sz="47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019" indent="-246019" algn="l" defTabSz="984077" rtl="0" eaLnBrk="1" latinLnBrk="0" hangingPunct="1">
        <a:lnSpc>
          <a:spcPct val="90000"/>
        </a:lnSpc>
        <a:spcBef>
          <a:spcPts val="1076"/>
        </a:spcBef>
        <a:buFont typeface="Arial" panose="020B0604020202020204" pitchFamily="34" charset="0"/>
        <a:buChar char="•"/>
        <a:defRPr sz="3013" kern="1200">
          <a:solidFill>
            <a:schemeClr val="tx1"/>
          </a:solidFill>
          <a:latin typeface="+mn-lt"/>
          <a:ea typeface="+mn-ea"/>
          <a:cs typeface="+mn-cs"/>
        </a:defRPr>
      </a:lvl1pPr>
      <a:lvl2pPr marL="738058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2583" kern="1200">
          <a:solidFill>
            <a:schemeClr val="tx1"/>
          </a:solidFill>
          <a:latin typeface="+mn-lt"/>
          <a:ea typeface="+mn-ea"/>
          <a:cs typeface="+mn-cs"/>
        </a:defRPr>
      </a:lvl2pPr>
      <a:lvl3pPr marL="1230097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2152" kern="1200">
          <a:solidFill>
            <a:schemeClr val="tx1"/>
          </a:solidFill>
          <a:latin typeface="+mn-lt"/>
          <a:ea typeface="+mn-ea"/>
          <a:cs typeface="+mn-cs"/>
        </a:defRPr>
      </a:lvl3pPr>
      <a:lvl4pPr marL="1722135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4pPr>
      <a:lvl5pPr marL="2214174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5pPr>
      <a:lvl6pPr marL="2706213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6pPr>
      <a:lvl7pPr marL="3198251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7pPr>
      <a:lvl8pPr marL="3690290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8pPr>
      <a:lvl9pPr marL="4182328" indent="-246019" algn="l" defTabSz="984077" rtl="0" eaLnBrk="1" latinLnBrk="0" hangingPunct="1">
        <a:lnSpc>
          <a:spcPct val="90000"/>
        </a:lnSpc>
        <a:spcBef>
          <a:spcPts val="538"/>
        </a:spcBef>
        <a:buFont typeface="Arial" panose="020B0604020202020204" pitchFamily="34" charset="0"/>
        <a:buChar char="•"/>
        <a:defRPr sz="193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1pPr>
      <a:lvl2pPr marL="492039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2pPr>
      <a:lvl3pPr marL="984077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3pPr>
      <a:lvl4pPr marL="1476116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4pPr>
      <a:lvl5pPr marL="1968155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5pPr>
      <a:lvl6pPr marL="2460193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6pPr>
      <a:lvl7pPr marL="2952232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7pPr>
      <a:lvl8pPr marL="3444270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8pPr>
      <a:lvl9pPr marL="3936309" algn="l" defTabSz="984077" rtl="0" eaLnBrk="1" latinLnBrk="0" hangingPunct="1">
        <a:defRPr sz="193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image" Target="../media/image3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slide" Target="slide16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7" Type="http://schemas.openxmlformats.org/officeDocument/2006/relationships/image" Target="../media/image3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slide" Target="slide20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7" Type="http://schemas.openxmlformats.org/officeDocument/2006/relationships/image" Target="../media/image3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slide" Target="slide22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7" Type="http://schemas.openxmlformats.org/officeDocument/2006/relationships/image" Target="../media/image4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slide" Target="slide25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slide" Target="slide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slide" Target="slide8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" Target="slide11.xml"/><Relationship Id="rId7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slide" Target="slide10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014481" y="8853714"/>
            <a:ext cx="85445525" cy="6811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6" cy="7380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657" y="835885"/>
            <a:ext cx="100293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Муниципальное дошкольное образовательное учреждение</a:t>
            </a:r>
            <a:b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«Центр развития ребёнка – детский сад № </a:t>
            </a: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183» </a:t>
            </a: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города Магнитогорска</a:t>
            </a:r>
            <a:b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3990" y="2859147"/>
            <a:ext cx="80364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«ПУТЕШЕСТВИЕ В МИР КОСМОНАВТИКИ»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(Интерактивная игра  для детей старшего дошкольного возраста)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18514" y="4470400"/>
            <a:ext cx="3199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Макарова А.П.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78400" y="6313714"/>
            <a:ext cx="1124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2022г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4828" y="6313714"/>
            <a:ext cx="738187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525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5" cy="738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067" y="1041382"/>
            <a:ext cx="601433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НЕПРАВИЛЬНО!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ПОПРОБУЙ ЕЩЕ РАЗ!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7768" y="6333392"/>
            <a:ext cx="890588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197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-46195"/>
            <a:ext cx="10406062" cy="738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91839" y="557814"/>
            <a:ext cx="34217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ПРАВИЛЬНО!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9702" y="1327255"/>
            <a:ext cx="79060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Космодром – территория на которой размещается комплекс сооружений предназначенный для запуска космических аппаратов в космос. Космодромы занимают большую . Площадь и находятся далеко от населенный мест, чтобы отделяющиеся в процессе полета ступени не навредили  жилым территориям.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6540" y="3786742"/>
            <a:ext cx="3517070" cy="2655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2486" y="6442270"/>
            <a:ext cx="744538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07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-7938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3962" y="369767"/>
            <a:ext cx="74002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Как зовут первого человека, полетевшего в космос?</a:t>
            </a:r>
          </a:p>
        </p:txBody>
      </p:sp>
      <p:pic>
        <p:nvPicPr>
          <p:cNvPr id="205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015" y="2174558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6452" y="4507450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Равнобедренный треугольник 2">
            <a:hlinkClick r:id="" action="ppaction://hlinkshowjump?jump=nextslide"/>
          </p:cNvPr>
          <p:cNvSpPr/>
          <p:nvPr/>
        </p:nvSpPr>
        <p:spPr>
          <a:xfrm rot="5400000">
            <a:off x="9185563" y="639273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883" y="2159014"/>
            <a:ext cx="2597121" cy="263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6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5" cy="738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067" y="1041382"/>
            <a:ext cx="601433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НЕПРАВИЛЬНО!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ПОПРОБУЙ ЕЩЕ РАЗ!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 rot="5400000">
            <a:off x="9284676" y="641100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69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-1588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9972" y="775552"/>
            <a:ext cx="31281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ПРАВИЛЬНО!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2868" y="1370896"/>
            <a:ext cx="63937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12 апреля 1961 года советский космонавт Юрий Алексеевич Гагарин совершил первый в мире орбитальный облет планеты Земля.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0690" y="3166569"/>
            <a:ext cx="5534996" cy="311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Равнобедренный треугольник 3">
            <a:hlinkClick r:id="" action="ppaction://hlinkshowjump?jump=nextslide"/>
          </p:cNvPr>
          <p:cNvSpPr/>
          <p:nvPr/>
        </p:nvSpPr>
        <p:spPr>
          <a:xfrm rot="5400000">
            <a:off x="9047018" y="639273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50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0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2194" y="440147"/>
            <a:ext cx="6790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Как называется одежда  космонавта</a:t>
            </a:r>
            <a:r>
              <a:rPr lang="ru-RU" sz="36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?</a:t>
            </a:r>
          </a:p>
        </p:txBody>
      </p:sp>
      <p:pic>
        <p:nvPicPr>
          <p:cNvPr id="5123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692" y="1386767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975" y="2357438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8596" y="4033252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Равнобедренный треугольник 2">
            <a:hlinkClick r:id="" action="ppaction://hlinkshowjump?jump=nextslide"/>
          </p:cNvPr>
          <p:cNvSpPr/>
          <p:nvPr/>
        </p:nvSpPr>
        <p:spPr>
          <a:xfrm rot="5400000">
            <a:off x="9116291" y="6246227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22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5" cy="738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067" y="1041382"/>
            <a:ext cx="601433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НЕПРАВИЛЬНО!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ПОПРОБУЙ ЕЩЕ РАЗ!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 rot="5400000">
            <a:off x="9284676" y="641100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44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0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38446" y="733348"/>
            <a:ext cx="31281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ПРАВИЛЬНО!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5955" y="3533029"/>
            <a:ext cx="5190977" cy="300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167" y="1426201"/>
            <a:ext cx="75965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Скафандр— </a:t>
            </a:r>
            <a:r>
              <a:rPr lang="ru-RU" sz="2800" b="1" dirty="0">
                <a:latin typeface="Monotype Corsiva" pitchFamily="66" charset="0"/>
              </a:rPr>
              <a:t>это индивидуальное снаряжение для человека, который работает в условиях, отличных от нормальных. В комплект снаряжения входят оболочка, шлем, перчатки, ботинки. </a:t>
            </a:r>
          </a:p>
        </p:txBody>
      </p:sp>
      <p:sp>
        <p:nvSpPr>
          <p:cNvPr id="4" name="Равнобедренный треугольник 3">
            <a:hlinkClick r:id="" action="ppaction://hlinkshowjump?jump=nextslide"/>
          </p:cNvPr>
          <p:cNvSpPr/>
          <p:nvPr/>
        </p:nvSpPr>
        <p:spPr>
          <a:xfrm rot="5565950">
            <a:off x="9157855" y="6379229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02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0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8499" y="273354"/>
            <a:ext cx="70695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Как называется космический корабль, 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Monotype Corsiva" pitchFamily="66" charset="0"/>
              </a:rPr>
              <a:t>на котором  космонавты летают в космос ?</a:t>
            </a:r>
            <a:endParaRPr lang="ru-RU" sz="32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4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499" y="1583715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181" y="1808798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5019" y="4342398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Равнобедренный треугольник 2">
            <a:hlinkClick r:id="" action="ppaction://hlinkshowjump?jump=nextslide"/>
          </p:cNvPr>
          <p:cNvSpPr/>
          <p:nvPr/>
        </p:nvSpPr>
        <p:spPr>
          <a:xfrm rot="5400000">
            <a:off x="9171710" y="6250573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08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5" cy="738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067" y="1041382"/>
            <a:ext cx="601433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НЕПРАВИЛЬНО!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ПОПРОБУЙ ЕЩЕ РАЗ!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 rot="5400000">
            <a:off x="9284676" y="641100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9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0406062" cy="738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4228" y="842276"/>
            <a:ext cx="739214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Дорогие ребята, мы предлагаем вам совершить путешествие в мир космонавтики</a:t>
            </a:r>
            <a:r>
              <a:rPr lang="en-US" sz="3200" b="1" dirty="0">
                <a:solidFill>
                  <a:srgbClr val="C00000"/>
                </a:solidFill>
                <a:latin typeface="Monotype Corsiva" pitchFamily="66" charset="0"/>
              </a:rPr>
              <a:t>.</a:t>
            </a:r>
            <a:endParaRPr lang="ru-RU" sz="32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Правила игры: прочитать вопрос, выбрать ответ щелкнув по нему. За каждый правильный ответ вы получите медальку, а за неправильный - улетите в черную дыру.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Вы готовы?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Тогда «Поехали!»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1" name="Picture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1593" y="6400067"/>
            <a:ext cx="738188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03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0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1168" y="705214"/>
            <a:ext cx="31281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ПРАВИЛЬНО!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28306" y="1385327"/>
            <a:ext cx="74558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Ракета </a:t>
            </a:r>
            <a:r>
              <a:rPr lang="ru-RU" sz="2800" b="1" dirty="0">
                <a:latin typeface="Monotype Corsiva" pitchFamily="66" charset="0"/>
              </a:rPr>
              <a:t>- это летательный аппарат, служащий для полета космонавтов в </a:t>
            </a:r>
            <a:r>
              <a:rPr lang="ru-RU" sz="2800" b="1" dirty="0" smtClean="0">
                <a:latin typeface="Monotype Corsiva" pitchFamily="66" charset="0"/>
              </a:rPr>
              <a:t>космос  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242" y="2339434"/>
            <a:ext cx="7127522" cy="4009231"/>
          </a:xfrm>
          <a:prstGeom prst="rect">
            <a:avLst/>
          </a:prstGeom>
        </p:spPr>
      </p:pic>
      <p:sp>
        <p:nvSpPr>
          <p:cNvPr id="5" name="Равнобедренный треугольник 4">
            <a:hlinkClick r:id="" action="ppaction://hlinkshowjump?jump=nextslide"/>
          </p:cNvPr>
          <p:cNvSpPr/>
          <p:nvPr/>
        </p:nvSpPr>
        <p:spPr>
          <a:xfrm rot="5400000">
            <a:off x="9105267" y="6289964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93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99" y="-8704"/>
            <a:ext cx="10406774" cy="73889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1891" y="484909"/>
            <a:ext cx="46746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На какой планете солнечной 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системы можно жить?</a:t>
            </a:r>
            <a:endParaRPr lang="ru-RU" sz="3200" b="1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" name="Рисунок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900" y="2243267"/>
            <a:ext cx="2237426" cy="2121592"/>
          </a:xfrm>
          <a:prstGeom prst="rect">
            <a:avLst/>
          </a:prstGeo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5427" y="1995731"/>
            <a:ext cx="2237426" cy="2121592"/>
          </a:xfrm>
          <a:prstGeom prst="rect">
            <a:avLst/>
          </a:prstGeom>
        </p:spPr>
      </p:pic>
      <p:pic>
        <p:nvPicPr>
          <p:cNvPr id="10" name="Рисунок 9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9631" y="4364859"/>
            <a:ext cx="2237426" cy="2121592"/>
          </a:xfrm>
          <a:prstGeom prst="rect">
            <a:avLst/>
          </a:prstGeom>
        </p:spPr>
      </p:pic>
      <p:sp>
        <p:nvSpPr>
          <p:cNvPr id="11" name="Равнобедренный треугольник 10">
            <a:hlinkClick r:id="" action="ppaction://hlinkshowjump?jump=nextslide"/>
          </p:cNvPr>
          <p:cNvSpPr/>
          <p:nvPr/>
        </p:nvSpPr>
        <p:spPr>
          <a:xfrm rot="5400000">
            <a:off x="8880958" y="6317673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3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5" cy="738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067" y="1041382"/>
            <a:ext cx="601433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НЕПРАВИЛЬНО!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ПОПРОБУЙ ЕЩЕ РАЗ!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 rot="5400000">
            <a:off x="9284676" y="641100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81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1168" y="705214"/>
            <a:ext cx="31281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ПРАВИЛЬНО!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28306" y="1385327"/>
            <a:ext cx="74558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Земля –единственная планета солнечной системы,</a:t>
            </a:r>
          </a:p>
          <a:p>
            <a:r>
              <a:rPr lang="ru-RU" sz="2800" b="1" dirty="0" smtClean="0">
                <a:latin typeface="Monotype Corsiva" pitchFamily="66" charset="0"/>
              </a:rPr>
              <a:t> на которой есть жизнь.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8328" y="2798427"/>
            <a:ext cx="4189685" cy="3767196"/>
          </a:xfrm>
          <a:prstGeom prst="rect">
            <a:avLst/>
          </a:prstGeom>
        </p:spPr>
      </p:pic>
      <p:sp>
        <p:nvSpPr>
          <p:cNvPr id="6" name="Равнобедренный треугольник 5">
            <a:hlinkClick r:id="" action="ppaction://hlinkshowjump?jump=nextslide"/>
          </p:cNvPr>
          <p:cNvSpPr/>
          <p:nvPr/>
        </p:nvSpPr>
        <p:spPr>
          <a:xfrm rot="5400000">
            <a:off x="9018224" y="6329543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2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4910" y="399963"/>
            <a:ext cx="7072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Что мы можем встретить в космосе?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Равнобедренный треугольник 2">
            <a:hlinkClick r:id="" action="ppaction://hlinkshowjump?jump=nextslide"/>
          </p:cNvPr>
          <p:cNvSpPr/>
          <p:nvPr/>
        </p:nvSpPr>
        <p:spPr>
          <a:xfrm rot="5400000">
            <a:off x="9029253" y="6228885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1581" y="1862121"/>
            <a:ext cx="2462997" cy="2615411"/>
          </a:xfrm>
          <a:prstGeom prst="rect">
            <a:avLst/>
          </a:prstGeom>
        </p:spPr>
      </p:pic>
      <p:pic>
        <p:nvPicPr>
          <p:cNvPr id="9" name="Рисунок 8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285" y="1834313"/>
            <a:ext cx="2438494" cy="2480059"/>
          </a:xfrm>
          <a:prstGeom prst="rect">
            <a:avLst/>
          </a:prstGeom>
        </p:spPr>
      </p:pic>
      <p:pic>
        <p:nvPicPr>
          <p:cNvPr id="10" name="Рисунок 9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6485" y="4314372"/>
            <a:ext cx="2145978" cy="218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4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5" cy="738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067" y="1041382"/>
            <a:ext cx="601433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НЕПРАВИЛЬНО!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ПОПРОБУЙ ЕЩЕ РАЗ!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звернутая стрелка 2">
            <a:hlinkClick r:id="rId3" action="ppaction://hlinksldjump"/>
          </p:cNvPr>
          <p:cNvSpPr/>
          <p:nvPr/>
        </p:nvSpPr>
        <p:spPr>
          <a:xfrm rot="5400000">
            <a:off x="9284676" y="6411000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7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-7938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38446" y="691146"/>
            <a:ext cx="31281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ПРАВИЛЬНО!</a:t>
            </a:r>
          </a:p>
        </p:txBody>
      </p:sp>
      <p:sp>
        <p:nvSpPr>
          <p:cNvPr id="4" name="Равнобедренный треугольник 3">
            <a:hlinkClick r:id="" action="ppaction://hlinkshowjump?jump=nextslide"/>
          </p:cNvPr>
          <p:cNvSpPr/>
          <p:nvPr/>
        </p:nvSpPr>
        <p:spPr>
          <a:xfrm rot="5400000">
            <a:off x="9420098" y="639273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80807" y="1399032"/>
            <a:ext cx="91113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Космос- это таинственный мир звезд, планет, множества астероидов и комет.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727" y="2508694"/>
            <a:ext cx="6003183" cy="322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43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7" y="-7938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15387" y="930296"/>
            <a:ext cx="65518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Пришло время подвести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итоги: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50830" y="1798732"/>
            <a:ext cx="697757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1.Если ты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собрал 8 медалей,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то мы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тебя поздравляем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. Вы отлично знаете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Космос и можете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рассказать  о нем своим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друзьям и родителям.</a:t>
            </a:r>
          </a:p>
          <a:p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2. Если вы набрали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медалей чуть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меньше 8, то советуем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почитать книги о Космосе,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чтобы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вспомнить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.</a:t>
            </a:r>
          </a:p>
          <a:p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3. Если у вас нет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медалей, то   не расстраивайся .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Попроси маму, папу или бабушку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почитать или рассказать 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вам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о Космосе.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Равнобедренный треугольник 3">
            <a:hlinkClick r:id="" action="ppaction://hlinkshowjump?jump=nextslide"/>
          </p:cNvPr>
          <p:cNvSpPr/>
          <p:nvPr/>
        </p:nvSpPr>
        <p:spPr>
          <a:xfrm rot="5400000">
            <a:off x="9139847" y="6449045"/>
            <a:ext cx="900154" cy="7230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90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0404476" cy="7493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5790" y="480130"/>
            <a:ext cx="67956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Какого  числа </a:t>
            </a:r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отмечается </a:t>
            </a:r>
            <a:r>
              <a:rPr lang="ru-RU" sz="3600" b="1" dirty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день космонавтики?</a:t>
            </a:r>
          </a:p>
        </p:txBody>
      </p:sp>
      <p:pic>
        <p:nvPicPr>
          <p:cNvPr id="7171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396" y="4011074"/>
            <a:ext cx="2157412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3716" y="2015612"/>
            <a:ext cx="2157412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182" y="4323421"/>
            <a:ext cx="2316162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Равнобедренный треугольник 2">
            <a:hlinkClick r:id="" action="ppaction://hlinkshowjump?jump=nextslide"/>
          </p:cNvPr>
          <p:cNvSpPr/>
          <p:nvPr/>
        </p:nvSpPr>
        <p:spPr>
          <a:xfrm rot="5400000">
            <a:off x="9126456" y="639273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1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5" cy="738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067" y="1041382"/>
            <a:ext cx="601433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НЕПРАВИЛЬНО!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ПОПРОБУЙ ЕЩЕ РАЗ!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7768" y="6333392"/>
            <a:ext cx="890588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88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0" y="-4352"/>
            <a:ext cx="10406774" cy="73889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24771" y="761485"/>
            <a:ext cx="28343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ПРАВИЛЬНО!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14944" y="1711988"/>
            <a:ext cx="69549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Monotype Corsiva" panose="03010101010201010101" pitchFamily="66" charset="0"/>
              </a:rPr>
              <a:t>День космонавтики – праздник, посвященный</a:t>
            </a:r>
          </a:p>
          <a:p>
            <a:r>
              <a:rPr lang="ru-RU" sz="2800" b="1" dirty="0">
                <a:latin typeface="Monotype Corsiva" panose="03010101010201010101" pitchFamily="66" charset="0"/>
              </a:rPr>
              <a:t>первому полету человека в </a:t>
            </a:r>
            <a:r>
              <a:rPr lang="ru-RU" sz="2800" b="1" dirty="0" smtClean="0">
                <a:latin typeface="Monotype Corsiva" panose="03010101010201010101" pitchFamily="66" charset="0"/>
              </a:rPr>
              <a:t>космос, отмечают </a:t>
            </a:r>
            <a:r>
              <a:rPr lang="ru-RU" sz="2800" b="1" dirty="0">
                <a:latin typeface="Monotype Corsiva" panose="03010101010201010101" pitchFamily="66" charset="0"/>
              </a:rPr>
              <a:t>12 апреля во всем мире.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418" y="3401155"/>
            <a:ext cx="6186024" cy="3002802"/>
          </a:xfrm>
          <a:prstGeom prst="rect">
            <a:avLst/>
          </a:prstGeom>
        </p:spPr>
      </p:pic>
      <p:sp>
        <p:nvSpPr>
          <p:cNvPr id="6" name="Равнобедренный треугольник 5">
            <a:hlinkClick r:id="" action="ppaction://hlinkshowjump?jump=nextslide"/>
          </p:cNvPr>
          <p:cNvSpPr/>
          <p:nvPr/>
        </p:nvSpPr>
        <p:spPr>
          <a:xfrm rot="5400000">
            <a:off x="8936181" y="620011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82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0" y="-4352"/>
            <a:ext cx="10406774" cy="73889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20713" y="415167"/>
            <a:ext cx="72763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Назовите  клички собак, </a:t>
            </a:r>
            <a:endParaRPr lang="ru-RU" sz="3600" b="1" dirty="0" smtClean="0">
              <a:solidFill>
                <a:schemeClr val="bg1"/>
              </a:solidFill>
              <a:latin typeface="Monotype Corsiva" panose="03010101010201010101" pitchFamily="66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которые совершили полёт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в </a:t>
            </a:r>
            <a:r>
              <a:rPr lang="ru-RU" sz="3600" b="1" dirty="0">
                <a:solidFill>
                  <a:schemeClr val="bg1"/>
                </a:solidFill>
                <a:latin typeface="Monotype Corsiva" panose="03010101010201010101" pitchFamily="66" charset="0"/>
              </a:rPr>
              <a:t>космос и вернулись живыми?</a:t>
            </a:r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451" y="2352172"/>
            <a:ext cx="2316681" cy="2310584"/>
          </a:xfrm>
          <a:prstGeom prst="rect">
            <a:avLst/>
          </a:prstGeom>
        </p:spPr>
      </p:pic>
      <p:pic>
        <p:nvPicPr>
          <p:cNvPr id="5" name="Рисунок 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3896" y="2534852"/>
            <a:ext cx="2316681" cy="2310584"/>
          </a:xfrm>
          <a:prstGeom prst="rect">
            <a:avLst/>
          </a:prstGeom>
        </p:spPr>
      </p:pic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723" y="4480077"/>
            <a:ext cx="2316681" cy="2310584"/>
          </a:xfrm>
          <a:prstGeom prst="rect">
            <a:avLst/>
          </a:prstGeom>
        </p:spPr>
      </p:pic>
      <p:sp>
        <p:nvSpPr>
          <p:cNvPr id="8" name="Равнобедренный треугольник 7">
            <a:hlinkClick r:id="" action="ppaction://hlinkshowjump?jump=nextslide"/>
          </p:cNvPr>
          <p:cNvSpPr/>
          <p:nvPr/>
        </p:nvSpPr>
        <p:spPr>
          <a:xfrm rot="5400000">
            <a:off x="8908472" y="6234547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68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04475" cy="738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067" y="1041382"/>
            <a:ext cx="6014339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НЕПРАВИЛЬНО!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ПОПРОБУЙ ЕЩЕ РАЗ!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7768" y="6333392"/>
            <a:ext cx="890588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909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0" y="-4352"/>
            <a:ext cx="10406774" cy="73889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35607" y="706066"/>
            <a:ext cx="28343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ПРАВИЛЬНО!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9120" y="1277985"/>
            <a:ext cx="71240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Первыми животными, которые совершили орбитальный полет и вернулись на Землю живыми, были собаки Белка и Стрелка.  Полет продолжался более 25 часов. За это время корабль совершил 17 полных  витков вокруг Земли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752" y="2949651"/>
            <a:ext cx="5307830" cy="2980094"/>
          </a:xfrm>
          <a:prstGeom prst="rect">
            <a:avLst/>
          </a:prstGeom>
        </p:spPr>
      </p:pic>
      <p:sp>
        <p:nvSpPr>
          <p:cNvPr id="6" name="Равнобедренный треугольник 5">
            <a:hlinkClick r:id="" action="ppaction://hlinkshowjump?jump=nextslide"/>
          </p:cNvPr>
          <p:cNvSpPr/>
          <p:nvPr/>
        </p:nvSpPr>
        <p:spPr>
          <a:xfrm rot="5400000">
            <a:off x="9033164" y="6345382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-1588"/>
            <a:ext cx="10406062" cy="73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11676" y="478301"/>
            <a:ext cx="6252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Как называется место, с которого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 запускают ракеты? </a:t>
            </a:r>
            <a:endParaRPr lang="ru-RU" sz="3600" b="1" dirty="0">
              <a:solidFill>
                <a:schemeClr val="accent4">
                  <a:lumMod val="20000"/>
                  <a:lumOff val="8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31" name="Picture 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4091" y="2612850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799" y="2052589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7121" y="4444095"/>
            <a:ext cx="26828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0283" y="6339570"/>
            <a:ext cx="744538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78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1054</TotalTime>
  <Words>462</Words>
  <Application>Microsoft Office PowerPoint</Application>
  <PresentationFormat>Произвольный</PresentationFormat>
  <Paragraphs>61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Гульсум Минсадыкова</dc:creator>
  <cp:lastModifiedBy>Нютик</cp:lastModifiedBy>
  <cp:revision>115</cp:revision>
  <cp:lastPrinted>2022-03-27T13:14:35Z</cp:lastPrinted>
  <dcterms:created xsi:type="dcterms:W3CDTF">2021-01-29T02:12:00Z</dcterms:created>
  <dcterms:modified xsi:type="dcterms:W3CDTF">2022-04-14T17:00:44Z</dcterms:modified>
</cp:coreProperties>
</file>