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ms-excel" Extension="xls"/>
  <Default ContentType="application/vnd.openxmlformats-package.relationships+xml" Extension="rels"/>
  <Default ContentType="application/xml" Extension="xml"/>
  <Default ContentType="application/vnd.openxmlformats-officedocument.vmlDrawing" Extension="v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Override+xml" PartName="/ppt/theme/themeOverride1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97" r:id="rId3"/>
    <p:sldId id="257" r:id="rId4"/>
    <p:sldId id="263" r:id="rId5"/>
    <p:sldId id="303" r:id="rId6"/>
    <p:sldId id="307" r:id="rId7"/>
    <p:sldId id="270" r:id="rId8"/>
    <p:sldId id="309" r:id="rId9"/>
    <p:sldId id="277" r:id="rId10"/>
    <p:sldId id="313" r:id="rId11"/>
    <p:sldId id="290" r:id="rId12"/>
    <p:sldId id="29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80808"/>
    <a:srgbClr val="000066"/>
    <a:srgbClr val="0000CC"/>
    <a:srgbClr val="000099"/>
    <a:srgbClr val="333399"/>
    <a:srgbClr val="421C5E"/>
    <a:srgbClr val="007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83" autoAdjust="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427CBA-CED0-4B26-8976-F10AD9FB18B1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0EF6C6B-49CA-421E-BD98-82BD7AF2A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8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EF6C6B-49CA-421E-BD98-82BD7AF2A13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61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854199"/>
            <a:ext cx="6858000" cy="1655763"/>
          </a:xfrm>
        </p:spPr>
        <p:txBody>
          <a:bodyPr anchor="b"/>
          <a:lstStyle>
            <a:lvl1pPr algn="ctr">
              <a:defRPr sz="45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4FB2-1B78-4EEA-95C3-32E47F5ABB3A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60ECF-4DBC-4E15-BA90-36AB3E464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4F192-7956-41C9-847B-D6B69F21E674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71468-5BD1-44F9-9DF2-7475C6A1F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AE79-AB3E-41FF-8679-EE324093CB24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A4E77-C571-4A00-83B8-68CF49769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40413-66E3-450A-A26C-FB707A772F93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FC44E-6103-4C6E-ACD7-1D2ACCFB8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03056-D697-4BED-9BDA-327DBDCD570F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2FC6A-D2DB-43A0-ADA1-A39BFABED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E69D5-5E26-4093-8E56-45F8DC41330A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519A-7C25-4729-BBDC-00CD7F23B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2AAB1-C74B-4B39-A6F9-03249D53BC87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BCE1-E812-4446-82AB-52DC4E4CA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926-3623-4EF1-A10E-100CE4CE4EA4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775E9-DAFA-49CE-80E1-FE0201377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5861A-EAA4-4102-9FFB-EB106200DE94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526C5-7384-4555-9CC5-5D59117D2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12553-F651-4FA7-ABFA-66F66E51933C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8EDAF-808D-4239-8DFE-74D13B20C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11CC9-3E29-49B1-919B-C7CCBBFF60B8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6393B-CE17-456C-B1E8-390D29338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CCFE9E-612A-4376-B348-888A701996F6}" type="datetimeFigureOut">
              <a:rPr lang="ru-RU"/>
              <a:pPr>
                <a:defRPr/>
              </a:pPr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26D2F1-730C-4C97-81A3-793CDEAE1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ush/>
  </p:transition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slideLayouts/slideLayout1.xml" Type="http://schemas.openxmlformats.org/officeDocument/2006/relationships/slideLayout"/><Relationship Id="rId1" Target="../theme/themeOverride1.xml" Type="http://schemas.openxmlformats.org/officeDocument/2006/relationships/themeOverrid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8" Target="../media/image25.jpeg" Type="http://schemas.openxmlformats.org/officeDocument/2006/relationships/image"/><Relationship Id="rId3" Target="../media/image20.jpeg" Type="http://schemas.openxmlformats.org/officeDocument/2006/relationships/image"/><Relationship Id="rId7" Target="../media/image24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23.jpeg" Type="http://schemas.openxmlformats.org/officeDocument/2006/relationships/image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8" Target="../media/image29.jpeg" Type="http://schemas.openxmlformats.org/officeDocument/2006/relationships/image"/><Relationship Id="rId3" Target="../embeddings/_____Microsoft_Excel_97-20031.xls" Type="http://schemas.openxmlformats.org/officeDocument/2006/relationships/oleObject"/><Relationship Id="rId7" Target="../media/image28.jpeg" Type="http://schemas.openxmlformats.org/officeDocument/2006/relationships/image"/><Relationship Id="rId2" Target="../slideLayouts/slideLayout2.xml" Type="http://schemas.openxmlformats.org/officeDocument/2006/relationships/slideLayout"/><Relationship Id="rId1" Target="../drawings/vmlDrawing1.vml" Type="http://schemas.openxmlformats.org/officeDocument/2006/relationships/vmlDrawing"/><Relationship Id="rId6" Target="../media/image27.png" Type="http://schemas.openxmlformats.org/officeDocument/2006/relationships/image"/><Relationship Id="rId5" Target="../embeddings/_____Microsoft_Excel_97-20032.xls" Type="http://schemas.openxmlformats.org/officeDocument/2006/relationships/oleObject"/><Relationship Id="rId4" Target="../media/image26.pn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5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836712"/>
            <a:ext cx="8358246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00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«Использование интерактивных методов обучения для формирования коммуникативных компетенций учащихся»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789363"/>
            <a:ext cx="3887788" cy="306863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sz="2400" b="1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Лебедева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sz="2400" b="1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Анна Витальевна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</a:t>
            </a:r>
            <a:br>
              <a:rPr lang="ru-RU" sz="240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МБОУ СОШ № 5 г. Охи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им. А.В. Беляева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ru-RU" sz="2400" smtClean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ru-RU" sz="240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2022 г. </a:t>
            </a:r>
            <a:br>
              <a:rPr lang="ru-RU" sz="240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smtClean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3"/>
          <p:cNvSpPr>
            <a:spLocks noChangeArrowheads="1"/>
          </p:cNvSpPr>
          <p:nvPr/>
        </p:nvSpPr>
        <p:spPr bwMode="auto">
          <a:xfrm>
            <a:off x="762000" y="205889"/>
            <a:ext cx="8191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ru-RU" sz="4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(«Проектная технология») </a:t>
            </a:r>
          </a:p>
        </p:txBody>
      </p:sp>
      <p:pic>
        <p:nvPicPr>
          <p:cNvPr id="11267" name="Рисунок 4" descr="IMG_2259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7767" y="913914"/>
            <a:ext cx="2460488" cy="328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-108520" y="913914"/>
            <a:ext cx="457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5 класс</a:t>
            </a:r>
          </a:p>
          <a:p>
            <a:pPr algn="ctr"/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«C</a:t>
            </a:r>
            <a:r>
              <a:rPr lang="en-US" sz="2800" b="1" i="1" dirty="0" err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harity</a:t>
            </a:r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(«Благотворительность») </a:t>
            </a:r>
          </a:p>
        </p:txBody>
      </p:sp>
      <p:sp>
        <p:nvSpPr>
          <p:cNvPr id="11269" name="Прямоугольник 7"/>
          <p:cNvSpPr>
            <a:spLocks noChangeArrowheads="1"/>
          </p:cNvSpPr>
          <p:nvPr/>
        </p:nvSpPr>
        <p:spPr bwMode="auto">
          <a:xfrm>
            <a:off x="2843808" y="4293096"/>
            <a:ext cx="52920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7 класс </a:t>
            </a:r>
          </a:p>
          <a:p>
            <a:pPr algn="ctr"/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Eco</a:t>
            </a:r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problems in my hometown</a:t>
            </a:r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(«Экологические проблемы моего города»)</a:t>
            </a:r>
          </a:p>
        </p:txBody>
      </p:sp>
      <p:pic>
        <p:nvPicPr>
          <p:cNvPr id="11271" name="Рисунок 9" descr="IMG_3060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731" y="2787944"/>
            <a:ext cx="2490775" cy="3321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/>
          <p:cNvPicPr>
            <a:picLocks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1285875"/>
            <a:ext cx="3175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971600" y="65313"/>
            <a:ext cx="77866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b="1" dirty="0" i="1" lang="ru-RU" sz="3200">
                <a:solidFill>
                  <a:srgbClr val="080808"/>
                </a:solidFill>
                <a:latin charset="0" pitchFamily="18" typeface="Times New Roman"/>
                <a:ea charset="0" pitchFamily="34" typeface="Calibri"/>
                <a:cs charset="0" pitchFamily="34" typeface="Calibri"/>
              </a:rPr>
              <a:t>Сервис для создания викторин, </a:t>
            </a:r>
            <a:br>
              <a:rPr b="1" dirty="0" i="1" lang="ru-RU" sz="3200">
                <a:solidFill>
                  <a:srgbClr val="080808"/>
                </a:solidFill>
                <a:latin charset="0" pitchFamily="18" typeface="Times New Roman"/>
                <a:ea charset="0" pitchFamily="34" typeface="Calibri"/>
                <a:cs charset="0" pitchFamily="34" typeface="Calibri"/>
              </a:rPr>
            </a:br>
            <a:r>
              <a:rPr b="1" dirty="0" i="1" lang="ru-RU" sz="3200">
                <a:solidFill>
                  <a:srgbClr val="080808"/>
                </a:solidFill>
                <a:latin charset="0" pitchFamily="18" typeface="Times New Roman"/>
                <a:ea charset="0" pitchFamily="34" typeface="Calibri"/>
                <a:cs charset="0" pitchFamily="34" typeface="Calibri"/>
              </a:rPr>
              <a:t>тестов и опросов онлайн. </a:t>
            </a:r>
            <a:endParaRPr b="1" dirty="0" i="1" lang="ru-RU" sz="3200">
              <a:solidFill>
                <a:srgbClr val="080808"/>
              </a:solidFill>
              <a:latin charset="0" pitchFamily="34" typeface="Calibri"/>
            </a:endParaRPr>
          </a:p>
        </p:txBody>
      </p:sp>
      <p:pic>
        <p:nvPicPr>
          <p:cNvPr descr="IMG_2260.jpeg" id="12292" name="Рисунок 5"/>
          <p:cNvPicPr>
            <a:picLocks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3143250"/>
            <a:ext cx="26257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MG_2277.jpeg" id="12293" name="Рисунок 6"/>
          <p:cNvPicPr>
            <a:picLocks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2786063" y="3286125"/>
            <a:ext cx="257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MG_2280.jpeg" id="12294" name="Рисунок 7"/>
          <p:cNvPicPr>
            <a:picLocks noChangeAspect="1"/>
          </p:cNvPicPr>
          <p:nvPr/>
        </p:nvPicPr>
        <p:blipFill>
          <a:blip cstate="print" r:embed="rId6"/>
          <a:srcRect b="-22" r="-52"/>
          <a:stretch>
            <a:fillRect/>
          </a:stretch>
        </p:blipFill>
        <p:spPr bwMode="auto">
          <a:xfrm>
            <a:off x="5572125" y="1357313"/>
            <a:ext cx="3429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MG_2261.jpeg" id="12295" name="Рисунок 8"/>
          <p:cNvPicPr>
            <a:picLocks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5929313" y="3619500"/>
            <a:ext cx="24288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-8224"/>
            <a:ext cx="9133063" cy="68662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>
                                        <p:cTn dur="2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Диаграмма 3"/>
          <p:cNvGraphicFramePr>
            <a:graphicFrameLocks/>
          </p:cNvGraphicFramePr>
          <p:nvPr/>
        </p:nvGraphicFramePr>
        <p:xfrm>
          <a:off x="0" y="0"/>
          <a:ext cx="5715000" cy="478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8" r:id="rId3" imgW="5718544" imgH="4785775" progId="Excel.Chart.8">
                  <p:embed/>
                </p:oleObj>
              </mc:Choice>
              <mc:Fallback>
                <p:oleObj r:id="rId3" imgW="5718544" imgH="4785775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715000" cy="4786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Диаграмма 4"/>
          <p:cNvGraphicFramePr>
            <a:graphicFrameLocks/>
          </p:cNvGraphicFramePr>
          <p:nvPr/>
        </p:nvGraphicFramePr>
        <p:xfrm>
          <a:off x="4357688" y="2928938"/>
          <a:ext cx="4786312" cy="392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r:id="rId5" imgW="4785775" imgH="3932261" progId="Excel.Chart.8">
                  <p:embed/>
                </p:oleObj>
              </mc:Choice>
              <mc:Fallback>
                <p:oleObj r:id="rId5" imgW="4785775" imgH="3932261" progId="Excel.Char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8" y="2928938"/>
                        <a:ext cx="4786312" cy="3929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0342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1540" y="9670"/>
            <a:ext cx="9131129" cy="68620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285750"/>
            <a:ext cx="8176964" cy="4500563"/>
          </a:xfrm>
        </p:spPr>
        <p:txBody>
          <a:bodyPr/>
          <a:lstStyle/>
          <a:p>
            <a:pPr marL="0" indent="0" algn="r">
              <a:buFont typeface="Arial" charset="0"/>
              <a:buNone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«Если ваш план на год, </a:t>
            </a:r>
            <a:b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сажайте рис. </a:t>
            </a:r>
            <a:b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Если ваш план  на десятилетие, </a:t>
            </a:r>
            <a:b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сажайте деревья. </a:t>
            </a:r>
            <a:b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Если ваш план на всю жизнь, учите детей»</a:t>
            </a:r>
            <a:b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Конфуций</a:t>
            </a:r>
          </a:p>
          <a:p>
            <a:pPr marL="0" indent="0" algn="r">
              <a:buFont typeface="Arial" charset="0"/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dirty="0" smtClean="0"/>
          </a:p>
          <a:p>
            <a:pPr marL="0" indent="0" algn="just">
              <a:buFont typeface="Arial" charset="0"/>
              <a:buNone/>
            </a:pP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214313" y="3786188"/>
            <a:ext cx="8353425" cy="2484437"/>
          </a:xfrm>
          <a:prstGeom prst="ellipse">
            <a:avLst/>
          </a:prstGeom>
          <a:solidFill>
            <a:schemeClr val="tx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сделать, чтобы мои ученики могли свободно общаться, высказывать свое мнение на различные темы, поддерживать диалог?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611560" y="980728"/>
            <a:ext cx="5929313" cy="17145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  <a:buFont typeface="Arial" charset="0"/>
              <a:buNone/>
              <a:defRPr/>
            </a:pPr>
            <a:r>
              <a:rPr lang="ru-RU" sz="3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36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Анатолия </a:t>
            </a:r>
            <a:r>
              <a:rPr lang="ru-RU" sz="36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Гина</a:t>
            </a:r>
            <a:r>
              <a:rPr lang="ru-RU" sz="36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«Семь противоречий нового образования»</a:t>
            </a:r>
          </a:p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/>
            </a:pPr>
            <a:endParaRPr lang="ru-RU" sz="2100" dirty="0">
              <a:solidFill>
                <a:srgbClr val="0000FF"/>
              </a:solidFill>
              <a:latin typeface="+mn-lt"/>
              <a:cs typeface="+mn-cs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285750"/>
            <a:ext cx="19224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6"/>
          <p:cNvSpPr>
            <a:spLocks noChangeArrowheads="1"/>
          </p:cNvSpPr>
          <p:nvPr/>
        </p:nvSpPr>
        <p:spPr bwMode="auto">
          <a:xfrm>
            <a:off x="1143000" y="214313"/>
            <a:ext cx="78581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Коммуникативная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компетенция </a:t>
            </a:r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b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это усвоение </a:t>
            </a:r>
            <a:r>
              <a:rPr lang="ru-RU" sz="3600" b="1" dirty="0" err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этно</a:t>
            </a:r>
            <a: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- и социально-психологических эталонов, стандартов, стереотипов поведения, овладение "техникой" </a:t>
            </a: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общения </a:t>
            </a:r>
            <a:endParaRPr lang="ru-RU" sz="36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Рисунок 7" descr="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3356992"/>
            <a:ext cx="2214562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920082" y="5357826"/>
            <a:ext cx="421134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 err="1">
                <a:ln w="11430"/>
                <a:solidFill>
                  <a:srgbClr val="08080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Кабардов</a:t>
            </a:r>
            <a:r>
              <a:rPr lang="ru-RU" sz="4400" b="1" spc="150" dirty="0">
                <a:ln w="11430"/>
                <a:solidFill>
                  <a:srgbClr val="08080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М.К.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214313"/>
            <a:ext cx="8707438" cy="2428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0000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педагогической деятельности: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повышение уровня коммуникативных компетенций учащихся посредством использования интерактивных методов обучения на уроках английского языка.</a:t>
            </a: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1"/>
          <p:cNvSpPr>
            <a:spLocks noChangeArrowheads="1"/>
          </p:cNvSpPr>
          <p:nvPr/>
        </p:nvSpPr>
        <p:spPr bwMode="auto">
          <a:xfrm>
            <a:off x="1428750" y="2559050"/>
            <a:ext cx="75723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0850" algn="just" eaLnBrk="0" hangingPunct="0">
              <a:buFontTx/>
              <a:buChar char="•"/>
            </a:pPr>
            <a:r>
              <a:rPr lang="ru-RU" sz="24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расширять и активизировать словарный запас учащихся посредством моделирования реальных ситуаций;</a:t>
            </a:r>
          </a:p>
          <a:p>
            <a:pPr indent="450850" algn="just" eaLnBrk="0" hangingPunct="0">
              <a:buFontTx/>
              <a:buChar char="•"/>
            </a:pPr>
            <a:r>
              <a:rPr lang="ru-RU" sz="24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развивать навыки всех видов речевой деятельности через использование интерактивных методов;</a:t>
            </a:r>
            <a:endParaRPr lang="ru-RU" sz="2400" b="1" dirty="0">
              <a:solidFill>
                <a:srgbClr val="08080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>
              <a:buFontTx/>
              <a:buChar char="•"/>
            </a:pPr>
            <a:r>
              <a:rPr lang="ru-RU" sz="24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формировать способность к восприятию чужой культуры и  толерантному отношению к ней.</a:t>
            </a: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hangingPunct="0"/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-46401" y="45156"/>
            <a:ext cx="9396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Коммуникативная </a:t>
            </a:r>
            <a:r>
              <a:rPr lang="ru-RU" sz="3600" b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компетенция включает: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971600" y="1340768"/>
            <a:ext cx="8643937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Arial" charset="0"/>
              <a:buChar char="•"/>
            </a:pPr>
            <a:r>
              <a:rPr lang="ru-RU" sz="32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Лингвистическую компетенцию</a:t>
            </a:r>
          </a:p>
          <a:p>
            <a:pPr algn="just">
              <a:buFont typeface="Arial" charset="0"/>
              <a:buChar char="•"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Социальную компетенцию</a:t>
            </a:r>
          </a:p>
          <a:p>
            <a:pPr algn="just">
              <a:buFont typeface="Arial" charset="0"/>
              <a:buChar char="•"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Дискурсивную компетенцию</a:t>
            </a:r>
          </a:p>
          <a:p>
            <a:pPr algn="just">
              <a:buFont typeface="Arial" charset="0"/>
              <a:buChar char="•"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Социолингвистическую</a:t>
            </a:r>
          </a:p>
          <a:p>
            <a:pPr algn="just">
              <a:buFont typeface="Arial" charset="0"/>
              <a:buChar char="•"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Стратегическую компетенцию</a:t>
            </a:r>
          </a:p>
          <a:p>
            <a:pPr algn="just">
              <a:buFont typeface="Arial" charset="0"/>
              <a:buChar char="•"/>
            </a:pPr>
            <a:r>
              <a:rPr lang="ru-RU" sz="36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Учебно-познавательную компетенцию</a:t>
            </a:r>
            <a:endParaRPr lang="ru-RU" sz="36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charset="0"/>
              <a:buChar char="•"/>
            </a:pPr>
            <a:endParaRPr lang="ru-RU" sz="3200" b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1"/>
            <a:ext cx="9147658" cy="68552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00125"/>
            <a:ext cx="43576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9 класс</a:t>
            </a:r>
            <a:b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i="1" lang="ru-RU" sz="24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  <a:t> «</a:t>
            </a:r>
            <a:r>
              <a:rPr b="1" dirty="0" i="1" lang="en-US" sz="24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  <a:t>Mass Media</a:t>
            </a:r>
            <a:r>
              <a:rPr b="1" dirty="0" i="1" lang="ru-RU" sz="24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  <a:t>»</a:t>
            </a:r>
            <a:br>
              <a:rPr b="1" dirty="0" i="1" lang="ru-RU" sz="24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i="1" lang="en-US" sz="24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i="1" lang="ru-RU" sz="24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  <a:t>(</a:t>
            </a: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«Масс </a:t>
            </a:r>
            <a:r>
              <a:rPr b="1" dirty="0" err="1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Медиа</a:t>
            </a: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»)</a:t>
            </a:r>
          </a:p>
        </p:txBody>
      </p:sp>
      <p:pic>
        <p:nvPicPr>
          <p:cNvPr descr="IMG_2979.jpeg" id="7171" name="Рисунок 4"/>
          <p:cNvPicPr>
            <a:picLocks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2428875"/>
            <a:ext cx="3357563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MG_2983.JPEG" id="7172" name="Рисунок 6"/>
          <p:cNvPicPr>
            <a:picLocks noChangeAspect="1"/>
          </p:cNvPicPr>
          <p:nvPr/>
        </p:nvPicPr>
        <p:blipFill>
          <a:blip cstate="print" r:embed="rId3"/>
          <a:srcRect b="48"/>
          <a:stretch>
            <a:fillRect/>
          </a:stretch>
        </p:blipFill>
        <p:spPr bwMode="auto">
          <a:xfrm>
            <a:off x="214313" y="4741863"/>
            <a:ext cx="4286250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2928938" y="0"/>
            <a:ext cx="3189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lang="ru-RU" sz="4000">
                <a:solidFill>
                  <a:srgbClr val="080808"/>
                </a:solidFill>
                <a:latin charset="0" pitchFamily="18" typeface="Times New Roman"/>
                <a:cs charset="0" pitchFamily="18" typeface="Times New Roman"/>
              </a:rPr>
              <a:t>Аудирование</a:t>
            </a:r>
          </a:p>
        </p:txBody>
      </p:sp>
      <p:sp>
        <p:nvSpPr>
          <p:cNvPr id="7174" name="Прямоугольник 8"/>
          <p:cNvSpPr>
            <a:spLocks noChangeArrowheads="1"/>
          </p:cNvSpPr>
          <p:nvPr/>
        </p:nvSpPr>
        <p:spPr bwMode="auto">
          <a:xfrm>
            <a:off x="428625" y="571500"/>
            <a:ext cx="8289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b="1" dirty="0" i="1" lang="ru-RU" sz="2800">
                <a:solidFill>
                  <a:srgbClr val="0000FF"/>
                </a:solidFill>
                <a:latin charset="0" pitchFamily="18" typeface="Times New Roman"/>
                <a:cs charset="0" pitchFamily="18" typeface="Times New Roman"/>
              </a:rPr>
              <a:t>Приём «</a:t>
            </a:r>
            <a:r>
              <a:rPr b="1" dirty="0" i="1" lang="en-US" sz="2800">
                <a:solidFill>
                  <a:srgbClr val="0000FF"/>
                </a:solidFill>
                <a:latin charset="0" pitchFamily="18" typeface="Times New Roman"/>
                <a:cs charset="0" pitchFamily="18" typeface="Times New Roman"/>
              </a:rPr>
              <a:t>Visual dictation</a:t>
            </a:r>
            <a:r>
              <a:rPr b="1" dirty="0" i="1" lang="ru-RU" sz="2800">
                <a:solidFill>
                  <a:srgbClr val="0000FF"/>
                </a:solidFill>
                <a:latin charset="0" pitchFamily="18" typeface="Times New Roman"/>
                <a:cs charset="0" pitchFamily="18" typeface="Times New Roman"/>
              </a:rPr>
              <a:t>» («Визуальный диктант»)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43375" y="1071563"/>
            <a:ext cx="4572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11 класс </a:t>
            </a:r>
            <a:b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</a:b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Отрывок из романа  М.Твена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«Приключения Тома </a:t>
            </a:r>
            <a:r>
              <a:rPr b="1" dirty="0" err="1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Сойера</a:t>
            </a:r>
            <a:r>
              <a:rPr b="1" dirty="0" i="1" lang="ru-RU" sz="2400">
                <a:solidFill>
                  <a:schemeClr val="bg2">
                    <a:lumMod val="10000"/>
                  </a:schemeClr>
                </a:solidFill>
                <a:latin charset="0" pitchFamily="18" typeface="Times New Roman"/>
                <a:cs charset="0" pitchFamily="18" typeface="Times New Roman"/>
              </a:rPr>
              <a:t>»</a:t>
            </a:r>
          </a:p>
        </p:txBody>
      </p:sp>
      <p:pic>
        <p:nvPicPr>
          <p:cNvPr descr="IMG_3757.jpg" id="7176" name="Рисунок 10"/>
          <p:cNvPicPr>
            <a:picLocks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071938" y="2286000"/>
            <a:ext cx="32861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IMG_2960.JPEG" id="7177" name="Рисунок 11"/>
          <p:cNvPicPr>
            <a:picLocks noChangeAspect="1"/>
          </p:cNvPicPr>
          <p:nvPr/>
        </p:nvPicPr>
        <p:blipFill>
          <a:blip cstate="print" r:embed="rId5"/>
          <a:srcRect b="158" r="112"/>
          <a:stretch>
            <a:fillRect/>
          </a:stretch>
        </p:blipFill>
        <p:spPr bwMode="auto">
          <a:xfrm>
            <a:off x="5786438" y="4498975"/>
            <a:ext cx="31686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1750" y="571500"/>
            <a:ext cx="492961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en-US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Cluster</a:t>
            </a: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(«Кластер</a:t>
            </a:r>
            <a:r>
              <a:rPr 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»)</a:t>
            </a:r>
          </a:p>
        </p:txBody>
      </p:sp>
      <p:sp>
        <p:nvSpPr>
          <p:cNvPr id="8195" name="Прямоугольник 5"/>
          <p:cNvSpPr>
            <a:spLocks noChangeArrowheads="1"/>
          </p:cNvSpPr>
          <p:nvPr/>
        </p:nvSpPr>
        <p:spPr bwMode="auto">
          <a:xfrm>
            <a:off x="3143250" y="1071563"/>
            <a:ext cx="58578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11 класс </a:t>
            </a:r>
          </a:p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Human rights and responsibilities</a:t>
            </a: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(«Права и обязанности человека»)</a:t>
            </a:r>
          </a:p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11 класс</a:t>
            </a:r>
            <a:b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Crime and the law</a:t>
            </a: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(«Преступление и закон»)</a:t>
            </a:r>
          </a:p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7 класс </a:t>
            </a:r>
            <a:b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Ecology</a:t>
            </a: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(«Экология»)</a:t>
            </a:r>
          </a:p>
          <a:p>
            <a:pPr algn="r"/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9 класс </a:t>
            </a:r>
            <a:b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Mass Media</a:t>
            </a: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(«Масс медиа»)</a:t>
            </a:r>
          </a:p>
        </p:txBody>
      </p:sp>
      <p:pic>
        <p:nvPicPr>
          <p:cNvPr id="8196" name="Рисунок 6" descr="IMG_37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88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3929063" y="0"/>
            <a:ext cx="1976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Письмо</a:t>
            </a:r>
          </a:p>
        </p:txBody>
      </p:sp>
      <p:pic>
        <p:nvPicPr>
          <p:cNvPr id="8198" name="Рисунок 9" descr="IMG_2289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2786063"/>
            <a:ext cx="2500313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14" descr="IMG_2774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92638"/>
            <a:ext cx="3021013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3642518" y="25047"/>
            <a:ext cx="1858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785813" y="642938"/>
            <a:ext cx="3786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Jigsaw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(«Ажурная пила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539552" y="1447800"/>
            <a:ext cx="4143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7 класс «</a:t>
            </a:r>
            <a:r>
              <a:rPr lang="en-US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The national parks in Britain and The USA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(«Национальные парки в Британии и США»)</a:t>
            </a:r>
          </a:p>
        </p:txBody>
      </p:sp>
      <p:pic>
        <p:nvPicPr>
          <p:cNvPr id="9221" name="Рисунок 8" descr="IMG_377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0"/>
            <a:ext cx="34559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9" descr="IMG_377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46663"/>
            <a:ext cx="3214688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Прямоугольник 7"/>
          <p:cNvSpPr>
            <a:spLocks noChangeArrowheads="1"/>
          </p:cNvSpPr>
          <p:nvPr/>
        </p:nvSpPr>
        <p:spPr bwMode="auto">
          <a:xfrm>
            <a:off x="5631203" y="662780"/>
            <a:ext cx="27393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Приём «5-</a:t>
            </a:r>
            <a:r>
              <a:rPr lang="en-US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(«Пять </a:t>
            </a:r>
            <a:r>
              <a:rPr lang="ru-RU" sz="2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вопросов»)</a:t>
            </a:r>
          </a:p>
        </p:txBody>
      </p:sp>
      <p:sp>
        <p:nvSpPr>
          <p:cNvPr id="9224" name="Прямоугольник 10"/>
          <p:cNvSpPr>
            <a:spLocks noChangeArrowheads="1"/>
          </p:cNvSpPr>
          <p:nvPr/>
        </p:nvSpPr>
        <p:spPr bwMode="auto">
          <a:xfrm>
            <a:off x="4587467" y="1571625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7 класс </a:t>
            </a:r>
          </a:p>
          <a:p>
            <a:pPr algn="ctr"/>
            <a:r>
              <a:rPr lang="ru-RU" sz="24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Charity</a:t>
            </a:r>
            <a:r>
              <a:rPr lang="ru-RU" sz="24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(«Благотворительность»)</a:t>
            </a:r>
          </a:p>
        </p:txBody>
      </p:sp>
      <p:pic>
        <p:nvPicPr>
          <p:cNvPr id="9225" name="Рисунок 11" descr="IMG_375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2928938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3214688" y="0"/>
            <a:ext cx="2571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Говорение</a:t>
            </a:r>
            <a:endParaRPr lang="ru-RU" sz="2800" b="1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3714750" y="1143000"/>
            <a:ext cx="5214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7 класс </a:t>
            </a:r>
          </a:p>
          <a:p>
            <a:pPr algn="ctr"/>
            <a:r>
              <a:rPr lang="ru-RU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Eco</a:t>
            </a:r>
            <a:r>
              <a:rPr lang="ru-RU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problems in my hometown</a:t>
            </a:r>
            <a:r>
              <a:rPr lang="ru-RU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(«Экологические проблемы нашего города») </a:t>
            </a:r>
          </a:p>
        </p:txBody>
      </p:sp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3571875" y="714375"/>
            <a:ext cx="5572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en-US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Brain Storming</a:t>
            </a:r>
            <a:r>
              <a:rPr lang="ru-RU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(«Мозговой штурм») </a:t>
            </a:r>
            <a:endParaRPr lang="ru-RU" sz="20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Рисунок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38"/>
            <a:ext cx="3106738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Прямоугольник 9"/>
          <p:cNvSpPr>
            <a:spLocks noChangeArrowheads="1"/>
          </p:cNvSpPr>
          <p:nvPr/>
        </p:nvSpPr>
        <p:spPr bwMode="auto">
          <a:xfrm>
            <a:off x="3786188" y="2286000"/>
            <a:ext cx="5143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Приём «</a:t>
            </a:r>
            <a:r>
              <a:rPr lang="en-US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Merry</a:t>
            </a:r>
            <a:r>
              <a:rPr lang="ru-RU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ru-RU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round</a:t>
            </a:r>
            <a:r>
              <a:rPr lang="ru-RU" sz="20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 («Карусель») </a:t>
            </a:r>
            <a:endParaRPr lang="ru-RU" sz="2000" b="1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10247" name="Рисунок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2643188"/>
            <a:ext cx="3197225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Прямоугольник 11"/>
          <p:cNvSpPr>
            <a:spLocks noChangeArrowheads="1"/>
          </p:cNvSpPr>
          <p:nvPr/>
        </p:nvSpPr>
        <p:spPr bwMode="auto">
          <a:xfrm>
            <a:off x="4143375" y="2643188"/>
            <a:ext cx="4572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11 класс </a:t>
            </a:r>
          </a:p>
          <a:p>
            <a:pPr algn="ctr"/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Offering help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accepting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refusing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(«Предложение помощи – принятие помощи/отказ от помощи») </a:t>
            </a:r>
          </a:p>
          <a:p>
            <a:pPr algn="ctr"/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9 класс</a:t>
            </a:r>
          </a:p>
          <a:p>
            <a:pPr algn="ctr"/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TV programs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Телевизионные программы»)</a:t>
            </a:r>
          </a:p>
          <a:p>
            <a:pPr algn="ctr"/>
            <a:endParaRPr lang="ru-RU" sz="2000" b="1" i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solidFill>
                <a:srgbClr val="08080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9" name="Прямоугольник 14"/>
          <p:cNvSpPr>
            <a:spLocks noChangeArrowheads="1"/>
          </p:cNvSpPr>
          <p:nvPr/>
        </p:nvSpPr>
        <p:spPr bwMode="auto">
          <a:xfrm>
            <a:off x="5067099" y="4886055"/>
            <a:ext cx="26801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(«</a:t>
            </a:r>
            <a:r>
              <a:rPr lang="ru-RU" sz="20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Идейная карусель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0" name="Прямоугольник 15"/>
          <p:cNvSpPr>
            <a:spLocks noChangeArrowheads="1"/>
          </p:cNvSpPr>
          <p:nvPr/>
        </p:nvSpPr>
        <p:spPr bwMode="auto">
          <a:xfrm>
            <a:off x="4071937" y="5286165"/>
            <a:ext cx="457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b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i="1" dirty="0">
                <a:solidFill>
                  <a:srgbClr val="080808"/>
                </a:solidFill>
                <a:latin typeface="Times New Roman" pitchFamily="18" charset="0"/>
                <a:ea typeface="SimSun" pitchFamily="2" charset="-122"/>
              </a:rPr>
              <a:t>The complex object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ea typeface="SimSun" pitchFamily="2" charset="-122"/>
              </a:rPr>
              <a:t>» </a:t>
            </a: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ea typeface="SimSun" pitchFamily="2" charset="-122"/>
              </a:rPr>
              <a:t/>
            </a:r>
            <a:b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ea typeface="SimSun" pitchFamily="2" charset="-122"/>
              </a:rPr>
            </a:b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ea typeface="SimSun" pitchFamily="2" charset="-122"/>
              </a:rPr>
              <a:t>(</a:t>
            </a:r>
            <a:r>
              <a:rPr lang="ru-RU" sz="2000" b="1" i="1" dirty="0" smtClean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>
                <a:solidFill>
                  <a:srgbClr val="080808"/>
                </a:solidFill>
                <a:latin typeface="Times New Roman" pitchFamily="18" charset="0"/>
                <a:cs typeface="Times New Roman" pitchFamily="18" charset="0"/>
              </a:rPr>
              <a:t>Сложное дополнение»)</a:t>
            </a:r>
            <a:endParaRPr lang="ru-RU" sz="2000" b="1" i="1" dirty="0">
              <a:solidFill>
                <a:srgbClr val="080808"/>
              </a:solidFill>
              <a:latin typeface="Calibri" pitchFamily="34" charset="0"/>
            </a:endParaRPr>
          </a:p>
        </p:txBody>
      </p:sp>
      <p:pic>
        <p:nvPicPr>
          <p:cNvPr id="10251" name="Рисунок 1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13313"/>
            <a:ext cx="34988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rgbClr val="FFFFFF"/>
      </a:dk1>
      <a:lt1>
        <a:sysClr val="window" lastClr="FFFFFF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rgbClr val="FFFFFF"/>
    </a:dk1>
    <a:lt1>
      <a:sysClr val="window" lastClr="FFFFFF"/>
    </a:lt1>
    <a:dk2>
      <a:srgbClr val="39302A"/>
    </a:dk2>
    <a:lt2>
      <a:srgbClr val="E5DEDB"/>
    </a:lt2>
    <a:accent1>
      <a:srgbClr val="FFDF6A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2173</TotalTime>
  <Words>306</Words>
  <Application>Microsoft Office PowerPoint</Application>
  <PresentationFormat>Экран (4:3)</PresentationFormat>
  <Paragraphs>70</Paragraphs>
  <Slides>12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SimSun</vt:lpstr>
      <vt:lpstr>Arial</vt:lpstr>
      <vt:lpstr>Calibri</vt:lpstr>
      <vt:lpstr>Calibri Light</vt:lpstr>
      <vt:lpstr>Times New Roman</vt:lpstr>
      <vt:lpstr>Тема1</vt:lpstr>
      <vt:lpstr>Диаграмма Microsoft Excel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Учитель-32</dc:creator>
  <cp:lastModifiedBy>Учитель-24</cp:lastModifiedBy>
  <cp:revision>92</cp:revision>
  <dcterms:created xsi:type="dcterms:W3CDTF">2021-12-03T02:23:32Z</dcterms:created>
  <dcterms:modified xsi:type="dcterms:W3CDTF">2022-03-26T03:44:25Z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877407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