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123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7EC9C-7EE8-4A56-855D-18AC07DBDCAD}" type="datetimeFigureOut">
              <a:rPr lang="ru-RU" smtClean="0"/>
              <a:t>13.04.2017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A21AD-3BA7-4B49-9DF1-2171993A801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349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3EC70-F4BB-48E7-ABB8-9B7E359277E1}" type="datetimeFigureOut">
              <a:rPr lang="ru-RU" smtClean="0"/>
              <a:t>13.04.2017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69046-D62F-49D8-96B7-3C014DC234D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71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0">
              <a:schemeClr val="bg1">
                <a:lumMod val="46000"/>
                <a:lumOff val="54000"/>
              </a:schemeClr>
            </a:gs>
            <a:gs pos="46000">
              <a:schemeClr val="bg1">
                <a:lumMod val="60000"/>
                <a:lumOff val="40000"/>
              </a:schemeClr>
            </a:gs>
            <a:gs pos="100000">
              <a:schemeClr val="bg1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Группа 103"/>
          <p:cNvGrpSpPr/>
          <p:nvPr/>
        </p:nvGrpSpPr>
        <p:grpSpPr>
          <a:xfrm>
            <a:off x="286013" y="4191000"/>
            <a:ext cx="11616798" cy="2513417"/>
            <a:chOff x="286013" y="4191000"/>
            <a:chExt cx="11616798" cy="2513417"/>
          </a:xfrm>
        </p:grpSpPr>
        <p:sp>
          <p:nvSpPr>
            <p:cNvPr id="8" name="Полилиния 5"/>
            <p:cNvSpPr>
              <a:spLocks/>
            </p:cNvSpPr>
            <p:nvPr/>
          </p:nvSpPr>
          <p:spPr bwMode="auto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Строка 6"/>
            <p:cNvSpPr>
              <a:spLocks noChangeShapeType="1"/>
            </p:cNvSpPr>
            <p:nvPr/>
          </p:nvSpPr>
          <p:spPr bwMode="auto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7"/>
            <p:cNvSpPr>
              <a:spLocks/>
            </p:cNvSpPr>
            <p:nvPr/>
          </p:nvSpPr>
          <p:spPr bwMode="auto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3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4" name="Полилиния 10"/>
            <p:cNvSpPr>
              <a:spLocks/>
            </p:cNvSpPr>
            <p:nvPr/>
          </p:nvSpPr>
          <p:spPr bwMode="auto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15" name="Полилиния 23"/>
            <p:cNvSpPr>
              <a:spLocks/>
            </p:cNvSpPr>
            <p:nvPr/>
          </p:nvSpPr>
          <p:spPr bwMode="auto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24"/>
            <p:cNvSpPr>
              <a:spLocks/>
            </p:cNvSpPr>
            <p:nvPr/>
          </p:nvSpPr>
          <p:spPr bwMode="auto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25"/>
            <p:cNvSpPr>
              <a:spLocks/>
            </p:cNvSpPr>
            <p:nvPr/>
          </p:nvSpPr>
          <p:spPr bwMode="auto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26"/>
            <p:cNvSpPr>
              <a:spLocks/>
            </p:cNvSpPr>
            <p:nvPr/>
          </p:nvSpPr>
          <p:spPr bwMode="auto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2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23" name="Полилиния 30"/>
            <p:cNvSpPr>
              <a:spLocks noEditPoints="1"/>
            </p:cNvSpPr>
            <p:nvPr/>
          </p:nvSpPr>
          <p:spPr bwMode="auto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31"/>
            <p:cNvSpPr>
              <a:spLocks/>
            </p:cNvSpPr>
            <p:nvPr/>
          </p:nvSpPr>
          <p:spPr bwMode="auto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32"/>
            <p:cNvSpPr>
              <a:spLocks/>
            </p:cNvSpPr>
            <p:nvPr/>
          </p:nvSpPr>
          <p:spPr bwMode="auto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33"/>
            <p:cNvSpPr>
              <a:spLocks/>
            </p:cNvSpPr>
            <p:nvPr/>
          </p:nvSpPr>
          <p:spPr bwMode="auto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34"/>
            <p:cNvSpPr>
              <a:spLocks/>
            </p:cNvSpPr>
            <p:nvPr/>
          </p:nvSpPr>
          <p:spPr bwMode="auto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3"/>
            <p:cNvSpPr>
              <a:spLocks/>
            </p:cNvSpPr>
            <p:nvPr/>
          </p:nvSpPr>
          <p:spPr bwMode="auto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74"/>
            <p:cNvSpPr>
              <a:spLocks/>
            </p:cNvSpPr>
            <p:nvPr/>
          </p:nvSpPr>
          <p:spPr bwMode="auto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75"/>
            <p:cNvSpPr>
              <a:spLocks/>
            </p:cNvSpPr>
            <p:nvPr/>
          </p:nvSpPr>
          <p:spPr bwMode="auto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Строка 76"/>
            <p:cNvSpPr>
              <a:spLocks noChangeShapeType="1"/>
            </p:cNvSpPr>
            <p:nvPr/>
          </p:nvSpPr>
          <p:spPr bwMode="auto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78"/>
            <p:cNvSpPr>
              <a:spLocks/>
            </p:cNvSpPr>
            <p:nvPr/>
          </p:nvSpPr>
          <p:spPr bwMode="auto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79"/>
            <p:cNvSpPr>
              <a:spLocks/>
            </p:cNvSpPr>
            <p:nvPr/>
          </p:nvSpPr>
          <p:spPr bwMode="auto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82"/>
            <p:cNvSpPr>
              <a:spLocks/>
            </p:cNvSpPr>
            <p:nvPr/>
          </p:nvSpPr>
          <p:spPr bwMode="auto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83"/>
            <p:cNvSpPr>
              <a:spLocks/>
            </p:cNvSpPr>
            <p:nvPr/>
          </p:nvSpPr>
          <p:spPr bwMode="auto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84"/>
            <p:cNvSpPr>
              <a:spLocks/>
            </p:cNvSpPr>
            <p:nvPr/>
          </p:nvSpPr>
          <p:spPr bwMode="auto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80"/>
            <p:cNvSpPr>
              <a:spLocks/>
            </p:cNvSpPr>
            <p:nvPr/>
          </p:nvSpPr>
          <p:spPr bwMode="auto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Полилиния 41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3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4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5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6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47" name="Полилиния 32"/>
            <p:cNvSpPr>
              <a:spLocks/>
            </p:cNvSpPr>
            <p:nvPr/>
          </p:nvSpPr>
          <p:spPr bwMode="auto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80"/>
            <p:cNvSpPr>
              <a:spLocks/>
            </p:cNvSpPr>
            <p:nvPr/>
          </p:nvSpPr>
          <p:spPr bwMode="auto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80"/>
            <p:cNvSpPr>
              <a:spLocks/>
            </p:cNvSpPr>
            <p:nvPr/>
          </p:nvSpPr>
          <p:spPr bwMode="auto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84"/>
            <p:cNvSpPr>
              <a:spLocks/>
            </p:cNvSpPr>
            <p:nvPr/>
          </p:nvSpPr>
          <p:spPr bwMode="auto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84"/>
            <p:cNvSpPr>
              <a:spLocks/>
            </p:cNvSpPr>
            <p:nvPr/>
          </p:nvSpPr>
          <p:spPr bwMode="auto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Полилиния 5"/>
            <p:cNvSpPr>
              <a:spLocks/>
            </p:cNvSpPr>
            <p:nvPr/>
          </p:nvSpPr>
          <p:spPr bwMode="auto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Строка 6"/>
            <p:cNvSpPr>
              <a:spLocks noChangeShapeType="1"/>
            </p:cNvSpPr>
            <p:nvPr/>
          </p:nvSpPr>
          <p:spPr bwMode="auto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7"/>
            <p:cNvSpPr>
              <a:spLocks/>
            </p:cNvSpPr>
            <p:nvPr/>
          </p:nvSpPr>
          <p:spPr bwMode="auto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6" name="Группа 55"/>
            <p:cNvGrpSpPr/>
            <p:nvPr/>
          </p:nvGrpSpPr>
          <p:grpSpPr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Полилиния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58" name="Полилиния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59" name="Полилиния 10"/>
            <p:cNvSpPr>
              <a:spLocks/>
            </p:cNvSpPr>
            <p:nvPr/>
          </p:nvSpPr>
          <p:spPr bwMode="auto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60" name="Полилиния 23"/>
            <p:cNvSpPr>
              <a:spLocks/>
            </p:cNvSpPr>
            <p:nvPr/>
          </p:nvSpPr>
          <p:spPr bwMode="auto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24"/>
            <p:cNvSpPr>
              <a:spLocks/>
            </p:cNvSpPr>
            <p:nvPr/>
          </p:nvSpPr>
          <p:spPr bwMode="auto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25"/>
            <p:cNvSpPr>
              <a:spLocks/>
            </p:cNvSpPr>
            <p:nvPr/>
          </p:nvSpPr>
          <p:spPr bwMode="auto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26"/>
            <p:cNvSpPr>
              <a:spLocks/>
            </p:cNvSpPr>
            <p:nvPr/>
          </p:nvSpPr>
          <p:spPr bwMode="auto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27"/>
            <p:cNvSpPr>
              <a:spLocks/>
            </p:cNvSpPr>
            <p:nvPr/>
          </p:nvSpPr>
          <p:spPr bwMode="auto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grpSp>
          <p:nvGrpSpPr>
            <p:cNvPr id="65" name="Группа 64"/>
            <p:cNvGrpSpPr/>
            <p:nvPr/>
          </p:nvGrpSpPr>
          <p:grpSpPr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Полилиния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68" name="Полилиния 30"/>
            <p:cNvSpPr>
              <a:spLocks noEditPoints="1"/>
            </p:cNvSpPr>
            <p:nvPr/>
          </p:nvSpPr>
          <p:spPr bwMode="auto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31"/>
            <p:cNvSpPr>
              <a:spLocks/>
            </p:cNvSpPr>
            <p:nvPr/>
          </p:nvSpPr>
          <p:spPr bwMode="auto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32"/>
            <p:cNvSpPr>
              <a:spLocks/>
            </p:cNvSpPr>
            <p:nvPr/>
          </p:nvSpPr>
          <p:spPr bwMode="auto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33"/>
            <p:cNvSpPr>
              <a:spLocks/>
            </p:cNvSpPr>
            <p:nvPr/>
          </p:nvSpPr>
          <p:spPr bwMode="auto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34"/>
            <p:cNvSpPr>
              <a:spLocks/>
            </p:cNvSpPr>
            <p:nvPr/>
          </p:nvSpPr>
          <p:spPr bwMode="auto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73"/>
            <p:cNvSpPr>
              <a:spLocks/>
            </p:cNvSpPr>
            <p:nvPr/>
          </p:nvSpPr>
          <p:spPr bwMode="auto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74"/>
            <p:cNvSpPr>
              <a:spLocks/>
            </p:cNvSpPr>
            <p:nvPr/>
          </p:nvSpPr>
          <p:spPr bwMode="auto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75"/>
            <p:cNvSpPr>
              <a:spLocks/>
            </p:cNvSpPr>
            <p:nvPr/>
          </p:nvSpPr>
          <p:spPr bwMode="auto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Строка 76"/>
            <p:cNvSpPr>
              <a:spLocks noChangeShapeType="1"/>
            </p:cNvSpPr>
            <p:nvPr/>
          </p:nvSpPr>
          <p:spPr bwMode="auto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78"/>
            <p:cNvSpPr>
              <a:spLocks/>
            </p:cNvSpPr>
            <p:nvPr/>
          </p:nvSpPr>
          <p:spPr bwMode="auto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79"/>
            <p:cNvSpPr>
              <a:spLocks/>
            </p:cNvSpPr>
            <p:nvPr/>
          </p:nvSpPr>
          <p:spPr bwMode="auto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82"/>
            <p:cNvSpPr>
              <a:spLocks/>
            </p:cNvSpPr>
            <p:nvPr/>
          </p:nvSpPr>
          <p:spPr bwMode="auto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83"/>
            <p:cNvSpPr>
              <a:spLocks/>
            </p:cNvSpPr>
            <p:nvPr/>
          </p:nvSpPr>
          <p:spPr bwMode="auto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84"/>
            <p:cNvSpPr>
              <a:spLocks/>
            </p:cNvSpPr>
            <p:nvPr/>
          </p:nvSpPr>
          <p:spPr bwMode="auto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80"/>
            <p:cNvSpPr>
              <a:spLocks/>
            </p:cNvSpPr>
            <p:nvPr/>
          </p:nvSpPr>
          <p:spPr bwMode="auto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Овал 82"/>
            <p:cNvSpPr/>
            <p:nvPr/>
          </p:nvSpPr>
          <p:spPr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4" name="Овал 83"/>
            <p:cNvSpPr/>
            <p:nvPr/>
          </p:nvSpPr>
          <p:spPr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5" name="Овал 84"/>
            <p:cNvSpPr/>
            <p:nvPr/>
          </p:nvSpPr>
          <p:spPr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86" name="Группа 85"/>
            <p:cNvGrpSpPr/>
            <p:nvPr/>
          </p:nvGrpSpPr>
          <p:grpSpPr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Полилиния 86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8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89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0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91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  <p:sp>
          <p:nvSpPr>
            <p:cNvPr id="92" name="Полилиния 32"/>
            <p:cNvSpPr>
              <a:spLocks/>
            </p:cNvSpPr>
            <p:nvPr/>
          </p:nvSpPr>
          <p:spPr bwMode="auto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80"/>
            <p:cNvSpPr>
              <a:spLocks/>
            </p:cNvSpPr>
            <p:nvPr/>
          </p:nvSpPr>
          <p:spPr bwMode="auto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80"/>
            <p:cNvSpPr>
              <a:spLocks/>
            </p:cNvSpPr>
            <p:nvPr/>
          </p:nvSpPr>
          <p:spPr bwMode="auto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84"/>
            <p:cNvSpPr>
              <a:spLocks/>
            </p:cNvSpPr>
            <p:nvPr/>
          </p:nvSpPr>
          <p:spPr bwMode="auto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84"/>
            <p:cNvSpPr>
              <a:spLocks/>
            </p:cNvSpPr>
            <p:nvPr/>
          </p:nvSpPr>
          <p:spPr bwMode="auto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Овал 96"/>
            <p:cNvSpPr/>
            <p:nvPr/>
          </p:nvSpPr>
          <p:spPr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98" name="Группа 97"/>
            <p:cNvGrpSpPr/>
            <p:nvPr/>
          </p:nvGrpSpPr>
          <p:grpSpPr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Полилиния 67"/>
              <p:cNvSpPr>
                <a:spLocks/>
              </p:cNvSpPr>
              <p:nvPr/>
            </p:nvSpPr>
            <p:spPr bwMode="auto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0" name="Полилиния 67"/>
              <p:cNvSpPr>
                <a:spLocks/>
              </p:cNvSpPr>
              <p:nvPr/>
            </p:nvSpPr>
            <p:spPr bwMode="auto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1" name="Полилиния 105"/>
              <p:cNvSpPr>
                <a:spLocks/>
              </p:cNvSpPr>
              <p:nvPr/>
            </p:nvSpPr>
            <p:spPr bwMode="auto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02" name="Полилиния 106"/>
              <p:cNvSpPr>
                <a:spLocks/>
              </p:cNvSpPr>
              <p:nvPr/>
            </p:nvSpPr>
            <p:spPr bwMode="auto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  <p:sp>
            <p:nvSpPr>
              <p:cNvPr id="103" name="Полилиния 106"/>
              <p:cNvSpPr>
                <a:spLocks/>
              </p:cNvSpPr>
              <p:nvPr/>
            </p:nvSpPr>
            <p:spPr bwMode="auto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05840"/>
            <a:ext cx="9144000" cy="265176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19568"/>
            <a:ext cx="9144000" cy="1082939"/>
          </a:xfrm>
        </p:spPr>
        <p:txBody>
          <a:bodyPr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7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38D-A533-4232-9027-FA76A8648FFE}" type="datetime1">
              <a:rPr lang="ru-RU" smtClean="0"/>
              <a:t>13.04.2017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78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22080" y="567651"/>
            <a:ext cx="1645920" cy="5452149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567652"/>
            <a:ext cx="7315200" cy="54521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684-D08A-4996-B2B7-9E8AD2F23263}" type="datetime1">
              <a:rPr lang="ru-RU" smtClean="0"/>
              <a:t>13.04.2017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7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A8D6-61CB-47CF-BA93-9D77189827BB}" type="datetime1">
              <a:rPr lang="ru-RU" smtClean="0"/>
              <a:t>13.04.2017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3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Группа 83"/>
          <p:cNvGrpSpPr/>
          <p:nvPr/>
        </p:nvGrpSpPr>
        <p:grpSpPr>
          <a:xfrm>
            <a:off x="-111192" y="56187"/>
            <a:ext cx="1187090" cy="6801813"/>
            <a:chOff x="-111192" y="56187"/>
            <a:chExt cx="1187090" cy="6801813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Овал 33"/>
            <p:cNvSpPr>
              <a:spLocks noChangeArrowheads="1"/>
            </p:cNvSpPr>
            <p:nvPr/>
          </p:nvSpPr>
          <p:spPr bwMode="auto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9" name="Группа 8"/>
            <p:cNvGrpSpPr/>
            <p:nvPr/>
          </p:nvGrpSpPr>
          <p:grpSpPr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Полилиния 9"/>
              <p:cNvSpPr>
                <a:spLocks/>
              </p:cNvSpPr>
              <p:nvPr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11" name="Полилиния 10"/>
              <p:cNvSpPr>
                <a:spLocks/>
              </p:cNvSpPr>
              <p:nvPr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11"/>
            <p:cNvSpPr>
              <a:spLocks/>
            </p:cNvSpPr>
            <p:nvPr/>
          </p:nvSpPr>
          <p:spPr bwMode="auto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/>
          </p:nvSpPr>
          <p:spPr bwMode="auto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/>
          </p:nvSpPr>
          <p:spPr bwMode="auto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/>
          </p:nvSpPr>
          <p:spPr bwMode="auto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6"/>
            <p:cNvSpPr>
              <a:spLocks/>
            </p:cNvSpPr>
            <p:nvPr/>
          </p:nvSpPr>
          <p:spPr bwMode="auto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Овал 33"/>
            <p:cNvSpPr>
              <a:spLocks noChangeArrowheads="1"/>
            </p:cNvSpPr>
            <p:nvPr/>
          </p:nvSpPr>
          <p:spPr bwMode="auto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27"/>
            <p:cNvSpPr>
              <a:spLocks/>
            </p:cNvSpPr>
            <p:nvPr/>
          </p:nvSpPr>
          <p:spPr bwMode="auto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олилиния 49"/>
            <p:cNvSpPr>
              <a:spLocks/>
            </p:cNvSpPr>
            <p:nvPr/>
          </p:nvSpPr>
          <p:spPr bwMode="auto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3" name="Группа 22"/>
            <p:cNvGrpSpPr/>
            <p:nvPr/>
          </p:nvGrpSpPr>
          <p:grpSpPr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Полилиния 5"/>
              <p:cNvSpPr>
                <a:spLocks/>
              </p:cNvSpPr>
              <p:nvPr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5" name="Строка 6"/>
              <p:cNvSpPr>
                <a:spLocks noChangeShapeType="1"/>
              </p:cNvSpPr>
              <p:nvPr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6" name="Полилиния 32"/>
              <p:cNvSpPr>
                <a:spLocks/>
              </p:cNvSpPr>
              <p:nvPr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7" name="Полилиния 33"/>
              <p:cNvSpPr>
                <a:spLocks/>
              </p:cNvSpPr>
              <p:nvPr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8" name="Полилиния 32"/>
              <p:cNvSpPr>
                <a:spLocks/>
              </p:cNvSpPr>
              <p:nvPr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30" name="Полилиния 29"/>
            <p:cNvSpPr>
              <a:spLocks/>
            </p:cNvSpPr>
            <p:nvPr/>
          </p:nvSpPr>
          <p:spPr bwMode="auto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3" name="Группа 32"/>
            <p:cNvGrpSpPr/>
            <p:nvPr/>
          </p:nvGrpSpPr>
          <p:grpSpPr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Полилиния 33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" name="Полилиния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" name="Полилиния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" name="Полилиния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" name="Полилиния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grpSp>
        <p:nvGrpSpPr>
          <p:cNvPr id="83" name="Группа 82"/>
          <p:cNvGrpSpPr/>
          <p:nvPr/>
        </p:nvGrpSpPr>
        <p:grpSpPr>
          <a:xfrm>
            <a:off x="10666412" y="2618021"/>
            <a:ext cx="1376735" cy="4239979"/>
            <a:chOff x="10666412" y="2618021"/>
            <a:chExt cx="1376735" cy="4239979"/>
          </a:xfrm>
        </p:grpSpPr>
        <p:sp>
          <p:nvSpPr>
            <p:cNvPr id="82" name="Полилиния 13"/>
            <p:cNvSpPr>
              <a:spLocks noEditPoints="1"/>
            </p:cNvSpPr>
            <p:nvPr/>
          </p:nvSpPr>
          <p:spPr bwMode="auto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23"/>
            <p:cNvSpPr>
              <a:spLocks/>
            </p:cNvSpPr>
            <p:nvPr/>
          </p:nvSpPr>
          <p:spPr bwMode="auto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27"/>
            <p:cNvSpPr>
              <a:spLocks/>
            </p:cNvSpPr>
            <p:nvPr/>
          </p:nvSpPr>
          <p:spPr bwMode="auto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3" name="Полилиния 5"/>
            <p:cNvSpPr>
              <a:spLocks/>
            </p:cNvSpPr>
            <p:nvPr/>
          </p:nvSpPr>
          <p:spPr bwMode="auto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Строка 6"/>
            <p:cNvSpPr>
              <a:spLocks noChangeShapeType="1"/>
            </p:cNvSpPr>
            <p:nvPr/>
          </p:nvSpPr>
          <p:spPr bwMode="auto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"/>
            <p:cNvSpPr>
              <a:spLocks/>
            </p:cNvSpPr>
            <p:nvPr/>
          </p:nvSpPr>
          <p:spPr bwMode="auto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ru-RU" dirty="0"/>
            </a:p>
          </p:txBody>
        </p:sp>
        <p:sp>
          <p:nvSpPr>
            <p:cNvPr id="46" name="Полилиния 25"/>
            <p:cNvSpPr>
              <a:spLocks/>
            </p:cNvSpPr>
            <p:nvPr/>
          </p:nvSpPr>
          <p:spPr bwMode="auto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26"/>
            <p:cNvSpPr>
              <a:spLocks/>
            </p:cNvSpPr>
            <p:nvPr/>
          </p:nvSpPr>
          <p:spPr bwMode="auto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1"/>
            <p:cNvSpPr>
              <a:spLocks/>
            </p:cNvSpPr>
            <p:nvPr/>
          </p:nvSpPr>
          <p:spPr bwMode="auto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49"/>
            <p:cNvSpPr>
              <a:spLocks/>
            </p:cNvSpPr>
            <p:nvPr/>
          </p:nvSpPr>
          <p:spPr bwMode="auto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0"/>
            <p:cNvSpPr>
              <a:spLocks/>
            </p:cNvSpPr>
            <p:nvPr/>
          </p:nvSpPr>
          <p:spPr bwMode="auto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Строка 76"/>
            <p:cNvSpPr>
              <a:spLocks noChangeShapeType="1"/>
            </p:cNvSpPr>
            <p:nvPr/>
          </p:nvSpPr>
          <p:spPr bwMode="auto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78"/>
            <p:cNvSpPr>
              <a:spLocks/>
            </p:cNvSpPr>
            <p:nvPr/>
          </p:nvSpPr>
          <p:spPr bwMode="auto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79"/>
            <p:cNvSpPr>
              <a:spLocks/>
            </p:cNvSpPr>
            <p:nvPr/>
          </p:nvSpPr>
          <p:spPr bwMode="auto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82"/>
            <p:cNvSpPr>
              <a:spLocks/>
            </p:cNvSpPr>
            <p:nvPr/>
          </p:nvSpPr>
          <p:spPr bwMode="auto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84"/>
            <p:cNvSpPr>
              <a:spLocks/>
            </p:cNvSpPr>
            <p:nvPr/>
          </p:nvSpPr>
          <p:spPr bwMode="auto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80"/>
            <p:cNvSpPr>
              <a:spLocks/>
            </p:cNvSpPr>
            <p:nvPr/>
          </p:nvSpPr>
          <p:spPr bwMode="auto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84"/>
            <p:cNvSpPr>
              <a:spLocks/>
            </p:cNvSpPr>
            <p:nvPr/>
          </p:nvSpPr>
          <p:spPr bwMode="auto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59" name="Группа 58"/>
            <p:cNvGrpSpPr/>
            <p:nvPr/>
          </p:nvGrpSpPr>
          <p:grpSpPr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Полилиния 83"/>
              <p:cNvSpPr>
                <a:spLocks/>
              </p:cNvSpPr>
              <p:nvPr/>
            </p:nvSpPr>
            <p:spPr bwMode="auto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6" name="Полилиния 80"/>
              <p:cNvSpPr>
                <a:spLocks/>
              </p:cNvSpPr>
              <p:nvPr/>
            </p:nvSpPr>
            <p:spPr bwMode="auto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7" name="Полилиния 84"/>
              <p:cNvSpPr>
                <a:spLocks/>
              </p:cNvSpPr>
              <p:nvPr/>
            </p:nvSpPr>
            <p:spPr bwMode="auto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Полилиния 32"/>
              <p:cNvSpPr>
                <a:spLocks/>
              </p:cNvSpPr>
              <p:nvPr/>
            </p:nvSpPr>
            <p:spPr bwMode="auto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2" name="Полилиния 33"/>
              <p:cNvSpPr>
                <a:spLocks/>
              </p:cNvSpPr>
              <p:nvPr/>
            </p:nvSpPr>
            <p:spPr bwMode="auto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3" name="Полилиния 32"/>
              <p:cNvSpPr>
                <a:spLocks/>
              </p:cNvSpPr>
              <p:nvPr/>
            </p:nvSpPr>
            <p:spPr bwMode="auto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4" name="Овал 63"/>
              <p:cNvSpPr/>
              <p:nvPr/>
            </p:nvSpPr>
            <p:spPr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709738"/>
            <a:ext cx="9144000" cy="2862262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2801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3316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4999"/>
            <a:ext cx="438912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7E7D-B1C3-4D38-A3E7-DB661474DFA3}" type="datetime1">
              <a:rPr lang="ru-RU" smtClean="0"/>
              <a:t>13.04.2017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5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905000"/>
            <a:ext cx="438912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588106"/>
            <a:ext cx="438912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A98-BAEE-4D67-82E9-CE341A8B1BD7}" type="datetime1">
              <a:rPr lang="ru-RU" smtClean="0"/>
              <a:t>13.04.2017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0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3676-3175-4B01-98B5-6DAE028379AE}" type="datetime1">
              <a:rPr lang="ru-RU" smtClean="0"/>
              <a:t>13.04.2017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86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FE93-8C9D-445F-8DF8-8B1CC97CC7C0}" type="datetime1">
              <a:rPr lang="ru-RU" smtClean="0"/>
              <a:t>13.04.2017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98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9248" y="1996440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8200"/>
            <a:ext cx="6400800" cy="5181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97724" y="4258426"/>
            <a:ext cx="3203448" cy="1761373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EF1E-763C-49B4-B17B-F97011BFC2C2}" type="datetime1">
              <a:rPr lang="ru-RU" smtClean="0"/>
              <a:t>13.04.2017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53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Полилиния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9248" y="1993392"/>
            <a:ext cx="32004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198" y="838200"/>
            <a:ext cx="64008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99248" y="4255008"/>
            <a:ext cx="3200400" cy="1764792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00FDC-A43D-4B5A-B091-F5339D0144BE}" type="datetime1">
              <a:rPr lang="ru-RU" smtClean="0"/>
              <a:t>13.04.2017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14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Группа 62"/>
          <p:cNvGrpSpPr/>
          <p:nvPr userDrawn="1"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38" name="Полилиния 44"/>
            <p:cNvSpPr>
              <a:spLocks/>
            </p:cNvSpPr>
            <p:nvPr userDrawn="1"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Строка 45"/>
            <p:cNvSpPr>
              <a:spLocks noChangeShapeType="1"/>
            </p:cNvSpPr>
            <p:nvPr userDrawn="1"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46"/>
            <p:cNvSpPr>
              <a:spLocks/>
            </p:cNvSpPr>
            <p:nvPr userDrawn="1"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7"/>
            <p:cNvSpPr>
              <a:spLocks/>
            </p:cNvSpPr>
            <p:nvPr userDrawn="1"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8"/>
            <p:cNvSpPr>
              <a:spLocks/>
            </p:cNvSpPr>
            <p:nvPr userDrawn="1"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9"/>
            <p:cNvSpPr>
              <a:spLocks/>
            </p:cNvSpPr>
            <p:nvPr userDrawn="1"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"/>
            <p:cNvSpPr>
              <a:spLocks/>
            </p:cNvSpPr>
            <p:nvPr userDrawn="1"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6"/>
            <p:cNvSpPr>
              <a:spLocks/>
            </p:cNvSpPr>
            <p:nvPr userDrawn="1"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8"/>
            <p:cNvSpPr>
              <a:spLocks/>
            </p:cNvSpPr>
            <p:nvPr userDrawn="1"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2" name="Группа 61"/>
          <p:cNvGrpSpPr/>
          <p:nvPr userDrawn="1"/>
        </p:nvGrpSpPr>
        <p:grpSpPr>
          <a:xfrm>
            <a:off x="44450" y="1370013"/>
            <a:ext cx="1198563" cy="5487987"/>
            <a:chOff x="44450" y="1370013"/>
            <a:chExt cx="1198563" cy="5487987"/>
          </a:xfrm>
        </p:grpSpPr>
        <p:sp>
          <p:nvSpPr>
            <p:cNvPr id="9" name="Полилиния 5"/>
            <p:cNvSpPr>
              <a:spLocks/>
            </p:cNvSpPr>
            <p:nvPr userDrawn="1"/>
          </p:nvSpPr>
          <p:spPr bwMode="auto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Строка 6"/>
            <p:cNvSpPr>
              <a:spLocks noChangeShapeType="1"/>
            </p:cNvSpPr>
            <p:nvPr userDrawn="1"/>
          </p:nvSpPr>
          <p:spPr bwMode="auto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"/>
            <p:cNvSpPr>
              <a:spLocks/>
            </p:cNvSpPr>
            <p:nvPr userDrawn="1"/>
          </p:nvSpPr>
          <p:spPr bwMode="auto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8"/>
            <p:cNvSpPr>
              <a:spLocks/>
            </p:cNvSpPr>
            <p:nvPr userDrawn="1"/>
          </p:nvSpPr>
          <p:spPr bwMode="auto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12"/>
            <p:cNvSpPr>
              <a:spLocks/>
            </p:cNvSpPr>
            <p:nvPr userDrawn="1"/>
          </p:nvSpPr>
          <p:spPr bwMode="auto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13"/>
            <p:cNvSpPr>
              <a:spLocks/>
            </p:cNvSpPr>
            <p:nvPr userDrawn="1"/>
          </p:nvSpPr>
          <p:spPr bwMode="auto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14"/>
            <p:cNvSpPr>
              <a:spLocks/>
            </p:cNvSpPr>
            <p:nvPr userDrawn="1"/>
          </p:nvSpPr>
          <p:spPr bwMode="auto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15"/>
            <p:cNvSpPr>
              <a:spLocks/>
            </p:cNvSpPr>
            <p:nvPr userDrawn="1"/>
          </p:nvSpPr>
          <p:spPr bwMode="auto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Строка 14"/>
            <p:cNvSpPr>
              <a:spLocks noChangeShapeType="1"/>
            </p:cNvSpPr>
            <p:nvPr userDrawn="1"/>
          </p:nvSpPr>
          <p:spPr bwMode="auto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17"/>
            <p:cNvSpPr>
              <a:spLocks/>
            </p:cNvSpPr>
            <p:nvPr userDrawn="1"/>
          </p:nvSpPr>
          <p:spPr bwMode="auto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18"/>
            <p:cNvSpPr>
              <a:spLocks/>
            </p:cNvSpPr>
            <p:nvPr userDrawn="1"/>
          </p:nvSpPr>
          <p:spPr bwMode="auto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19"/>
            <p:cNvSpPr>
              <a:spLocks/>
            </p:cNvSpPr>
            <p:nvPr userDrawn="1"/>
          </p:nvSpPr>
          <p:spPr bwMode="auto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20"/>
            <p:cNvSpPr>
              <a:spLocks/>
            </p:cNvSpPr>
            <p:nvPr userDrawn="1"/>
          </p:nvSpPr>
          <p:spPr bwMode="auto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21"/>
            <p:cNvSpPr>
              <a:spLocks/>
            </p:cNvSpPr>
            <p:nvPr userDrawn="1"/>
          </p:nvSpPr>
          <p:spPr bwMode="auto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22"/>
            <p:cNvSpPr>
              <a:spLocks/>
            </p:cNvSpPr>
            <p:nvPr userDrawn="1"/>
          </p:nvSpPr>
          <p:spPr bwMode="auto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23"/>
            <p:cNvSpPr>
              <a:spLocks/>
            </p:cNvSpPr>
            <p:nvPr userDrawn="1"/>
          </p:nvSpPr>
          <p:spPr bwMode="auto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24"/>
            <p:cNvSpPr>
              <a:spLocks/>
            </p:cNvSpPr>
            <p:nvPr userDrawn="1"/>
          </p:nvSpPr>
          <p:spPr bwMode="auto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Строка 27"/>
            <p:cNvSpPr>
              <a:spLocks noChangeShapeType="1"/>
            </p:cNvSpPr>
            <p:nvPr userDrawn="1"/>
          </p:nvSpPr>
          <p:spPr bwMode="auto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26"/>
            <p:cNvSpPr>
              <a:spLocks/>
            </p:cNvSpPr>
            <p:nvPr userDrawn="1"/>
          </p:nvSpPr>
          <p:spPr bwMode="auto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28" name="Группа 27"/>
            <p:cNvGrpSpPr/>
            <p:nvPr userDrawn="1"/>
          </p:nvGrpSpPr>
          <p:grpSpPr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Полилиния 28"/>
              <p:cNvSpPr>
                <a:spLocks/>
              </p:cNvSpPr>
              <p:nvPr userDrawn="1"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0" name="Полилиния 29"/>
              <p:cNvSpPr>
                <a:spLocks/>
              </p:cNvSpPr>
              <p:nvPr userDrawn="1"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31" name="Овал 30"/>
            <p:cNvSpPr>
              <a:spLocks noChangeArrowheads="1"/>
            </p:cNvSpPr>
            <p:nvPr userDrawn="1"/>
          </p:nvSpPr>
          <p:spPr bwMode="auto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31"/>
            <p:cNvSpPr>
              <a:spLocks/>
            </p:cNvSpPr>
            <p:nvPr userDrawn="1"/>
          </p:nvSpPr>
          <p:spPr bwMode="auto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32"/>
            <p:cNvSpPr>
              <a:spLocks/>
            </p:cNvSpPr>
            <p:nvPr userDrawn="1"/>
          </p:nvSpPr>
          <p:spPr bwMode="auto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33"/>
            <p:cNvSpPr>
              <a:spLocks/>
            </p:cNvSpPr>
            <p:nvPr userDrawn="1"/>
          </p:nvSpPr>
          <p:spPr bwMode="auto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38"/>
            <p:cNvSpPr>
              <a:spLocks/>
            </p:cNvSpPr>
            <p:nvPr userDrawn="1"/>
          </p:nvSpPr>
          <p:spPr bwMode="auto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9"/>
            <p:cNvSpPr>
              <a:spLocks/>
            </p:cNvSpPr>
            <p:nvPr userDrawn="1"/>
          </p:nvSpPr>
          <p:spPr bwMode="auto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0"/>
            <p:cNvSpPr>
              <a:spLocks/>
            </p:cNvSpPr>
            <p:nvPr userDrawn="1"/>
          </p:nvSpPr>
          <p:spPr bwMode="auto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Овал 33"/>
            <p:cNvSpPr>
              <a:spLocks noChangeArrowheads="1"/>
            </p:cNvSpPr>
            <p:nvPr userDrawn="1"/>
          </p:nvSpPr>
          <p:spPr bwMode="auto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8"/>
            <p:cNvSpPr>
              <a:spLocks/>
            </p:cNvSpPr>
            <p:nvPr userDrawn="1"/>
          </p:nvSpPr>
          <p:spPr bwMode="auto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49" name="Группа 48"/>
            <p:cNvGrpSpPr/>
            <p:nvPr userDrawn="1"/>
          </p:nvGrpSpPr>
          <p:grpSpPr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Полилиния 5"/>
              <p:cNvSpPr>
                <a:spLocks/>
              </p:cNvSpPr>
              <p:nvPr userDrawn="1"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1" name="Строка 6"/>
              <p:cNvSpPr>
                <a:spLocks noChangeShapeType="1"/>
              </p:cNvSpPr>
              <p:nvPr userDrawn="1"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2" name="Полилиния 32"/>
              <p:cNvSpPr>
                <a:spLocks/>
              </p:cNvSpPr>
              <p:nvPr userDrawn="1"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3" name="Полилиния 33"/>
              <p:cNvSpPr>
                <a:spLocks/>
              </p:cNvSpPr>
              <p:nvPr userDrawn="1"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4" name="Полилиния 32"/>
              <p:cNvSpPr>
                <a:spLocks/>
              </p:cNvSpPr>
              <p:nvPr userDrawn="1"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5" name="Овал 54"/>
              <p:cNvSpPr/>
              <p:nvPr userDrawn="1"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56" name="Группа 55"/>
            <p:cNvGrpSpPr/>
            <p:nvPr userDrawn="1"/>
          </p:nvGrpSpPr>
          <p:grpSpPr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Полилиния 56"/>
              <p:cNvSpPr>
                <a:spLocks/>
              </p:cNvSpPr>
              <p:nvPr userDrawn="1"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8" name="Полилиния 35"/>
              <p:cNvSpPr>
                <a:spLocks/>
              </p:cNvSpPr>
              <p:nvPr userDrawn="1"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59" name="Полилиния 41"/>
              <p:cNvSpPr>
                <a:spLocks/>
              </p:cNvSpPr>
              <p:nvPr userDrawn="1"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0" name="Полилиния 41"/>
              <p:cNvSpPr>
                <a:spLocks/>
              </p:cNvSpPr>
              <p:nvPr userDrawn="1"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61" name="Полилиния 42"/>
              <p:cNvSpPr>
                <a:spLocks/>
              </p:cNvSpPr>
              <p:nvPr userDrawn="1"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lvl="0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900823"/>
            <a:ext cx="9144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259887" y="6400800"/>
            <a:ext cx="2094705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AB6F22D-34FA-43A4-B48A-40A230D6062C}" type="datetime1">
              <a:rPr lang="ru-RU" smtClean="0"/>
              <a:t>13.04.2017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38200" y="6400800"/>
            <a:ext cx="800100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737975" y="6400800"/>
            <a:ext cx="41863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84FD59D-33F1-4A76-843D-E67207CAFE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54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83868"/>
            <a:ext cx="9144000" cy="1402509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80000"/>
              </a:lnSpc>
              <a:spcBef>
                <a:spcPts val="0"/>
              </a:spcBef>
              <a:buNone/>
            </a:pPr>
            <a:r>
              <a:rPr lang="ru-RU" dirty="0" err="1" smtClean="0">
                <a:solidFill>
                  <a:srgbClr val="7030A0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Century Schoolbook"/>
              </a:rPr>
              <a:t>Лэпбук</a:t>
            </a:r>
            <a:r>
              <a:rPr lang="ru-RU" dirty="0" smtClean="0">
                <a:solidFill>
                  <a:srgbClr val="7030A0"/>
                </a:solidFill>
                <a:effectLst>
                  <a:outerShdw blurRad="50800" algn="ctr">
                    <a:prstClr val="black">
                      <a:alpha val="35000"/>
                    </a:prstClr>
                  </a:outerShdw>
                </a:effectLst>
                <a:latin typeface="Century Schoolbook"/>
              </a:rPr>
              <a:t> «Время суток»</a:t>
            </a:r>
            <a:endParaRPr lang="ru-RU" sz="7200" b="0" i="0" dirty="0">
              <a:solidFill>
                <a:srgbClr val="7030A0"/>
              </a:solidFill>
              <a:effectLst>
                <a:outerShdw blurRad="50800" algn="ctr">
                  <a:prstClr val="black">
                    <a:alpha val="35000"/>
                  </a:prstClr>
                </a:outerShdw>
              </a:effectLst>
              <a:latin typeface="Century Schoolbook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991" y="2086377"/>
            <a:ext cx="4726546" cy="336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5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5"/>
          <p:cNvSpPr>
            <a:spLocks noGrp="1"/>
          </p:cNvSpPr>
          <p:nvPr>
            <p:ph type="body" sz="half" idx="2"/>
          </p:nvPr>
        </p:nvSpPr>
        <p:spPr>
          <a:xfrm>
            <a:off x="811213" y="760413"/>
            <a:ext cx="10088562" cy="5259387"/>
          </a:xfrm>
        </p:spPr>
        <p:txBody>
          <a:bodyPr/>
          <a:lstStyle/>
          <a:p>
            <a:pPr algn="ctr"/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1.Дидактическая игра «Что сначала, что потом»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.Чтение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заучивание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стихотворения «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Сутки»</a:t>
            </a:r>
          </a:p>
          <a:p>
            <a:pPr algn="ctr"/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1.Отгадывание загадок о частях суток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2.Беседа «Сутки»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071" y="2864476"/>
            <a:ext cx="4361645" cy="369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82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0665" y="591411"/>
            <a:ext cx="9144000" cy="812386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0" i="0" dirty="0" smtClean="0">
                <a:solidFill>
                  <a:srgbClr val="1D5253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ru-RU" sz="3400" b="0" i="0" dirty="0">
              <a:solidFill>
                <a:srgbClr val="1D5253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457200" algn="just">
              <a:buClr>
                <a:srgbClr val="1D5253"/>
              </a:buClr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последнее время педагоги и родители всё чаще отмечают, что многие дошкольники испытывают трудности в умении ориентироваться во времени. 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этой проблемы многократно усложняется тем, что время обладает специфическими чертами: текучестью, необратимостью, отсутствием наглядных форм, относительностью словесных обозначений.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проект поможет детям получить определённые знания, умения и навыки, научит ориентироваться во времени.</a:t>
            </a:r>
            <a:endParaRPr lang="ru-RU" sz="2800" b="0" i="0" dirty="0">
              <a:solidFill>
                <a:srgbClr val="1D525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57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489397"/>
            <a:ext cx="9144000" cy="5962918"/>
          </a:xfrm>
        </p:spPr>
        <p:txBody>
          <a:bodyPr/>
          <a:lstStyle/>
          <a:p>
            <a:pPr marL="45720" indent="45720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повысить уровень интеллектуального развития детей, формируя представления о времени (сутки, последовательность частей суток).</a:t>
            </a:r>
          </a:p>
          <a:p>
            <a:pPr marL="45720" indent="45720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45720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понятием «сутки», с последовательностью частей суток.</a:t>
            </a:r>
          </a:p>
          <a:p>
            <a:pPr marL="45720" indent="45720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словарь в процессе расширения представлений об окружающем мире.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4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888643"/>
            <a:ext cx="9423042" cy="513115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среднего дошкольного возраста от 4 до 5 лет группы .</a:t>
            </a:r>
          </a:p>
          <a:p>
            <a:pPr marL="4572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группы: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Проводова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Н.П.</a:t>
            </a:r>
          </a:p>
          <a:p>
            <a:pPr marL="4572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</a:t>
            </a:r>
          </a:p>
          <a:p>
            <a:pPr marL="4572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Информационно-творческий</a:t>
            </a:r>
          </a:p>
          <a:p>
            <a:pPr marL="4572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 неделя)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1D5253"/>
              </a:buClr>
              <a:buSzPct val="90000"/>
              <a:buNone/>
            </a:pPr>
            <a:endParaRPr lang="ru-RU" sz="2000" b="0" i="0" dirty="0">
              <a:solidFill>
                <a:srgbClr val="1D5253"/>
              </a:solidFill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650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5"/>
          <p:cNvSpPr>
            <a:spLocks noGrp="1"/>
          </p:cNvSpPr>
          <p:nvPr>
            <p:ph sz="half" idx="1"/>
          </p:nvPr>
        </p:nvSpPr>
        <p:spPr>
          <a:xfrm>
            <a:off x="1524000" y="720725"/>
            <a:ext cx="9718675" cy="6027805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/>
              <a:t>Этапы работы над проектом:</a:t>
            </a:r>
            <a:endParaRPr lang="ru-RU" dirty="0"/>
          </a:p>
          <a:p>
            <a:pPr marL="45720" indent="0">
              <a:buNone/>
            </a:pPr>
            <a:r>
              <a:rPr lang="ru-RU" u="sng" dirty="0"/>
              <a:t>Подготовительный этап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Практическая </a:t>
            </a:r>
            <a:r>
              <a:rPr lang="ru-RU" dirty="0"/>
              <a:t>работа по подготовке необходимых материалов, обогащение предметно — развивающей </a:t>
            </a:r>
            <a:r>
              <a:rPr lang="ru-RU" dirty="0" smtClean="0"/>
              <a:t>среды</a:t>
            </a:r>
          </a:p>
          <a:p>
            <a:pPr marL="45720" indent="0">
              <a:buNone/>
            </a:pPr>
            <a:r>
              <a:rPr lang="ru-RU" dirty="0" smtClean="0"/>
              <a:t>Определение цели;</a:t>
            </a:r>
          </a:p>
          <a:p>
            <a:pPr marL="45720" indent="0">
              <a:buNone/>
            </a:pPr>
            <a:r>
              <a:rPr lang="ru-RU" dirty="0" smtClean="0"/>
              <a:t>Планирование </a:t>
            </a:r>
            <a:r>
              <a:rPr lang="ru-RU" dirty="0"/>
              <a:t>предстоящей деятельности, направленной на реализацию проекта, определение наиболее эффективных форм работы с семьей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u="sng" dirty="0"/>
              <a:t>Основной этап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- Проведение комплекса мероприятий</a:t>
            </a:r>
          </a:p>
          <a:p>
            <a:pPr marL="45720" indent="0">
              <a:buNone/>
            </a:pPr>
            <a:r>
              <a:rPr lang="ru-RU" dirty="0"/>
              <a:t>- Взаимодействие с родителями</a:t>
            </a:r>
          </a:p>
          <a:p>
            <a:pPr marL="45720" indent="0">
              <a:buNone/>
            </a:pPr>
            <a:r>
              <a:rPr lang="ru-RU" u="sng" dirty="0"/>
              <a:t>Заключительный этап</a:t>
            </a:r>
            <a:endParaRPr lang="ru-RU" dirty="0"/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94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5"/>
          <p:cNvSpPr>
            <a:spLocks noGrp="1"/>
          </p:cNvSpPr>
          <p:nvPr>
            <p:ph sz="half" idx="2"/>
          </p:nvPr>
        </p:nvSpPr>
        <p:spPr>
          <a:xfrm>
            <a:off x="1524000" y="488949"/>
            <a:ext cx="9178925" cy="583457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Освоение детьми временных представлений;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представлений о частях суток, их названиях, последовательности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Формирование и закрепление понятия "сутки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Познавательная компетентность детей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Доброжелательное отношение со сверстниками и взрослыми;</a:t>
            </a:r>
          </a:p>
        </p:txBody>
      </p:sp>
    </p:spTree>
    <p:extLst>
      <p:ext uri="{BB962C8B-B14F-4D97-AF65-F5344CB8AC3E}">
        <p14:creationId xmlns:p14="http://schemas.microsoft.com/office/powerpoint/2010/main" val="302942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8243" y="682581"/>
            <a:ext cx="9144000" cy="468791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План работы с </a:t>
            </a:r>
            <a:r>
              <a:rPr lang="ru-RU" dirty="0" smtClean="0"/>
              <a:t>детьми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Понедельник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1.Рассматривание сюжетных картин «Сутки»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2.Подвижная игра «День и ночь»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87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8951" y="501134"/>
            <a:ext cx="75083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«Когда это бывает?»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186" y="1275008"/>
            <a:ext cx="7413938" cy="540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17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062" y="142740"/>
            <a:ext cx="10612193" cy="6715260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Вторник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Чтение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сказки «Четыре лебедя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</a:t>
            </a:r>
          </a:p>
          <a:p>
            <a:pPr marL="4572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Пальчиковая гимнастика «Раз, два, три – части суток назови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!»</a:t>
            </a:r>
          </a:p>
          <a:p>
            <a:pPr marL="45720" indent="0" algn="ctr">
              <a:buNone/>
            </a:pPr>
            <a:r>
              <a:rPr lang="ru-RU" b="1" u="sng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Среда</a:t>
            </a:r>
          </a:p>
          <a:p>
            <a:pPr marL="45720" indent="0">
              <a:buNone/>
            </a:pP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Д.и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 собери картинку «Части суток»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2" y="2833352"/>
            <a:ext cx="5280340" cy="38894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068" y="2704563"/>
            <a:ext cx="5331853" cy="401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9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LOWERS 16X9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6CB300F-524B-4030-A6B4-61DED4F505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Пурпурные дикие цветы на синем фоне</Template>
  <TotalTime>0</TotalTime>
  <Words>219</Words>
  <Application>Microsoft Office PowerPoint</Application>
  <PresentationFormat>Широкоэкранный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Schoolbook</vt:lpstr>
      <vt:lpstr>Times New Roman</vt:lpstr>
      <vt:lpstr>FLOWERS 16X9</vt:lpstr>
      <vt:lpstr>Лэпбук «Время суток»</vt:lpstr>
      <vt:lpstr>Актуальность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работы с детьми  Понедельник  1.Рассматривание сюжетных картин «Сутки»  2.Подвижная игра «День и ночь»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2017-04-13T14:48:21Z</dcterms:created>
  <dcterms:modified xsi:type="dcterms:W3CDTF">2017-04-13T15:32:05Z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TC030988909991</vt:lpwstr>
  </property>
</Properties>
</file>