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58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524E6-9E51-46F9-88FE-529E8C557331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A756FF-9160-43DE-8526-E57C517CE4C4}">
      <dgm:prSet phldrT="[Текст]" custT="1"/>
      <dgm:spPr/>
      <dgm:t>
        <a:bodyPr/>
        <a:lstStyle/>
        <a:p>
          <a:r>
            <a:rPr lang="ru-RU" sz="2800" dirty="0"/>
            <a:t>Физическая готовность</a:t>
          </a:r>
        </a:p>
      </dgm:t>
    </dgm:pt>
    <dgm:pt modelId="{392EBDCC-61DF-4641-BD9D-8042EAF64734}" type="parTrans" cxnId="{276AB8C3-6906-4FBA-B0A4-56BDD7834702}">
      <dgm:prSet/>
      <dgm:spPr/>
      <dgm:t>
        <a:bodyPr/>
        <a:lstStyle/>
        <a:p>
          <a:endParaRPr lang="ru-RU"/>
        </a:p>
      </dgm:t>
    </dgm:pt>
    <dgm:pt modelId="{D33DF193-92BD-4660-A3A1-3DAE8C089342}" type="sibTrans" cxnId="{276AB8C3-6906-4FBA-B0A4-56BDD7834702}">
      <dgm:prSet/>
      <dgm:spPr/>
      <dgm:t>
        <a:bodyPr/>
        <a:lstStyle/>
        <a:p>
          <a:endParaRPr lang="ru-RU"/>
        </a:p>
      </dgm:t>
    </dgm:pt>
    <dgm:pt modelId="{9675722A-5154-4921-A371-12DC98E9FCA0}">
      <dgm:prSet phldrT="[Текст]" custT="1"/>
      <dgm:spPr/>
      <dgm:t>
        <a:bodyPr/>
        <a:lstStyle/>
        <a:p>
          <a:r>
            <a:rPr lang="ru-RU" sz="2800" dirty="0"/>
            <a:t>Психологическая готовность</a:t>
          </a:r>
        </a:p>
      </dgm:t>
    </dgm:pt>
    <dgm:pt modelId="{7EFEC6B5-D87D-4646-9A5E-3602688C5C9E}" type="parTrans" cxnId="{147BB93F-432E-43F0-AC01-584B9BFDFAD9}">
      <dgm:prSet/>
      <dgm:spPr/>
      <dgm:t>
        <a:bodyPr/>
        <a:lstStyle/>
        <a:p>
          <a:endParaRPr lang="ru-RU"/>
        </a:p>
      </dgm:t>
    </dgm:pt>
    <dgm:pt modelId="{45D0E4CC-A5F3-474F-BA00-F7FF47CB6FC5}" type="sibTrans" cxnId="{147BB93F-432E-43F0-AC01-584B9BFDFAD9}">
      <dgm:prSet/>
      <dgm:spPr/>
      <dgm:t>
        <a:bodyPr/>
        <a:lstStyle/>
        <a:p>
          <a:endParaRPr lang="ru-RU"/>
        </a:p>
      </dgm:t>
    </dgm:pt>
    <dgm:pt modelId="{151770DD-88BB-4D25-A9E1-ECD25FD12794}">
      <dgm:prSet phldrT="[Текст]" custT="1"/>
      <dgm:spPr/>
      <dgm:t>
        <a:bodyPr/>
        <a:lstStyle/>
        <a:p>
          <a:r>
            <a:rPr lang="ru-RU" sz="2800" dirty="0"/>
            <a:t>Интеллектуальная готовность</a:t>
          </a:r>
        </a:p>
      </dgm:t>
    </dgm:pt>
    <dgm:pt modelId="{DCFE486A-6CBA-459C-B5A1-8365A238D77A}" type="parTrans" cxnId="{5B275609-B51A-428F-AE63-5389584238FE}">
      <dgm:prSet/>
      <dgm:spPr/>
      <dgm:t>
        <a:bodyPr/>
        <a:lstStyle/>
        <a:p>
          <a:endParaRPr lang="ru-RU"/>
        </a:p>
      </dgm:t>
    </dgm:pt>
    <dgm:pt modelId="{3C38D739-27A0-4F46-A303-1462BA009E42}" type="sibTrans" cxnId="{5B275609-B51A-428F-AE63-5389584238FE}">
      <dgm:prSet/>
      <dgm:spPr/>
      <dgm:t>
        <a:bodyPr/>
        <a:lstStyle/>
        <a:p>
          <a:endParaRPr lang="ru-RU"/>
        </a:p>
      </dgm:t>
    </dgm:pt>
    <dgm:pt modelId="{D21F9FC0-4521-47AE-BF1B-9B924E37C5FC}">
      <dgm:prSet phldrT="[Текст]" custT="1"/>
      <dgm:spPr/>
      <dgm:t>
        <a:bodyPr/>
        <a:lstStyle/>
        <a:p>
          <a:r>
            <a:rPr lang="ru-RU" sz="2800" dirty="0"/>
            <a:t>Специальная готовность</a:t>
          </a:r>
        </a:p>
      </dgm:t>
    </dgm:pt>
    <dgm:pt modelId="{66D7D6AE-E0CD-4AB3-ADDF-99E6F9017D97}" type="parTrans" cxnId="{9D74B184-3CA2-44DE-A9C4-DCD750B8010D}">
      <dgm:prSet/>
      <dgm:spPr/>
      <dgm:t>
        <a:bodyPr/>
        <a:lstStyle/>
        <a:p>
          <a:endParaRPr lang="ru-RU"/>
        </a:p>
      </dgm:t>
    </dgm:pt>
    <dgm:pt modelId="{4B763F32-FDE9-4382-90A9-ACD55955D994}" type="sibTrans" cxnId="{9D74B184-3CA2-44DE-A9C4-DCD750B8010D}">
      <dgm:prSet/>
      <dgm:spPr/>
      <dgm:t>
        <a:bodyPr/>
        <a:lstStyle/>
        <a:p>
          <a:endParaRPr lang="ru-RU"/>
        </a:p>
      </dgm:t>
    </dgm:pt>
    <dgm:pt modelId="{E75837EE-A617-4F7F-9B16-992E71D88C4A}">
      <dgm:prSet phldrT="[Текст]" custT="1"/>
      <dgm:spPr/>
      <dgm:t>
        <a:bodyPr/>
        <a:lstStyle/>
        <a:p>
          <a:r>
            <a:rPr lang="ru-RU" sz="2800" dirty="0"/>
            <a:t>Эмоционально-волевая готовность</a:t>
          </a:r>
        </a:p>
      </dgm:t>
    </dgm:pt>
    <dgm:pt modelId="{B7DFA0A6-58C8-42D3-B00D-FF69F9678CAE}" type="parTrans" cxnId="{28834656-B416-43AE-B6FF-26F4A4198901}">
      <dgm:prSet/>
      <dgm:spPr/>
      <dgm:t>
        <a:bodyPr/>
        <a:lstStyle/>
        <a:p>
          <a:endParaRPr lang="ru-RU"/>
        </a:p>
      </dgm:t>
    </dgm:pt>
    <dgm:pt modelId="{9869D79D-B750-49D6-AD70-C26E35DC1C7B}" type="sibTrans" cxnId="{28834656-B416-43AE-B6FF-26F4A4198901}">
      <dgm:prSet/>
      <dgm:spPr/>
      <dgm:t>
        <a:bodyPr/>
        <a:lstStyle/>
        <a:p>
          <a:endParaRPr lang="ru-RU"/>
        </a:p>
      </dgm:t>
    </dgm:pt>
    <dgm:pt modelId="{BCCB97C8-EBB6-4D2C-AE02-6733E72FF53B}" type="pres">
      <dgm:prSet presAssocID="{69F524E6-9E51-46F9-88FE-529E8C557331}" presName="diagram" presStyleCnt="0">
        <dgm:presLayoutVars>
          <dgm:dir/>
          <dgm:resizeHandles val="exact"/>
        </dgm:presLayoutVars>
      </dgm:prSet>
      <dgm:spPr/>
    </dgm:pt>
    <dgm:pt modelId="{977106ED-6ECC-434B-B56C-EBD3BC2B486A}" type="pres">
      <dgm:prSet presAssocID="{99A756FF-9160-43DE-8526-E57C517CE4C4}" presName="node" presStyleLbl="node1" presStyleIdx="0" presStyleCnt="5">
        <dgm:presLayoutVars>
          <dgm:bulletEnabled val="1"/>
        </dgm:presLayoutVars>
      </dgm:prSet>
      <dgm:spPr/>
    </dgm:pt>
    <dgm:pt modelId="{CF31EE69-4141-474F-94E9-BC0E273AEF63}" type="pres">
      <dgm:prSet presAssocID="{D33DF193-92BD-4660-A3A1-3DAE8C089342}" presName="sibTrans" presStyleCnt="0"/>
      <dgm:spPr/>
    </dgm:pt>
    <dgm:pt modelId="{734933F5-A0F5-493D-BA1A-64A7D605C2D2}" type="pres">
      <dgm:prSet presAssocID="{9675722A-5154-4921-A371-12DC98E9FCA0}" presName="node" presStyleLbl="node1" presStyleIdx="1" presStyleCnt="5">
        <dgm:presLayoutVars>
          <dgm:bulletEnabled val="1"/>
        </dgm:presLayoutVars>
      </dgm:prSet>
      <dgm:spPr/>
    </dgm:pt>
    <dgm:pt modelId="{449ACCD5-3DCA-4F42-BCF3-380238C3F699}" type="pres">
      <dgm:prSet presAssocID="{45D0E4CC-A5F3-474F-BA00-F7FF47CB6FC5}" presName="sibTrans" presStyleCnt="0"/>
      <dgm:spPr/>
    </dgm:pt>
    <dgm:pt modelId="{C6712BBB-5322-4202-8764-EFC97679AECC}" type="pres">
      <dgm:prSet presAssocID="{151770DD-88BB-4D25-A9E1-ECD25FD12794}" presName="node" presStyleLbl="node1" presStyleIdx="2" presStyleCnt="5">
        <dgm:presLayoutVars>
          <dgm:bulletEnabled val="1"/>
        </dgm:presLayoutVars>
      </dgm:prSet>
      <dgm:spPr/>
    </dgm:pt>
    <dgm:pt modelId="{5FA59E56-1F36-4B61-91AF-EB730DD9404D}" type="pres">
      <dgm:prSet presAssocID="{3C38D739-27A0-4F46-A303-1462BA009E42}" presName="sibTrans" presStyleCnt="0"/>
      <dgm:spPr/>
    </dgm:pt>
    <dgm:pt modelId="{C1E7D718-5291-4318-80F0-2D071A070D59}" type="pres">
      <dgm:prSet presAssocID="{D21F9FC0-4521-47AE-BF1B-9B924E37C5FC}" presName="node" presStyleLbl="node1" presStyleIdx="3" presStyleCnt="5">
        <dgm:presLayoutVars>
          <dgm:bulletEnabled val="1"/>
        </dgm:presLayoutVars>
      </dgm:prSet>
      <dgm:spPr/>
    </dgm:pt>
    <dgm:pt modelId="{68A2205C-FC08-49A9-BA05-647817DFD418}" type="pres">
      <dgm:prSet presAssocID="{4B763F32-FDE9-4382-90A9-ACD55955D994}" presName="sibTrans" presStyleCnt="0"/>
      <dgm:spPr/>
    </dgm:pt>
    <dgm:pt modelId="{9CA127FD-C6F2-4676-A37F-8A117AE5C778}" type="pres">
      <dgm:prSet presAssocID="{E75837EE-A617-4F7F-9B16-992E71D88C4A}" presName="node" presStyleLbl="node1" presStyleIdx="4" presStyleCnt="5">
        <dgm:presLayoutVars>
          <dgm:bulletEnabled val="1"/>
        </dgm:presLayoutVars>
      </dgm:prSet>
      <dgm:spPr/>
    </dgm:pt>
  </dgm:ptLst>
  <dgm:cxnLst>
    <dgm:cxn modelId="{5B275609-B51A-428F-AE63-5389584238FE}" srcId="{69F524E6-9E51-46F9-88FE-529E8C557331}" destId="{151770DD-88BB-4D25-A9E1-ECD25FD12794}" srcOrd="2" destOrd="0" parTransId="{DCFE486A-6CBA-459C-B5A1-8365A238D77A}" sibTransId="{3C38D739-27A0-4F46-A303-1462BA009E42}"/>
    <dgm:cxn modelId="{147BB93F-432E-43F0-AC01-584B9BFDFAD9}" srcId="{69F524E6-9E51-46F9-88FE-529E8C557331}" destId="{9675722A-5154-4921-A371-12DC98E9FCA0}" srcOrd="1" destOrd="0" parTransId="{7EFEC6B5-D87D-4646-9A5E-3602688C5C9E}" sibTransId="{45D0E4CC-A5F3-474F-BA00-F7FF47CB6FC5}"/>
    <dgm:cxn modelId="{8402AB6D-7276-4773-803B-A988406A2877}" type="presOf" srcId="{9675722A-5154-4921-A371-12DC98E9FCA0}" destId="{734933F5-A0F5-493D-BA1A-64A7D605C2D2}" srcOrd="0" destOrd="0" presId="urn:microsoft.com/office/officeart/2005/8/layout/default"/>
    <dgm:cxn modelId="{28834656-B416-43AE-B6FF-26F4A4198901}" srcId="{69F524E6-9E51-46F9-88FE-529E8C557331}" destId="{E75837EE-A617-4F7F-9B16-992E71D88C4A}" srcOrd="4" destOrd="0" parTransId="{B7DFA0A6-58C8-42D3-B00D-FF69F9678CAE}" sibTransId="{9869D79D-B750-49D6-AD70-C26E35DC1C7B}"/>
    <dgm:cxn modelId="{D714EF7D-8B2C-4AC7-A216-A3414E7B2471}" type="presOf" srcId="{151770DD-88BB-4D25-A9E1-ECD25FD12794}" destId="{C6712BBB-5322-4202-8764-EFC97679AECC}" srcOrd="0" destOrd="0" presId="urn:microsoft.com/office/officeart/2005/8/layout/default"/>
    <dgm:cxn modelId="{9D74B184-3CA2-44DE-A9C4-DCD750B8010D}" srcId="{69F524E6-9E51-46F9-88FE-529E8C557331}" destId="{D21F9FC0-4521-47AE-BF1B-9B924E37C5FC}" srcOrd="3" destOrd="0" parTransId="{66D7D6AE-E0CD-4AB3-ADDF-99E6F9017D97}" sibTransId="{4B763F32-FDE9-4382-90A9-ACD55955D994}"/>
    <dgm:cxn modelId="{CA831BA8-1FA8-4A39-825D-9C328E08B3D5}" type="presOf" srcId="{99A756FF-9160-43DE-8526-E57C517CE4C4}" destId="{977106ED-6ECC-434B-B56C-EBD3BC2B486A}" srcOrd="0" destOrd="0" presId="urn:microsoft.com/office/officeart/2005/8/layout/default"/>
    <dgm:cxn modelId="{276AB8C3-6906-4FBA-B0A4-56BDD7834702}" srcId="{69F524E6-9E51-46F9-88FE-529E8C557331}" destId="{99A756FF-9160-43DE-8526-E57C517CE4C4}" srcOrd="0" destOrd="0" parTransId="{392EBDCC-61DF-4641-BD9D-8042EAF64734}" sibTransId="{D33DF193-92BD-4660-A3A1-3DAE8C089342}"/>
    <dgm:cxn modelId="{A87885D4-C019-464F-921E-6F80CBD9E6C0}" type="presOf" srcId="{D21F9FC0-4521-47AE-BF1B-9B924E37C5FC}" destId="{C1E7D718-5291-4318-80F0-2D071A070D59}" srcOrd="0" destOrd="0" presId="urn:microsoft.com/office/officeart/2005/8/layout/default"/>
    <dgm:cxn modelId="{E1AF08E9-4886-4D45-9679-6E613C1B5CF6}" type="presOf" srcId="{E75837EE-A617-4F7F-9B16-992E71D88C4A}" destId="{9CA127FD-C6F2-4676-A37F-8A117AE5C778}" srcOrd="0" destOrd="0" presId="urn:microsoft.com/office/officeart/2005/8/layout/default"/>
    <dgm:cxn modelId="{17A5ABEA-51C9-4A64-B76F-D9721F27CA5C}" type="presOf" srcId="{69F524E6-9E51-46F9-88FE-529E8C557331}" destId="{BCCB97C8-EBB6-4D2C-AE02-6733E72FF53B}" srcOrd="0" destOrd="0" presId="urn:microsoft.com/office/officeart/2005/8/layout/default"/>
    <dgm:cxn modelId="{24ACCADA-36FB-4F85-B548-78F74C6979C3}" type="presParOf" srcId="{BCCB97C8-EBB6-4D2C-AE02-6733E72FF53B}" destId="{977106ED-6ECC-434B-B56C-EBD3BC2B486A}" srcOrd="0" destOrd="0" presId="urn:microsoft.com/office/officeart/2005/8/layout/default"/>
    <dgm:cxn modelId="{32D46791-C428-45CB-832D-792AB840E20D}" type="presParOf" srcId="{BCCB97C8-EBB6-4D2C-AE02-6733E72FF53B}" destId="{CF31EE69-4141-474F-94E9-BC0E273AEF63}" srcOrd="1" destOrd="0" presId="urn:microsoft.com/office/officeart/2005/8/layout/default"/>
    <dgm:cxn modelId="{C376691E-A8D2-4E90-94B0-76A83DADFF23}" type="presParOf" srcId="{BCCB97C8-EBB6-4D2C-AE02-6733E72FF53B}" destId="{734933F5-A0F5-493D-BA1A-64A7D605C2D2}" srcOrd="2" destOrd="0" presId="urn:microsoft.com/office/officeart/2005/8/layout/default"/>
    <dgm:cxn modelId="{D0B91EDA-90A1-423A-B4F5-4B3E6BDBDBC7}" type="presParOf" srcId="{BCCB97C8-EBB6-4D2C-AE02-6733E72FF53B}" destId="{449ACCD5-3DCA-4F42-BCF3-380238C3F699}" srcOrd="3" destOrd="0" presId="urn:microsoft.com/office/officeart/2005/8/layout/default"/>
    <dgm:cxn modelId="{2E8DB6D9-41B9-4697-A710-689A38B14D5A}" type="presParOf" srcId="{BCCB97C8-EBB6-4D2C-AE02-6733E72FF53B}" destId="{C6712BBB-5322-4202-8764-EFC97679AECC}" srcOrd="4" destOrd="0" presId="urn:microsoft.com/office/officeart/2005/8/layout/default"/>
    <dgm:cxn modelId="{81F32A29-0132-45BE-9EFE-DCF29441585B}" type="presParOf" srcId="{BCCB97C8-EBB6-4D2C-AE02-6733E72FF53B}" destId="{5FA59E56-1F36-4B61-91AF-EB730DD9404D}" srcOrd="5" destOrd="0" presId="urn:microsoft.com/office/officeart/2005/8/layout/default"/>
    <dgm:cxn modelId="{042BE033-5BCD-47E2-A4FA-08945654A1BA}" type="presParOf" srcId="{BCCB97C8-EBB6-4D2C-AE02-6733E72FF53B}" destId="{C1E7D718-5291-4318-80F0-2D071A070D59}" srcOrd="6" destOrd="0" presId="urn:microsoft.com/office/officeart/2005/8/layout/default"/>
    <dgm:cxn modelId="{E6E217FD-01A6-4786-A58D-7AFBDD935461}" type="presParOf" srcId="{BCCB97C8-EBB6-4D2C-AE02-6733E72FF53B}" destId="{68A2205C-FC08-49A9-BA05-647817DFD418}" srcOrd="7" destOrd="0" presId="urn:microsoft.com/office/officeart/2005/8/layout/default"/>
    <dgm:cxn modelId="{FDBBC231-8E07-40CE-B2F5-450131B05E11}" type="presParOf" srcId="{BCCB97C8-EBB6-4D2C-AE02-6733E72FF53B}" destId="{9CA127FD-C6F2-4676-A37F-8A117AE5C77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106ED-6ECC-434B-B56C-EBD3BC2B486A}">
      <dsp:nvSpPr>
        <dsp:cNvPr id="0" name=""/>
        <dsp:cNvSpPr/>
      </dsp:nvSpPr>
      <dsp:spPr>
        <a:xfrm>
          <a:off x="0" y="379812"/>
          <a:ext cx="2918731" cy="17512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Физическая готовность</a:t>
          </a:r>
        </a:p>
      </dsp:txBody>
      <dsp:txXfrm>
        <a:off x="0" y="379812"/>
        <a:ext cx="2918731" cy="1751239"/>
      </dsp:txXfrm>
    </dsp:sp>
    <dsp:sp modelId="{734933F5-A0F5-493D-BA1A-64A7D605C2D2}">
      <dsp:nvSpPr>
        <dsp:cNvPr id="0" name=""/>
        <dsp:cNvSpPr/>
      </dsp:nvSpPr>
      <dsp:spPr>
        <a:xfrm>
          <a:off x="3210605" y="379812"/>
          <a:ext cx="2918731" cy="17512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Психологическая готовность</a:t>
          </a:r>
        </a:p>
      </dsp:txBody>
      <dsp:txXfrm>
        <a:off x="3210605" y="379812"/>
        <a:ext cx="2918731" cy="1751239"/>
      </dsp:txXfrm>
    </dsp:sp>
    <dsp:sp modelId="{C6712BBB-5322-4202-8764-EFC97679AECC}">
      <dsp:nvSpPr>
        <dsp:cNvPr id="0" name=""/>
        <dsp:cNvSpPr/>
      </dsp:nvSpPr>
      <dsp:spPr>
        <a:xfrm>
          <a:off x="6421210" y="379812"/>
          <a:ext cx="2918731" cy="17512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Интеллектуальная готовность</a:t>
          </a:r>
        </a:p>
      </dsp:txBody>
      <dsp:txXfrm>
        <a:off x="6421210" y="379812"/>
        <a:ext cx="2918731" cy="1751239"/>
      </dsp:txXfrm>
    </dsp:sp>
    <dsp:sp modelId="{C1E7D718-5291-4318-80F0-2D071A070D59}">
      <dsp:nvSpPr>
        <dsp:cNvPr id="0" name=""/>
        <dsp:cNvSpPr/>
      </dsp:nvSpPr>
      <dsp:spPr>
        <a:xfrm>
          <a:off x="1605302" y="2422925"/>
          <a:ext cx="2918731" cy="17512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Специальная готовность</a:t>
          </a:r>
        </a:p>
      </dsp:txBody>
      <dsp:txXfrm>
        <a:off x="1605302" y="2422925"/>
        <a:ext cx="2918731" cy="1751239"/>
      </dsp:txXfrm>
    </dsp:sp>
    <dsp:sp modelId="{9CA127FD-C6F2-4676-A37F-8A117AE5C778}">
      <dsp:nvSpPr>
        <dsp:cNvPr id="0" name=""/>
        <dsp:cNvSpPr/>
      </dsp:nvSpPr>
      <dsp:spPr>
        <a:xfrm>
          <a:off x="4815907" y="2422925"/>
          <a:ext cx="2918731" cy="17512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Эмоционально-волевая готовность</a:t>
          </a:r>
        </a:p>
      </dsp:txBody>
      <dsp:txXfrm>
        <a:off x="4815907" y="2422925"/>
        <a:ext cx="2918731" cy="1751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D5C538-4C65-45C2-8CC3-96C34C650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F75EE28-9F4A-4AE0-B636-339688588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B6AEFA-E5D1-4910-999E-A7742E874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5BF30B-AEF7-4C38-B684-324168F3E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C15C55-1411-4C3B-9595-EC2A4820E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4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9E7E66-07E8-4B44-9EEA-5820C7A66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1D6236-5C9F-4C60-AD72-00099826BF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CCDA9E-C942-4A45-86DD-6BEA28ABA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0533B8-095E-4D40-ABCC-9BF7FBC43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07F984-6295-48DB-A5E3-1A6EBC5A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21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361D6B-C594-46E2-8B94-CAD28C8BD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ADECBA-BD7F-4565-AF1D-AFBFEA495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1B3573-9998-4472-8AD4-C5C2F50A3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C462CF-3C91-4974-81B4-DFD82C06E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E0198A-56D3-4ABC-A846-7C030C4FC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405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607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78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84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10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539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86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45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30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7A2C8C-86DE-45AF-A51C-81E43878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79C344-3E8A-4528-9B01-64EBB5DB1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AF0334-92E8-40B7-A1A3-263DE25BC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CC8A74-2587-4EC9-971D-0C371F662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32B3BC-CD1D-4C0D-8407-2BD0F5F2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17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782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61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01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61C34-0892-4CEE-932B-99036D7E5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C3A9D5-0ECA-4172-8F36-8ADD3AAFD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B2E9CB-C961-4F82-B623-0D5B5B133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678930-5C7B-4C7C-8DA8-C39EE4599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AC9BE2-D3EE-49E0-BE7C-727565A4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0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A938CC-2BAD-43C4-9343-227491D2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82A7AF-7027-4BAA-AD9E-7BAA6A2B0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DB25A5-3B3E-4CAB-9B4F-DEBD969CB4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64DEDE-FD1F-48A0-846A-BE066D42F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99F360-6125-41BF-982F-870EB8FCE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0FD68D-E8FB-4563-9FD1-611CF6423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058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062B7-18EC-4E3B-AF5A-3CE52488E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259F80-9259-4C7F-956C-E8E1845978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AB8D83-F2AB-4321-B460-FFD117D96F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17926A-617B-4213-A5CA-FED23394B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CBE909-115A-4139-8066-A89C54DC68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34832CD-9788-42A5-A9FE-A59634F4C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B8683A-9AA3-4E74-B3BF-ACFD17B75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4429208-F068-4ACE-8FC1-8C97D3089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2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773C6B-AD43-41F0-B426-CFE24EA7B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072C7BE-A71E-4D40-8185-BB465B67F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AB5EB21-5BAD-4FB1-840B-6CAB1F8D7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A3DBCF8-936D-44A4-8523-736A938DD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87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2114F7E-C71B-44FD-A1A8-8E93C0937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077AD9C-A420-4B2A-8B37-9F649209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8E4713-A426-4016-AB2D-90078F3AC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1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8DBB75-98B4-459D-8064-7137A770A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495020-8FD2-4C95-92EA-3C0C9C0D3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5A6953-4555-464E-A9E1-EF15571A8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6663E1-60D6-48F0-A5A9-150E336D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E1AE01-7716-4022-986D-47D194951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76B670-C6A1-4B28-ADE4-3D4D81C97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871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951C28-3071-451C-BC37-7E1CC1BF1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69AE6CA-AC27-467A-8B2B-DAE5A6C08A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AAD16B-04F8-400C-A086-19B4113F2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064566-8F1B-4DCD-ABAD-9EEEF16C3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8D9AD8-72D0-465A-AD01-60ACB458C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A81DF3-E67F-4D8F-9D69-5221765D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447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23B24-ADAA-43AF-8F90-D67371603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9B5491-0E77-4745-887D-95FD6F26E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434767-9C05-4DAF-9262-F038AFB5B5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BD401-2152-4C0D-85DE-406ED9CEBB29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B5BACB-C1A3-419F-BD3C-D3E91D34F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690A0E-FB6B-42F5-831A-C2C5C99D28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50621-ED0B-4AAB-A013-AC202CE15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6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C2C5D-5753-498C-B4CD-5BE2EBE0E86A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5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F52303-F05D-4E4E-AB3E-A118D390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641" y="514415"/>
            <a:ext cx="10803294" cy="214481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effectLst/>
                <a:ea typeface="Calibri" panose="020F0502020204030204" pitchFamily="34" charset="0"/>
              </a:rPr>
              <a:t>Кризис </a:t>
            </a:r>
            <a:r>
              <a:rPr lang="ru-RU" sz="3600" dirty="0">
                <a:effectLst/>
                <a:ea typeface="Calibri" panose="020F0502020204030204" pitchFamily="34" charset="0"/>
              </a:rPr>
              <a:t>– это необходимый и закономерный этап в жизни ребёнка, когда накапливаются изменения в поведении и развитии и происходит переход на качественно новый этап.</a:t>
            </a:r>
            <a:endParaRPr lang="ru-RU" sz="6600" dirty="0"/>
          </a:p>
        </p:txBody>
      </p:sp>
      <p:pic>
        <p:nvPicPr>
          <p:cNvPr id="1026" name="Picture 2" descr="Кризис 7 лет и его взаимосвязь с психическими особенностями младшего  школьника">
            <a:extLst>
              <a:ext uri="{FF2B5EF4-FFF2-40B4-BE49-F238E27FC236}">
                <a16:creationId xmlns:a16="http://schemas.microsoft.com/office/drawing/2014/main" id="{652FCB53-85B0-461A-A771-A37DA1EED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33" y="2743201"/>
            <a:ext cx="5540051" cy="3688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2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7EF3D4-BFD5-4932-AE68-DCA3A51E2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451FF3-95D9-4B3F-B875-FEE9AE7DF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592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3BE4B-6A0B-47F4-8906-8E68B0E7B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720" y="1036928"/>
            <a:ext cx="11036559" cy="435616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effectLst/>
                <a:ea typeface="Calibri" panose="020F0502020204030204" pitchFamily="34" charset="0"/>
              </a:rPr>
              <a:t>«Кризис перехода из детского сада в начальную школу. Как обеспечить адаптацию?» </a:t>
            </a:r>
            <a:br>
              <a:rPr lang="ru-RU" dirty="0">
                <a:effectLst/>
                <a:ea typeface="Calibri" panose="020F0502020204030204" pitchFamily="34" charset="0"/>
              </a:rPr>
            </a:br>
            <a:br>
              <a:rPr lang="ru-RU" dirty="0">
                <a:effectLst/>
                <a:ea typeface="Calibri" panose="020F0502020204030204" pitchFamily="34" charset="0"/>
              </a:rPr>
            </a:br>
            <a:r>
              <a:rPr lang="ru-RU" b="1" dirty="0">
                <a:effectLst/>
                <a:ea typeface="Calibri" panose="020F0502020204030204" pitchFamily="34" charset="0"/>
              </a:rPr>
              <a:t>Цель собрания:</a:t>
            </a:r>
            <a:r>
              <a:rPr lang="ru-RU" dirty="0">
                <a:effectLst/>
                <a:ea typeface="Calibri" panose="020F0502020204030204" pitchFamily="34" charset="0"/>
              </a:rPr>
              <a:t> рассмотреть причины, последствия и способы преодоления кризиса перехода из детского сада в школу. 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04440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DF8F663-F2ED-4569-B75A-87B074554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Выготский биография кратко – вклад в психологию, творчество Льва Семеновича  и основные идеи трудов">
            <a:extLst>
              <a:ext uri="{FF2B5EF4-FFF2-40B4-BE49-F238E27FC236}">
                <a16:creationId xmlns:a16="http://schemas.microsoft.com/office/drawing/2014/main" id="{9F2FC1FC-A12D-4B40-8154-EE9D760C4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34" y="1123560"/>
            <a:ext cx="4610879" cy="4610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AF243E-1124-4C9A-B43E-DF0926931E7B}"/>
              </a:ext>
            </a:extLst>
          </p:cNvPr>
          <p:cNvSpPr txBox="1"/>
          <p:nvPr/>
        </p:nvSpPr>
        <p:spPr>
          <a:xfrm>
            <a:off x="5867398" y="1228397"/>
            <a:ext cx="585962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+mj-lt"/>
              </a:rPr>
              <a:t>Лев Семёнович </a:t>
            </a:r>
            <a:r>
              <a:rPr lang="ru-RU" sz="2800" b="1" dirty="0" err="1">
                <a:latin typeface="+mj-lt"/>
              </a:rPr>
              <a:t>Выго́тский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dirty="0">
                <a:latin typeface="+mj-lt"/>
              </a:rPr>
              <a:t>— советский психолог. Основатель марксистской исследовательской традиции изучения высших психологических функций и построения авангардной футуристической науки о «новом человеке» коммунистического будущего и новой психологической теории сознания</a:t>
            </a:r>
          </a:p>
        </p:txBody>
      </p:sp>
    </p:spTree>
    <p:extLst>
      <p:ext uri="{BB962C8B-B14F-4D97-AF65-F5344CB8AC3E}">
        <p14:creationId xmlns:p14="http://schemas.microsoft.com/office/powerpoint/2010/main" val="193087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BBE25E-EEA0-4F82-A445-971C788A7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061" y="847718"/>
            <a:ext cx="11557518" cy="195819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36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Адаптация</a:t>
            </a:r>
            <a:r>
              <a:rPr lang="ru-RU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– это перестройка организма на работу в изменившихся условиях. </a:t>
            </a:r>
            <a:br>
              <a:rPr lang="ru-RU" sz="3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074" name="Picture 2" descr="Адаптация к школе">
            <a:extLst>
              <a:ext uri="{FF2B5EF4-FFF2-40B4-BE49-F238E27FC236}">
                <a16:creationId xmlns:a16="http://schemas.microsoft.com/office/drawing/2014/main" id="{DBC39A1B-BA16-4806-B6C8-468059A3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912" y="2340752"/>
            <a:ext cx="5902880" cy="39401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365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43EF2-B1B5-443B-BABB-76CB0DEAB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300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Признаки кризиса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25EED-C560-4A08-A2FC-633F7B70E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204" y="1189374"/>
            <a:ext cx="10885252" cy="5221154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повышенная утомляемость;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грессивность;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часто грубит;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спорит по любому поводу;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проявляет упрямство;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отказывается выполнять просьбы;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резко меняется настроение;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обижается, когда над ним смеются или критикуют;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  <a:buFontTx/>
              <a:buChar char="-"/>
            </a:pPr>
            <a:r>
              <a:rPr lang="ru-RU" sz="96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начинает интересоваться семейными делами, вступает в разговоры со взрослыми, берёт на себя новые обязанности.</a:t>
            </a:r>
            <a:endParaRPr lang="ru-RU" sz="5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021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493E16-E769-43F3-BE5C-25B4B7BD6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a typeface="Calibri" panose="020F0502020204030204" pitchFamily="34" charset="0"/>
              </a:rPr>
              <a:t>П</a:t>
            </a:r>
            <a:r>
              <a:rPr lang="ru-RU" sz="4400" b="1" dirty="0">
                <a:effectLst/>
                <a:ea typeface="Calibri" panose="020F0502020204030204" pitchFamily="34" charset="0"/>
              </a:rPr>
              <a:t>оследствия кризиса 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38F08-CF15-4E7E-BD58-F535E59C7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</a:rPr>
              <a:t>- нежелание учиться;</a:t>
            </a:r>
            <a:endParaRPr lang="ru-RU" sz="2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</a:rPr>
              <a:t>- нежелание посещать школу;</a:t>
            </a:r>
            <a:endParaRPr lang="ru-RU" sz="2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</a:rPr>
              <a:t>- низкая успеваемость;</a:t>
            </a:r>
            <a:endParaRPr lang="ru-RU" sz="2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</a:rPr>
              <a:t>- проблемы в общении со сверстниками;</a:t>
            </a:r>
            <a:endParaRPr lang="ru-RU" sz="2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</a:rPr>
              <a:t>- закрепленная высокая тревожность в сочетании с неадекватной самооценкой;</a:t>
            </a:r>
            <a:endParaRPr lang="ru-RU" sz="24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800" dirty="0">
                <a:solidFill>
                  <a:srgbClr val="0D0D0D"/>
                </a:solidFill>
                <a:effectLst/>
                <a:latin typeface="+mj-lt"/>
                <a:ea typeface="Times New Roman" panose="02020603050405020304" pitchFamily="18" charset="0"/>
              </a:rPr>
              <a:t>- невроз.</a:t>
            </a:r>
            <a:endParaRPr lang="ru-RU" sz="2400" dirty="0">
              <a:effectLst/>
              <a:latin typeface="+mj-lt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317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7EF3D4-BFD5-4932-AE68-DCA3A51E2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451FF3-95D9-4B3F-B875-FEE9AE7DF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052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670F65-05EB-4399-9470-4E3263A85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510" y="517525"/>
            <a:ext cx="11650980" cy="2418715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/>
              <a:t>Готовность к школ</a:t>
            </a:r>
            <a:r>
              <a:rPr lang="ru-RU" sz="3600" dirty="0"/>
              <a:t>е — это совокупность определенных свойств и способов поведения (компетентностей) ребенка, необходимых ему для восприятия, переработки и усвоения учебных стимулов в начале и при дальнейшем продолжении школьного обучения.</a:t>
            </a:r>
          </a:p>
        </p:txBody>
      </p:sp>
      <p:pic>
        <p:nvPicPr>
          <p:cNvPr id="4098" name="Picture 2" descr="Адаптация к школе: как помочь первокласснику - Блог Тетрики">
            <a:extLst>
              <a:ext uri="{FF2B5EF4-FFF2-40B4-BE49-F238E27FC236}">
                <a16:creationId xmlns:a16="http://schemas.microsoft.com/office/drawing/2014/main" id="{66AA29AB-05DE-4000-87B1-330A096FE7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469" y="3129281"/>
            <a:ext cx="5453061" cy="3410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35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E19E6-8BC3-495E-B19F-A289E5156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117"/>
            <a:ext cx="10515600" cy="1325563"/>
          </a:xfrm>
        </p:spPr>
        <p:txBody>
          <a:bodyPr/>
          <a:lstStyle/>
          <a:p>
            <a:pPr algn="ctr"/>
            <a:r>
              <a:rPr lang="ru-RU" b="1" dirty="0"/>
              <a:t>Готовность к школе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821B6980-6D02-4DD4-9C7C-2D972959DB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9129632"/>
              </p:ext>
            </p:extLst>
          </p:nvPr>
        </p:nvGraphicFramePr>
        <p:xfrm>
          <a:off x="1548883" y="1352939"/>
          <a:ext cx="9339942" cy="4553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55261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244</Words>
  <Application>Microsoft Office PowerPoint</Application>
  <PresentationFormat>Широкоэкранный</PresentationFormat>
  <Paragraphs>28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1_Тема Office</vt:lpstr>
      <vt:lpstr>Кризис – это необходимый и закономерный этап в жизни ребёнка, когда накапливаются изменения в поведении и развитии и происходит переход на качественно новый этап.</vt:lpstr>
      <vt:lpstr>«Кризис перехода из детского сада в начальную школу. Как обеспечить адаптацию?»   Цель собрания: рассмотреть причины, последствия и способы преодоления кризиса перехода из детского сада в школу. </vt:lpstr>
      <vt:lpstr>Презентация PowerPoint</vt:lpstr>
      <vt:lpstr>Адаптация – это перестройка организма на работу в изменившихся условиях.  </vt:lpstr>
      <vt:lpstr>Признаки кризиса</vt:lpstr>
      <vt:lpstr>Последствия кризиса </vt:lpstr>
      <vt:lpstr>Презентация PowerPoint</vt:lpstr>
      <vt:lpstr>Готовность к школе — это совокупность определенных свойств и способов поведения (компетентностей) ребенка, необходимых ему для восприятия, переработки и усвоения учебных стимулов в начале и при дальнейшем продолжении школьного обучения.</vt:lpstr>
      <vt:lpstr>Готовность к школе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– это необходимый и закономерный этап в жизни ребёнка, когда накапливаются изменения в поведении и развитии и происходит переход на качественно новый этап.</dc:title>
  <dc:creator>TEMP</dc:creator>
  <cp:lastModifiedBy>TEMP</cp:lastModifiedBy>
  <cp:revision>5</cp:revision>
  <dcterms:created xsi:type="dcterms:W3CDTF">2022-04-10T12:21:30Z</dcterms:created>
  <dcterms:modified xsi:type="dcterms:W3CDTF">2022-04-10T12:44:04Z</dcterms:modified>
</cp:coreProperties>
</file>