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268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476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6472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358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5318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10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635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88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24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23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768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83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543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664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679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54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EA992-30DB-45AA-A295-5BE17C33EA7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592D9B6-FB32-42C7-BC33-EB63DE1DA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3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jpeg"/><Relationship Id="rId3" Type="http://schemas.openxmlformats.org/officeDocument/2006/relationships/image" Target="../media/image15.png"/><Relationship Id="rId21" Type="http://schemas.openxmlformats.org/officeDocument/2006/relationships/image" Target="../media/image33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png"/><Relationship Id="rId2" Type="http://schemas.openxmlformats.org/officeDocument/2006/relationships/image" Target="../media/image14.jpeg"/><Relationship Id="rId16" Type="http://schemas.openxmlformats.org/officeDocument/2006/relationships/image" Target="../media/image28.jpe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jpeg"/><Relationship Id="rId15" Type="http://schemas.openxmlformats.org/officeDocument/2006/relationships/image" Target="../media/image27.png"/><Relationship Id="rId23" Type="http://schemas.openxmlformats.org/officeDocument/2006/relationships/image" Target="../media/image35.jpeg"/><Relationship Id="rId10" Type="http://schemas.openxmlformats.org/officeDocument/2006/relationships/image" Target="../media/image22.jpeg"/><Relationship Id="rId19" Type="http://schemas.openxmlformats.org/officeDocument/2006/relationships/image" Target="../media/image31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jpeg"/><Relationship Id="rId22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962" y="255278"/>
            <a:ext cx="10030691" cy="65093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879" y="5642887"/>
            <a:ext cx="6553768" cy="11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36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Квест-игра «Космическое путешествие»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максимально оригинальной, интересной игровой ситуации для детей, направленной на развитие внимания, быстроты мышления и сообразительности.</a:t>
            </a:r>
          </a:p>
          <a:p>
            <a:pPr marL="0" indent="0"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для представлений о космосе, космическом пространстве;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создавать условия для развития познавательного интереса и логического мышления к достижению поставленной цели посредством игровых заданий;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сравнивать, логически мыслить, правильно формулировать выводы;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активизировать словарь;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навыка взаимодействия со сверстниками</a:t>
            </a:r>
          </a:p>
          <a:p>
            <a:pPr marL="0" indent="0"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игры: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делятся на 2 команды и выполняют задания. За правильное выполнение-звезда. Какая команда соберет больше звезд та и выиграла.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5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672011" cy="1939636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станция «Космический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корабль»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ракету из геометрических фигур по схеме».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побеждает команда, которая соберёт быстрее.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960" y="1953491"/>
            <a:ext cx="5135004" cy="4801374"/>
          </a:xfrm>
        </p:spPr>
      </p:pic>
    </p:spTree>
    <p:extLst>
      <p:ext uri="{BB962C8B-B14F-4D97-AF65-F5344CB8AC3E}">
        <p14:creationId xmlns:p14="http://schemas.microsoft.com/office/powerpoint/2010/main" val="343901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40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  <a:r>
              <a:rPr lang="ru-RU" sz="40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«Загадочная планета»</a:t>
            </a:r>
            <a:r>
              <a:rPr lang="ru-RU" sz="40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sz="22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 космические загадки.</a:t>
            </a:r>
            <a:br>
              <a:rPr lang="ru-RU" sz="22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620983"/>
            <a:ext cx="8596668" cy="4876800"/>
          </a:xfrm>
        </p:spPr>
        <p:txBody>
          <a:bodyPr>
            <a:normAutofit lnSpcReduction="10000"/>
          </a:bodyPr>
          <a:lstStyle/>
          <a:p>
            <a:r>
              <a:rPr lang="ru-RU" sz="1400" dirty="0" smtClean="0"/>
              <a:t>На </a:t>
            </a:r>
            <a:r>
              <a:rPr lang="ru-RU" sz="1400" dirty="0"/>
              <a:t>корабле воздушном</a:t>
            </a:r>
            <a:r>
              <a:rPr lang="ru-RU" sz="1400" dirty="0" smtClean="0"/>
              <a:t>,                                             </a:t>
            </a: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     Космическом</a:t>
            </a:r>
            <a:r>
              <a:rPr lang="ru-RU" sz="1400" dirty="0"/>
              <a:t>, послушном,</a:t>
            </a:r>
          </a:p>
          <a:p>
            <a:pPr marL="0" indent="0">
              <a:buNone/>
            </a:pPr>
            <a:r>
              <a:rPr lang="ru-RU" sz="1400" dirty="0" smtClean="0"/>
              <a:t>     Мы</a:t>
            </a:r>
            <a:r>
              <a:rPr lang="ru-RU" sz="1400" dirty="0"/>
              <a:t>, обгоняя ветер,</a:t>
            </a:r>
          </a:p>
          <a:p>
            <a:pPr marL="0" indent="0">
              <a:buNone/>
            </a:pPr>
            <a:r>
              <a:rPr lang="ru-RU" sz="1400" dirty="0" smtClean="0"/>
              <a:t>     Несемся </a:t>
            </a:r>
            <a:r>
              <a:rPr lang="ru-RU" sz="1400" dirty="0"/>
              <a:t>на … </a:t>
            </a:r>
          </a:p>
          <a:p>
            <a:r>
              <a:rPr lang="ru-RU" sz="1400" dirty="0"/>
              <a:t>Планета голубая,</a:t>
            </a:r>
          </a:p>
          <a:p>
            <a:pPr marL="0" indent="0">
              <a:buNone/>
            </a:pPr>
            <a:r>
              <a:rPr lang="ru-RU" sz="1400" dirty="0" smtClean="0"/>
              <a:t>      Любимая</a:t>
            </a:r>
            <a:r>
              <a:rPr lang="ru-RU" sz="1400" dirty="0"/>
              <a:t>, родная,</a:t>
            </a:r>
          </a:p>
          <a:p>
            <a:pPr marL="0" indent="0">
              <a:buNone/>
            </a:pPr>
            <a:r>
              <a:rPr lang="ru-RU" sz="1400" dirty="0" smtClean="0"/>
              <a:t>      Она </a:t>
            </a:r>
            <a:r>
              <a:rPr lang="ru-RU" sz="1400" dirty="0"/>
              <a:t>твоя, она моя,</a:t>
            </a:r>
          </a:p>
          <a:p>
            <a:pPr marL="0" indent="0">
              <a:buNone/>
            </a:pPr>
            <a:r>
              <a:rPr lang="ru-RU" sz="1400" dirty="0" smtClean="0"/>
              <a:t>      И </a:t>
            </a:r>
            <a:r>
              <a:rPr lang="ru-RU" sz="1400" dirty="0"/>
              <a:t>называется </a:t>
            </a:r>
            <a:r>
              <a:rPr lang="ru-RU" sz="1400" dirty="0" smtClean="0"/>
              <a:t>…</a:t>
            </a:r>
          </a:p>
          <a:p>
            <a:r>
              <a:rPr lang="ru-RU" sz="1400" dirty="0"/>
              <a:t>Есть специальная труба,</a:t>
            </a:r>
          </a:p>
          <a:p>
            <a:pPr marL="0" indent="0">
              <a:buNone/>
            </a:pPr>
            <a:r>
              <a:rPr lang="ru-RU" sz="1400" dirty="0" smtClean="0"/>
              <a:t>      В </a:t>
            </a:r>
            <a:r>
              <a:rPr lang="ru-RU" sz="1400" dirty="0"/>
              <a:t>ней Вселенная видна,</a:t>
            </a:r>
          </a:p>
          <a:p>
            <a:pPr marL="0" indent="0">
              <a:buNone/>
            </a:pPr>
            <a:r>
              <a:rPr lang="ru-RU" sz="1400" dirty="0" smtClean="0"/>
              <a:t>      Видят </a:t>
            </a:r>
            <a:r>
              <a:rPr lang="ru-RU" sz="1400" dirty="0"/>
              <a:t>звезд калейдоскоп Астрономы в </a:t>
            </a:r>
            <a:r>
              <a:rPr lang="ru-RU" sz="1400" dirty="0" smtClean="0"/>
              <a:t>…</a:t>
            </a:r>
          </a:p>
          <a:p>
            <a:r>
              <a:rPr lang="ru-RU" sz="1400" dirty="0"/>
              <a:t>Посчитать совсем не просто</a:t>
            </a:r>
          </a:p>
          <a:p>
            <a:pPr marL="0" indent="0">
              <a:buNone/>
            </a:pPr>
            <a:r>
              <a:rPr lang="ru-RU" sz="1400" dirty="0" smtClean="0"/>
              <a:t>       Ночью </a:t>
            </a:r>
            <a:r>
              <a:rPr lang="ru-RU" sz="1400" dirty="0"/>
              <a:t>в темном небе звезды.</a:t>
            </a:r>
          </a:p>
          <a:p>
            <a:pPr marL="0" indent="0">
              <a:buNone/>
            </a:pPr>
            <a:r>
              <a:rPr lang="ru-RU" sz="1400" dirty="0" smtClean="0"/>
              <a:t>       Знает </a:t>
            </a:r>
            <a:r>
              <a:rPr lang="ru-RU" sz="1400" dirty="0"/>
              <a:t>все наперечет</a:t>
            </a:r>
          </a:p>
          <a:p>
            <a:pPr marL="0" indent="0">
              <a:buNone/>
            </a:pPr>
            <a:r>
              <a:rPr lang="ru-RU" sz="1400" dirty="0" smtClean="0"/>
              <a:t>       Звезды </a:t>
            </a:r>
            <a:r>
              <a:rPr lang="ru-RU" sz="1400" dirty="0"/>
              <a:t>в </a:t>
            </a:r>
            <a:r>
              <a:rPr lang="ru-RU" sz="1400" dirty="0" smtClean="0"/>
              <a:t>небе…</a:t>
            </a:r>
            <a:endParaRPr lang="ru-RU" sz="1400" dirty="0"/>
          </a:p>
          <a:p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endParaRPr lang="ru-RU" sz="1400" dirty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8380" y="1620983"/>
            <a:ext cx="1401195" cy="14011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7792" y="2721786"/>
            <a:ext cx="1347990" cy="13479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782" y="3593525"/>
            <a:ext cx="1737771" cy="16902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2073" y="4624331"/>
            <a:ext cx="1344722" cy="187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37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799" y="277091"/>
            <a:ext cx="9518073" cy="6248400"/>
          </a:xfrm>
        </p:spPr>
        <p:txBody>
          <a:bodyPr>
            <a:normAutofit lnSpcReduction="10000"/>
          </a:bodyPr>
          <a:lstStyle/>
          <a:p>
            <a:r>
              <a:rPr lang="ru-RU" sz="1400" dirty="0"/>
              <a:t>Медведь на глыбе ледяной,</a:t>
            </a:r>
          </a:p>
          <a:p>
            <a:pPr marL="0" indent="0">
              <a:buNone/>
            </a:pPr>
            <a:r>
              <a:rPr lang="ru-RU" sz="1400" dirty="0" smtClean="0"/>
              <a:t>      Подружка </a:t>
            </a:r>
            <a:r>
              <a:rPr lang="ru-RU" sz="1400" dirty="0"/>
              <a:t>в небе над волной.</a:t>
            </a:r>
          </a:p>
          <a:p>
            <a:pPr marL="0" indent="0">
              <a:buNone/>
            </a:pPr>
            <a:r>
              <a:rPr lang="ru-RU" sz="1400" dirty="0" smtClean="0"/>
              <a:t>      Она </a:t>
            </a:r>
            <a:r>
              <a:rPr lang="ru-RU" sz="1400" dirty="0"/>
              <a:t>– созвездье, он живой</a:t>
            </a:r>
          </a:p>
          <a:p>
            <a:pPr marL="0" indent="0">
              <a:buNone/>
            </a:pPr>
            <a:r>
              <a:rPr lang="ru-RU" sz="1400" dirty="0" smtClean="0"/>
              <a:t>      В </a:t>
            </a:r>
            <a:r>
              <a:rPr lang="ru-RU" sz="1400" dirty="0"/>
              <a:t>блестящей шубе меховой.</a:t>
            </a:r>
          </a:p>
          <a:p>
            <a:pPr marL="0" indent="0">
              <a:buNone/>
            </a:pPr>
            <a:r>
              <a:rPr lang="ru-RU" sz="1400" dirty="0" smtClean="0"/>
              <a:t>      Он </a:t>
            </a:r>
            <a:r>
              <a:rPr lang="ru-RU" sz="1400" dirty="0"/>
              <a:t>дружит с ветром и водой,</a:t>
            </a:r>
          </a:p>
          <a:p>
            <a:pPr marL="0" indent="0">
              <a:buNone/>
            </a:pPr>
            <a:r>
              <a:rPr lang="ru-RU" sz="1400" dirty="0" smtClean="0"/>
              <a:t>      Она </a:t>
            </a:r>
            <a:r>
              <a:rPr lang="ru-RU" sz="1400" dirty="0"/>
              <a:t>– с Полярною звездой.</a:t>
            </a:r>
          </a:p>
          <a:p>
            <a:pPr marL="0" indent="0">
              <a:buNone/>
            </a:pPr>
            <a:r>
              <a:rPr lang="ru-RU" sz="1400" dirty="0" smtClean="0"/>
              <a:t>      Никак </a:t>
            </a:r>
            <a:r>
              <a:rPr lang="ru-RU" sz="1400" dirty="0"/>
              <a:t>не могут встретиться Медведь с Большой </a:t>
            </a:r>
            <a:r>
              <a:rPr lang="ru-RU" sz="1400" dirty="0" smtClean="0"/>
              <a:t>…</a:t>
            </a:r>
          </a:p>
          <a:p>
            <a:r>
              <a:rPr lang="ru-RU" sz="1400" dirty="0"/>
              <a:t>Сверкая огромным хвостом в темноте</a:t>
            </a:r>
          </a:p>
          <a:p>
            <a:pPr marL="0" indent="0">
              <a:buNone/>
            </a:pPr>
            <a:r>
              <a:rPr lang="ru-RU" sz="1400" dirty="0" smtClean="0"/>
              <a:t>      Несется </a:t>
            </a:r>
            <a:r>
              <a:rPr lang="ru-RU" sz="1400" dirty="0"/>
              <a:t>среди ярких звезд в пустоте,</a:t>
            </a:r>
          </a:p>
          <a:p>
            <a:pPr marL="0" indent="0">
              <a:buNone/>
            </a:pPr>
            <a:r>
              <a:rPr lang="ru-RU" sz="1400" dirty="0" smtClean="0"/>
              <a:t>      Она </a:t>
            </a:r>
            <a:r>
              <a:rPr lang="ru-RU" sz="1400" dirty="0"/>
              <a:t>не звезда, не планета,</a:t>
            </a:r>
          </a:p>
          <a:p>
            <a:pPr marL="0" indent="0">
              <a:buNone/>
            </a:pPr>
            <a:r>
              <a:rPr lang="ru-RU" sz="1400" dirty="0" smtClean="0"/>
              <a:t>      Загадка </a:t>
            </a:r>
            <a:r>
              <a:rPr lang="ru-RU" sz="1400" dirty="0"/>
              <a:t>Вселенной - … </a:t>
            </a:r>
            <a:endParaRPr lang="ru-RU" sz="1400" dirty="0" smtClean="0"/>
          </a:p>
          <a:p>
            <a:r>
              <a:rPr lang="ru-RU" sz="1400" dirty="0"/>
              <a:t>Самый первый в Космосе</a:t>
            </a:r>
          </a:p>
          <a:p>
            <a:pPr marL="0" indent="0">
              <a:buNone/>
            </a:pPr>
            <a:r>
              <a:rPr lang="ru-RU" sz="1400" dirty="0" smtClean="0"/>
              <a:t>      Летел </a:t>
            </a:r>
            <a:r>
              <a:rPr lang="ru-RU" sz="1400" dirty="0"/>
              <a:t>с огромной скоростью</a:t>
            </a:r>
          </a:p>
          <a:p>
            <a:pPr marL="0" indent="0">
              <a:buNone/>
            </a:pPr>
            <a:r>
              <a:rPr lang="ru-RU" sz="1400" dirty="0" smtClean="0"/>
              <a:t>      Отважный </a:t>
            </a:r>
            <a:r>
              <a:rPr lang="ru-RU" sz="1400" dirty="0"/>
              <a:t>русский парень</a:t>
            </a:r>
          </a:p>
          <a:p>
            <a:pPr marL="0" indent="0">
              <a:buNone/>
            </a:pPr>
            <a:r>
              <a:rPr lang="ru-RU" sz="1400" dirty="0" smtClean="0"/>
              <a:t>      Наш </a:t>
            </a:r>
            <a:r>
              <a:rPr lang="ru-RU" sz="1400" dirty="0"/>
              <a:t>космонавт …. </a:t>
            </a:r>
          </a:p>
          <a:p>
            <a:r>
              <a:rPr lang="ru-RU" sz="1400" dirty="0"/>
              <a:t>Почти что со скоростью света</a:t>
            </a:r>
          </a:p>
          <a:p>
            <a:pPr marL="0" indent="0">
              <a:buNone/>
            </a:pPr>
            <a:r>
              <a:rPr lang="ru-RU" sz="1400" dirty="0" smtClean="0"/>
              <a:t>      Осколок </a:t>
            </a:r>
            <a:r>
              <a:rPr lang="ru-RU" sz="1400" dirty="0"/>
              <a:t>летит от планеты,</a:t>
            </a:r>
          </a:p>
          <a:p>
            <a:pPr marL="0" indent="0">
              <a:buNone/>
            </a:pPr>
            <a:r>
              <a:rPr lang="ru-RU" sz="1400" dirty="0" smtClean="0"/>
              <a:t>      К </a:t>
            </a:r>
            <a:r>
              <a:rPr lang="ru-RU" sz="1400" dirty="0"/>
              <a:t>Земле направляясь, летит и летит</a:t>
            </a:r>
          </a:p>
          <a:p>
            <a:pPr marL="0" indent="0">
              <a:buNone/>
            </a:pPr>
            <a:r>
              <a:rPr lang="ru-RU" sz="1400" dirty="0" smtClean="0"/>
              <a:t>      Небесный </a:t>
            </a:r>
            <a:r>
              <a:rPr lang="ru-RU" sz="1400" dirty="0"/>
              <a:t>космический </a:t>
            </a:r>
            <a:r>
              <a:rPr lang="ru-RU" sz="1400" dirty="0" smtClean="0"/>
              <a:t>…</a:t>
            </a:r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72750" y="277091"/>
            <a:ext cx="2022760" cy="15170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836" y="5054446"/>
            <a:ext cx="1430970" cy="1268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182" y="3401291"/>
            <a:ext cx="1825479" cy="15076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921" y="2579838"/>
            <a:ext cx="2310419" cy="144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17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65565"/>
            <a:ext cx="8596668" cy="4475798"/>
          </a:xfrm>
          <a:solidFill>
            <a:schemeClr val="bg1"/>
          </a:solidFill>
        </p:spPr>
        <p:txBody>
          <a:bodyPr/>
          <a:lstStyle/>
          <a:p>
            <a:r>
              <a:rPr lang="ru-RU" sz="1400" dirty="0"/>
              <a:t>Освещает ночью путь,</a:t>
            </a:r>
          </a:p>
          <a:p>
            <a:pPr marL="0" indent="0">
              <a:buNone/>
            </a:pPr>
            <a:r>
              <a:rPr lang="ru-RU" sz="1400" dirty="0" smtClean="0"/>
              <a:t>     Звездам </a:t>
            </a:r>
            <a:r>
              <a:rPr lang="ru-RU" sz="1400" dirty="0"/>
              <a:t>не дает заснуть,</a:t>
            </a:r>
          </a:p>
          <a:p>
            <a:pPr marL="0" indent="0">
              <a:buNone/>
            </a:pPr>
            <a:r>
              <a:rPr lang="ru-RU" sz="1400" dirty="0" smtClean="0"/>
              <a:t>     Пусть </a:t>
            </a:r>
            <a:r>
              <a:rPr lang="ru-RU" sz="1400" dirty="0"/>
              <a:t>все спят, ей не до сна,</a:t>
            </a:r>
          </a:p>
          <a:p>
            <a:pPr marL="0" indent="0">
              <a:buNone/>
            </a:pPr>
            <a:r>
              <a:rPr lang="ru-RU" sz="1400" dirty="0" smtClean="0"/>
              <a:t>     В </a:t>
            </a:r>
            <a:r>
              <a:rPr lang="ru-RU" sz="1400" dirty="0"/>
              <a:t>небе не заснет </a:t>
            </a:r>
            <a:r>
              <a:rPr lang="ru-RU" sz="1400" dirty="0" smtClean="0"/>
              <a:t>…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sz="1400" dirty="0"/>
              <a:t>Специальный космический есть аппарат,</a:t>
            </a:r>
          </a:p>
          <a:p>
            <a:pPr marL="0" indent="0">
              <a:buNone/>
            </a:pPr>
            <a:r>
              <a:rPr lang="ru-RU" sz="1400" dirty="0" smtClean="0"/>
              <a:t>     Сигналы </a:t>
            </a:r>
            <a:r>
              <a:rPr lang="ru-RU" sz="1400" dirty="0"/>
              <a:t>на Землю он шлет всем подряд,</a:t>
            </a:r>
          </a:p>
          <a:p>
            <a:pPr marL="0" indent="0">
              <a:buNone/>
            </a:pPr>
            <a:r>
              <a:rPr lang="ru-RU" sz="1400" dirty="0" smtClean="0"/>
              <a:t>     И </a:t>
            </a:r>
            <a:r>
              <a:rPr lang="ru-RU" sz="1400" dirty="0"/>
              <a:t>как одинокий путник Летит по орбите …</a:t>
            </a:r>
          </a:p>
          <a:p>
            <a:endParaRPr lang="ru-RU" sz="1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1709" y="1063940"/>
            <a:ext cx="1759528" cy="18365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641" y="3141453"/>
            <a:ext cx="2365664" cy="177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3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530" y="193697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40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  <a:r>
              <a:rPr lang="ru-RU" sz="40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«Послание инопланетян»</a:t>
            </a:r>
            <a:r>
              <a:rPr lang="ru-RU" sz="40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sz="22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полученный специалистами ключ к расшифровке, прочти послание. Чтобы определить букву, необходимо соотнести символ послания с ключом.</a:t>
            </a:r>
            <a:br>
              <a:rPr lang="ru-RU" sz="22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24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2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побеждает команда, которая </a:t>
            </a:r>
            <a:r>
              <a:rPr lang="ru-RU" sz="22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 справится.</a:t>
            </a:r>
            <a:r>
              <a:rPr lang="ru-RU" sz="22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386" y="2495915"/>
            <a:ext cx="4387146" cy="3919399"/>
          </a:xfrm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993235"/>
              </p:ext>
            </p:extLst>
          </p:nvPr>
        </p:nvGraphicFramePr>
        <p:xfrm>
          <a:off x="677332" y="2075543"/>
          <a:ext cx="5200950" cy="595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095">
                  <a:extLst>
                    <a:ext uri="{9D8B030D-6E8A-4147-A177-3AD203B41FA5}">
                      <a16:colId xmlns:a16="http://schemas.microsoft.com/office/drawing/2014/main" val="3885926889"/>
                    </a:ext>
                  </a:extLst>
                </a:gridCol>
                <a:gridCol w="520095">
                  <a:extLst>
                    <a:ext uri="{9D8B030D-6E8A-4147-A177-3AD203B41FA5}">
                      <a16:colId xmlns:a16="http://schemas.microsoft.com/office/drawing/2014/main" val="364189351"/>
                    </a:ext>
                  </a:extLst>
                </a:gridCol>
                <a:gridCol w="520095">
                  <a:extLst>
                    <a:ext uri="{9D8B030D-6E8A-4147-A177-3AD203B41FA5}">
                      <a16:colId xmlns:a16="http://schemas.microsoft.com/office/drawing/2014/main" val="3116171064"/>
                    </a:ext>
                  </a:extLst>
                </a:gridCol>
                <a:gridCol w="520095">
                  <a:extLst>
                    <a:ext uri="{9D8B030D-6E8A-4147-A177-3AD203B41FA5}">
                      <a16:colId xmlns:a16="http://schemas.microsoft.com/office/drawing/2014/main" val="2914280434"/>
                    </a:ext>
                  </a:extLst>
                </a:gridCol>
                <a:gridCol w="520095">
                  <a:extLst>
                    <a:ext uri="{9D8B030D-6E8A-4147-A177-3AD203B41FA5}">
                      <a16:colId xmlns:a16="http://schemas.microsoft.com/office/drawing/2014/main" val="3478249869"/>
                    </a:ext>
                  </a:extLst>
                </a:gridCol>
                <a:gridCol w="520095">
                  <a:extLst>
                    <a:ext uri="{9D8B030D-6E8A-4147-A177-3AD203B41FA5}">
                      <a16:colId xmlns:a16="http://schemas.microsoft.com/office/drawing/2014/main" val="3149458625"/>
                    </a:ext>
                  </a:extLst>
                </a:gridCol>
                <a:gridCol w="520095">
                  <a:extLst>
                    <a:ext uri="{9D8B030D-6E8A-4147-A177-3AD203B41FA5}">
                      <a16:colId xmlns:a16="http://schemas.microsoft.com/office/drawing/2014/main" val="1630615599"/>
                    </a:ext>
                  </a:extLst>
                </a:gridCol>
                <a:gridCol w="520095">
                  <a:extLst>
                    <a:ext uri="{9D8B030D-6E8A-4147-A177-3AD203B41FA5}">
                      <a16:colId xmlns:a16="http://schemas.microsoft.com/office/drawing/2014/main" val="1581495584"/>
                    </a:ext>
                  </a:extLst>
                </a:gridCol>
                <a:gridCol w="520095">
                  <a:extLst>
                    <a:ext uri="{9D8B030D-6E8A-4147-A177-3AD203B41FA5}">
                      <a16:colId xmlns:a16="http://schemas.microsoft.com/office/drawing/2014/main" val="199887905"/>
                    </a:ext>
                  </a:extLst>
                </a:gridCol>
                <a:gridCol w="520095">
                  <a:extLst>
                    <a:ext uri="{9D8B030D-6E8A-4147-A177-3AD203B41FA5}">
                      <a16:colId xmlns:a16="http://schemas.microsoft.com/office/drawing/2014/main" val="3334328519"/>
                    </a:ext>
                  </a:extLst>
                </a:gridCol>
              </a:tblGrid>
              <a:tr h="5950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!!!!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512234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498626"/>
              </p:ext>
            </p:extLst>
          </p:nvPr>
        </p:nvGraphicFramePr>
        <p:xfrm>
          <a:off x="1204686" y="2992359"/>
          <a:ext cx="527356" cy="543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356">
                  <a:extLst>
                    <a:ext uri="{9D8B030D-6E8A-4147-A177-3AD203B41FA5}">
                      <a16:colId xmlns:a16="http://schemas.microsoft.com/office/drawing/2014/main" val="51634689"/>
                    </a:ext>
                  </a:extLst>
                </a:gridCol>
              </a:tblGrid>
              <a:tr h="5430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705447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313278"/>
              </p:ext>
            </p:extLst>
          </p:nvPr>
        </p:nvGraphicFramePr>
        <p:xfrm>
          <a:off x="2157705" y="2992359"/>
          <a:ext cx="2624750" cy="543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950">
                  <a:extLst>
                    <a:ext uri="{9D8B030D-6E8A-4147-A177-3AD203B41FA5}">
                      <a16:colId xmlns:a16="http://schemas.microsoft.com/office/drawing/2014/main" val="899427795"/>
                    </a:ext>
                  </a:extLst>
                </a:gridCol>
                <a:gridCol w="524950">
                  <a:extLst>
                    <a:ext uri="{9D8B030D-6E8A-4147-A177-3AD203B41FA5}">
                      <a16:colId xmlns:a16="http://schemas.microsoft.com/office/drawing/2014/main" val="3629329869"/>
                    </a:ext>
                  </a:extLst>
                </a:gridCol>
                <a:gridCol w="524950">
                  <a:extLst>
                    <a:ext uri="{9D8B030D-6E8A-4147-A177-3AD203B41FA5}">
                      <a16:colId xmlns:a16="http://schemas.microsoft.com/office/drawing/2014/main" val="1666553113"/>
                    </a:ext>
                  </a:extLst>
                </a:gridCol>
                <a:gridCol w="524950">
                  <a:extLst>
                    <a:ext uri="{9D8B030D-6E8A-4147-A177-3AD203B41FA5}">
                      <a16:colId xmlns:a16="http://schemas.microsoft.com/office/drawing/2014/main" val="3445878842"/>
                    </a:ext>
                  </a:extLst>
                </a:gridCol>
                <a:gridCol w="524950">
                  <a:extLst>
                    <a:ext uri="{9D8B030D-6E8A-4147-A177-3AD203B41FA5}">
                      <a16:colId xmlns:a16="http://schemas.microsoft.com/office/drawing/2014/main" val="2021819270"/>
                    </a:ext>
                  </a:extLst>
                </a:gridCol>
              </a:tblGrid>
              <a:tr h="5430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3578915"/>
                  </a:ext>
                </a:extLst>
              </a:tr>
            </a:tbl>
          </a:graphicData>
        </a:graphic>
      </p:graphicFrame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2042" y="3958891"/>
            <a:ext cx="2651990" cy="573074"/>
          </a:xfrm>
          <a:prstGeom prst="rect">
            <a:avLst/>
          </a:prstGeom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950017"/>
              </p:ext>
            </p:extLst>
          </p:nvPr>
        </p:nvGraphicFramePr>
        <p:xfrm>
          <a:off x="1103087" y="5000412"/>
          <a:ext cx="3679368" cy="57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228">
                  <a:extLst>
                    <a:ext uri="{9D8B030D-6E8A-4147-A177-3AD203B41FA5}">
                      <a16:colId xmlns:a16="http://schemas.microsoft.com/office/drawing/2014/main" val="4153035791"/>
                    </a:ext>
                  </a:extLst>
                </a:gridCol>
                <a:gridCol w="613228">
                  <a:extLst>
                    <a:ext uri="{9D8B030D-6E8A-4147-A177-3AD203B41FA5}">
                      <a16:colId xmlns:a16="http://schemas.microsoft.com/office/drawing/2014/main" val="1096759313"/>
                    </a:ext>
                  </a:extLst>
                </a:gridCol>
                <a:gridCol w="613228">
                  <a:extLst>
                    <a:ext uri="{9D8B030D-6E8A-4147-A177-3AD203B41FA5}">
                      <a16:colId xmlns:a16="http://schemas.microsoft.com/office/drawing/2014/main" val="539522173"/>
                    </a:ext>
                  </a:extLst>
                </a:gridCol>
                <a:gridCol w="613228">
                  <a:extLst>
                    <a:ext uri="{9D8B030D-6E8A-4147-A177-3AD203B41FA5}">
                      <a16:colId xmlns:a16="http://schemas.microsoft.com/office/drawing/2014/main" val="2540723264"/>
                    </a:ext>
                  </a:extLst>
                </a:gridCol>
                <a:gridCol w="613228">
                  <a:extLst>
                    <a:ext uri="{9D8B030D-6E8A-4147-A177-3AD203B41FA5}">
                      <a16:colId xmlns:a16="http://schemas.microsoft.com/office/drawing/2014/main" val="4101632157"/>
                    </a:ext>
                  </a:extLst>
                </a:gridCol>
                <a:gridCol w="613228">
                  <a:extLst>
                    <a:ext uri="{9D8B030D-6E8A-4147-A177-3AD203B41FA5}">
                      <a16:colId xmlns:a16="http://schemas.microsoft.com/office/drawing/2014/main" val="988038188"/>
                    </a:ext>
                  </a:extLst>
                </a:gridCol>
              </a:tblGrid>
              <a:tr h="5730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2394977"/>
                  </a:ext>
                </a:extLst>
              </a:tr>
            </a:tbl>
          </a:graphicData>
        </a:graphic>
      </p:graphicFrame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3388" y="5000411"/>
            <a:ext cx="554784" cy="57307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2" y="2142942"/>
            <a:ext cx="441700" cy="38254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957" y="2152869"/>
            <a:ext cx="430829" cy="42166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000" y="2152869"/>
            <a:ext cx="434072" cy="42483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376" y="2166287"/>
            <a:ext cx="421358" cy="49660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4678" y="2132484"/>
            <a:ext cx="420660" cy="49991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3258" y="3995470"/>
            <a:ext cx="420660" cy="49991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889" y="2218557"/>
            <a:ext cx="415932" cy="29028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807" y="3110483"/>
            <a:ext cx="414564" cy="29263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6033" y="5140631"/>
            <a:ext cx="414564" cy="29263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153" y="2126009"/>
            <a:ext cx="426565" cy="416409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0970" y="5099907"/>
            <a:ext cx="383203" cy="37407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1223" y="2193783"/>
            <a:ext cx="454641" cy="33983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364" y="3104202"/>
            <a:ext cx="451143" cy="34140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9326" y="3094083"/>
            <a:ext cx="451143" cy="34140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827" y="4097221"/>
            <a:ext cx="451143" cy="341406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9350" y="5132580"/>
            <a:ext cx="451143" cy="341406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661" y="3094083"/>
            <a:ext cx="457125" cy="378761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719" y="5140631"/>
            <a:ext cx="457240" cy="37798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219568" y="3076862"/>
            <a:ext cx="423747" cy="3740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5671" y="3052618"/>
            <a:ext cx="364154" cy="3504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5030" y="4071676"/>
            <a:ext cx="359695" cy="3475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548" y="4091120"/>
            <a:ext cx="404604" cy="3280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573" y="4080884"/>
            <a:ext cx="408467" cy="329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2036" y="5135529"/>
            <a:ext cx="408467" cy="3292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191" y="5093544"/>
            <a:ext cx="411377" cy="35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03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  <a:r>
              <a:rPr lang="ru-RU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«Солнечная система»</a:t>
            </a:r>
            <a:r>
              <a:rPr lang="ru-RU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sz="20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пазл «Солнечная система»</a:t>
            </a:r>
            <a:br>
              <a:rPr lang="ru-RU" sz="20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22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побеждает команда, которая быстрее </a:t>
            </a:r>
            <a:r>
              <a:rPr lang="ru-RU" sz="2000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соберет.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436" y="2160588"/>
            <a:ext cx="6013902" cy="4351048"/>
          </a:xfrm>
        </p:spPr>
      </p:pic>
    </p:spTree>
    <p:extLst>
      <p:ext uri="{BB962C8B-B14F-4D97-AF65-F5344CB8AC3E}">
        <p14:creationId xmlns:p14="http://schemas.microsoft.com/office/powerpoint/2010/main" val="115195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</a:t>
            </a:r>
            <a:r>
              <a:rPr lang="ru-RU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«Космический </a:t>
            </a:r>
            <a:r>
              <a:rPr lang="ru-RU" b="1" dirty="0" err="1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b="1" dirty="0" err="1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лэшмоб</a:t>
            </a:r>
            <a:r>
              <a:rPr lang="ru-RU" b="1" dirty="0" smtClean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5FCBE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2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203</TotalTime>
  <Words>376</Words>
  <Application>Microsoft Office PowerPoint</Application>
  <PresentationFormat>Широкоэкранный</PresentationFormat>
  <Paragraphs>63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Квест-игра «Космическое путешествие»</vt:lpstr>
      <vt:lpstr>1 станция «Космический корабль» Задание: «Собери ракету из геометрических фигур по схеме». Правила: побеждает команда, которая соберёт быстрее. </vt:lpstr>
      <vt:lpstr>2 станция «Загадочная планета» Задание: разгадай космические загадки.  </vt:lpstr>
      <vt:lpstr>Презентация PowerPoint</vt:lpstr>
      <vt:lpstr>Презентация PowerPoint</vt:lpstr>
      <vt:lpstr>3 станция «Послание инопланетян» Задание: Используя полученный специалистами ключ к расшифровке, прочти послание. Чтобы определить букву, необходимо соотнести символ послания с ключом. Правила: побеждает команда, которая быстрее справится. </vt:lpstr>
      <vt:lpstr>4 станция «Солнечная система» Задание: Собери пазл «Солнечная система» Правила: побеждает команда, которая быстрее соберет.</vt:lpstr>
      <vt:lpstr>5 станция «Космический Флэшмоб»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23</cp:revision>
  <dcterms:created xsi:type="dcterms:W3CDTF">2022-04-12T15:35:41Z</dcterms:created>
  <dcterms:modified xsi:type="dcterms:W3CDTF">2022-04-14T17:48:51Z</dcterms:modified>
</cp:coreProperties>
</file>