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МБОУ СОШ № 1 г. Охи им. А. Е. Буюклы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МБОУ СОШ № 7 г. Охи им. Д.М. Карбышева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</c:numCache>
            </c:numRef>
          </c:cat>
          <c:val>
            <c:numRef>
              <c:f>Лист1!$C$2:$C$10</c:f>
              <c:numCache>
                <c:formatCode>General</c:formatCode>
                <c:ptCount val="9"/>
                <c:pt idx="1">
                  <c:v>69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МБОУ СОШ № 5 г. Охи им. А.В. Беляева</c:v>
                </c:pt>
              </c:strCache>
            </c:strRef>
          </c:tx>
          <c:cat>
            <c:numRef>
              <c:f>Лист1!$A$2:$A$10</c:f>
              <c:numCache>
                <c:formatCode>General</c:formatCode>
                <c:ptCount val="9"/>
              </c:numCache>
            </c:numRef>
          </c:cat>
          <c:val>
            <c:numRef>
              <c:f>Лист1!$D$2:$D$10</c:f>
              <c:numCache>
                <c:formatCode>General</c:formatCode>
                <c:ptCount val="9"/>
                <c:pt idx="2">
                  <c:v>66.599999999999994</c:v>
                </c:pt>
              </c:numCache>
            </c:numRef>
          </c:val>
        </c:ser>
        <c:axId val="63619072"/>
        <c:axId val="63620608"/>
      </c:barChart>
      <c:catAx>
        <c:axId val="63619072"/>
        <c:scaling>
          <c:orientation val="minMax"/>
        </c:scaling>
        <c:axPos val="b"/>
        <c:numFmt formatCode="General" sourceLinked="1"/>
        <c:tickLblPos val="nextTo"/>
        <c:crossAx val="63620608"/>
        <c:crosses val="autoZero"/>
        <c:auto val="1"/>
        <c:lblAlgn val="ctr"/>
        <c:lblOffset val="100"/>
      </c:catAx>
      <c:valAx>
        <c:axId val="63620608"/>
        <c:scaling>
          <c:orientation val="minMax"/>
        </c:scaling>
        <c:axPos val="l"/>
        <c:majorGridlines/>
        <c:numFmt formatCode="General" sourceLinked="1"/>
        <c:tickLblPos val="nextTo"/>
        <c:crossAx val="63619072"/>
        <c:crosses val="autoZero"/>
        <c:crossBetween val="between"/>
      </c:valAx>
    </c:plotArea>
    <c:legend>
      <c:legendPos val="r"/>
      <c:layout/>
    </c:legend>
    <c:plotVisOnly val="1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Лист1!$A$2:$A$6</c:f>
              <c:strCache>
                <c:ptCount val="5"/>
                <c:pt idx="0">
                  <c:v>Аудирование</c:v>
                </c:pt>
                <c:pt idx="1">
                  <c:v>Чтение</c:v>
                </c:pt>
                <c:pt idx="2">
                  <c:v>Лексика Грамматика</c:v>
                </c:pt>
                <c:pt idx="3">
                  <c:v>Письмо и Эссе</c:v>
                </c:pt>
                <c:pt idx="4">
                  <c:v>Устная часть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59.2</c:v>
                </c:pt>
                <c:pt idx="1">
                  <c:v>63.77</c:v>
                </c:pt>
                <c:pt idx="2">
                  <c:v>67.7</c:v>
                </c:pt>
                <c:pt idx="3">
                  <c:v>30</c:v>
                </c:pt>
                <c:pt idx="4">
                  <c:v>62.2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Аудирование</c:v>
                </c:pt>
                <c:pt idx="1">
                  <c:v>Чтение</c:v>
                </c:pt>
                <c:pt idx="2">
                  <c:v>Лексика Грамматика</c:v>
                </c:pt>
                <c:pt idx="3">
                  <c:v>Письмо и Эссе</c:v>
                </c:pt>
                <c:pt idx="4">
                  <c:v>Устная часть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Аудирование</c:v>
                </c:pt>
                <c:pt idx="1">
                  <c:v>Чтение</c:v>
                </c:pt>
                <c:pt idx="2">
                  <c:v>Лексика Грамматика</c:v>
                </c:pt>
                <c:pt idx="3">
                  <c:v>Письмо и Эссе</c:v>
                </c:pt>
                <c:pt idx="4">
                  <c:v>Устная часть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overlap val="100"/>
        <c:axId val="70222592"/>
        <c:axId val="70224128"/>
      </c:barChart>
      <c:catAx>
        <c:axId val="70222592"/>
        <c:scaling>
          <c:orientation val="minMax"/>
        </c:scaling>
        <c:axPos val="b"/>
        <c:numFmt formatCode="General" sourceLinked="0"/>
        <c:tickLblPos val="nextTo"/>
        <c:crossAx val="70224128"/>
        <c:crosses val="autoZero"/>
        <c:auto val="1"/>
        <c:lblAlgn val="ctr"/>
        <c:lblOffset val="100"/>
      </c:catAx>
      <c:valAx>
        <c:axId val="70224128"/>
        <c:scaling>
          <c:orientation val="minMax"/>
        </c:scaling>
        <c:axPos val="l"/>
        <c:majorGridlines/>
        <c:numFmt formatCode="General" sourceLinked="1"/>
        <c:tickLblPos val="nextTo"/>
        <c:crossAx val="70222592"/>
        <c:crosses val="autoZero"/>
        <c:crossBetween val="between"/>
      </c:valAx>
    </c:plotArea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9837738354994858E-2"/>
          <c:y val="5.8993785164517684E-2"/>
          <c:w val="0.61040903140119618"/>
          <c:h val="0.80376683553907469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МБОУ СОШ № 5 г. Охи им. А.В. Беляева </c:v>
                </c:pt>
              </c:strCache>
            </c:strRef>
          </c:tx>
          <c:marker>
            <c:symbol val="none"/>
          </c:marker>
          <c:cat>
            <c:numRef>
              <c:f>Лист1!$A$2:$A$40</c:f>
              <c:numCache>
                <c:formatCode>General</c:formatCode>
                <c:ptCount val="3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</c:numCache>
            </c:numRef>
          </c:cat>
          <c:val>
            <c:numRef>
              <c:f>Лист1!$B$2:$B$40</c:f>
              <c:numCache>
                <c:formatCode>General</c:formatCode>
                <c:ptCount val="39"/>
                <c:pt idx="0">
                  <c:v>16</c:v>
                </c:pt>
                <c:pt idx="1">
                  <c:v>18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3</c:v>
                </c:pt>
                <c:pt idx="8">
                  <c:v>2</c:v>
                </c:pt>
                <c:pt idx="9">
                  <c:v>9</c:v>
                </c:pt>
                <c:pt idx="10">
                  <c:v>15</c:v>
                </c:pt>
                <c:pt idx="11">
                  <c:v>3</c:v>
                </c:pt>
                <c:pt idx="12">
                  <c:v>3</c:v>
                </c:pt>
                <c:pt idx="13">
                  <c:v>2</c:v>
                </c:pt>
                <c:pt idx="14">
                  <c:v>1</c:v>
                </c:pt>
                <c:pt idx="15">
                  <c:v>3</c:v>
                </c:pt>
                <c:pt idx="16">
                  <c:v>3</c:v>
                </c:pt>
                <c:pt idx="17">
                  <c:v>2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0</c:v>
                </c:pt>
                <c:pt idx="22">
                  <c:v>1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3</c:v>
                </c:pt>
                <c:pt idx="28">
                  <c:v>0</c:v>
                </c:pt>
                <c:pt idx="29">
                  <c:v>2</c:v>
                </c:pt>
                <c:pt idx="30">
                  <c:v>3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1</c:v>
                </c:pt>
                <c:pt idx="37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МБОУ СОШ № 7 г. Охи им.  Д.М. Карбышева</c:v>
                </c:pt>
              </c:strCache>
            </c:strRef>
          </c:tx>
          <c:marker>
            <c:symbol val="none"/>
          </c:marker>
          <c:cat>
            <c:numRef>
              <c:f>Лист1!$A$2:$A$40</c:f>
              <c:numCache>
                <c:formatCode>General</c:formatCode>
                <c:ptCount val="3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</c:numCache>
            </c:numRef>
          </c:cat>
          <c:val>
            <c:numRef>
              <c:f>Лист1!$C$2:$C$40</c:f>
              <c:numCache>
                <c:formatCode>General</c:formatCode>
                <c:ptCount val="39"/>
                <c:pt idx="0">
                  <c:v>18</c:v>
                </c:pt>
                <c:pt idx="1">
                  <c:v>9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  <c:pt idx="7">
                  <c:v>3</c:v>
                </c:pt>
                <c:pt idx="8">
                  <c:v>1</c:v>
                </c:pt>
                <c:pt idx="9">
                  <c:v>20</c:v>
                </c:pt>
                <c:pt idx="10">
                  <c:v>16</c:v>
                </c:pt>
                <c:pt idx="11">
                  <c:v>2</c:v>
                </c:pt>
                <c:pt idx="12">
                  <c:v>3</c:v>
                </c:pt>
                <c:pt idx="13">
                  <c:v>1</c:v>
                </c:pt>
                <c:pt idx="14">
                  <c:v>1</c:v>
                </c:pt>
                <c:pt idx="15">
                  <c:v>0</c:v>
                </c:pt>
                <c:pt idx="16">
                  <c:v>1</c:v>
                </c:pt>
                <c:pt idx="17">
                  <c:v>2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2</c:v>
                </c:pt>
                <c:pt idx="22">
                  <c:v>2</c:v>
                </c:pt>
                <c:pt idx="23">
                  <c:v>3</c:v>
                </c:pt>
                <c:pt idx="24">
                  <c:v>2</c:v>
                </c:pt>
                <c:pt idx="25">
                  <c:v>2</c:v>
                </c:pt>
                <c:pt idx="26">
                  <c:v>3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3</c:v>
                </c:pt>
                <c:pt idx="32">
                  <c:v>3</c:v>
                </c:pt>
                <c:pt idx="33">
                  <c:v>1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МБОУ СОШ № 1 г.Охи им. А.Е. Буюклы</c:v>
                </c:pt>
              </c:strCache>
            </c:strRef>
          </c:tx>
          <c:marker>
            <c:symbol val="none"/>
          </c:marker>
          <c:cat>
            <c:numRef>
              <c:f>Лист1!$A$2:$A$40</c:f>
              <c:numCache>
                <c:formatCode>General</c:formatCode>
                <c:ptCount val="3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</c:numCache>
            </c:numRef>
          </c:cat>
          <c:val>
            <c:numRef>
              <c:f>Лист1!$D$2:$D$40</c:f>
              <c:numCache>
                <c:formatCode>General</c:formatCode>
                <c:ptCount val="39"/>
                <c:pt idx="0">
                  <c:v>12</c:v>
                </c:pt>
                <c:pt idx="1">
                  <c:v>15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16</c:v>
                </c:pt>
                <c:pt idx="10">
                  <c:v>11</c:v>
                </c:pt>
                <c:pt idx="11">
                  <c:v>2</c:v>
                </c:pt>
                <c:pt idx="12">
                  <c:v>1</c:v>
                </c:pt>
                <c:pt idx="13">
                  <c:v>3</c:v>
                </c:pt>
                <c:pt idx="14">
                  <c:v>1</c:v>
                </c:pt>
                <c:pt idx="15">
                  <c:v>2</c:v>
                </c:pt>
                <c:pt idx="16">
                  <c:v>2</c:v>
                </c:pt>
                <c:pt idx="17">
                  <c:v>2</c:v>
                </c:pt>
                <c:pt idx="18">
                  <c:v>1</c:v>
                </c:pt>
                <c:pt idx="19">
                  <c:v>1</c:v>
                </c:pt>
                <c:pt idx="20">
                  <c:v>3</c:v>
                </c:pt>
                <c:pt idx="21">
                  <c:v>2</c:v>
                </c:pt>
                <c:pt idx="22">
                  <c:v>2</c:v>
                </c:pt>
                <c:pt idx="23">
                  <c:v>1</c:v>
                </c:pt>
                <c:pt idx="24">
                  <c:v>2</c:v>
                </c:pt>
                <c:pt idx="25">
                  <c:v>2</c:v>
                </c:pt>
                <c:pt idx="26">
                  <c:v>1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1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</c:strCache>
            </c:strRef>
          </c:tx>
          <c:marker>
            <c:symbol val="none"/>
          </c:marker>
          <c:cat>
            <c:numRef>
              <c:f>Лист1!$A$2:$A$40</c:f>
              <c:numCache>
                <c:formatCode>General</c:formatCode>
                <c:ptCount val="3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</c:numCache>
            </c:numRef>
          </c:cat>
          <c:val>
            <c:numRef>
              <c:f>Лист1!$E$2:$E$40</c:f>
              <c:numCache>
                <c:formatCode>General</c:formatCode>
                <c:ptCount val="39"/>
              </c:numCache>
            </c:numRef>
          </c:val>
        </c:ser>
        <c:marker val="1"/>
        <c:axId val="87886080"/>
        <c:axId val="87896064"/>
      </c:lineChart>
      <c:catAx>
        <c:axId val="87886080"/>
        <c:scaling>
          <c:orientation val="minMax"/>
        </c:scaling>
        <c:axPos val="b"/>
        <c:numFmt formatCode="General" sourceLinked="1"/>
        <c:tickLblPos val="nextTo"/>
        <c:crossAx val="87896064"/>
        <c:crosses val="autoZero"/>
        <c:auto val="1"/>
        <c:lblAlgn val="ctr"/>
        <c:lblOffset val="100"/>
      </c:catAx>
      <c:valAx>
        <c:axId val="87896064"/>
        <c:scaling>
          <c:orientation val="minMax"/>
        </c:scaling>
        <c:axPos val="l"/>
        <c:majorGridlines/>
        <c:numFmt formatCode="General" sourceLinked="1"/>
        <c:tickLblPos val="nextTo"/>
        <c:crossAx val="87886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090245845617603"/>
          <c:y val="0.11855835670248555"/>
          <c:w val="0.17280452489564266"/>
          <c:h val="0.69584141356486373"/>
        </c:manualLayout>
      </c:layout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2849438160953341"/>
          <c:y val="3.9293999947051392E-2"/>
          <c:w val="0.81018167785778661"/>
          <c:h val="0.749466124732991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Задания с развернутым ответом</c:v>
                </c:pt>
              </c:strCache>
            </c:strRef>
          </c:tx>
          <c:cat>
            <c:strRef>
              <c:f>Лист1!$A$2:$A$6</c:f>
              <c:strCache>
                <c:ptCount val="3"/>
                <c:pt idx="0">
                  <c:v>МБОУ СОШ № 5 </c:v>
                </c:pt>
                <c:pt idx="1">
                  <c:v>МБОУ СОШ № 7 г.</c:v>
                </c:pt>
                <c:pt idx="2">
                  <c:v>МБОУ СОШ № 1 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0.5</c:v>
                </c:pt>
                <c:pt idx="1">
                  <c:v>0.60000000000000042</c:v>
                </c:pt>
                <c:pt idx="2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3"/>
                <c:pt idx="0">
                  <c:v>МБОУ СОШ № 5 </c:v>
                </c:pt>
                <c:pt idx="1">
                  <c:v>МБОУ СОШ № 7 г.</c:v>
                </c:pt>
                <c:pt idx="2">
                  <c:v>МБОУ СОШ № 1 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axId val="91490176"/>
        <c:axId val="91491712"/>
      </c:barChart>
      <c:catAx>
        <c:axId val="91490176"/>
        <c:scaling>
          <c:orientation val="minMax"/>
        </c:scaling>
        <c:axPos val="b"/>
        <c:numFmt formatCode="General" sourceLinked="1"/>
        <c:majorTickMark val="cross"/>
        <c:tickLblPos val="nextTo"/>
        <c:crossAx val="91491712"/>
        <c:crosses val="autoZero"/>
        <c:lblAlgn val="ctr"/>
        <c:lblOffset val="500"/>
      </c:catAx>
      <c:valAx>
        <c:axId val="91491712"/>
        <c:scaling>
          <c:orientation val="minMax"/>
        </c:scaling>
        <c:axPos val="l"/>
        <c:majorGridlines/>
        <c:numFmt formatCode="0%" sourceLinked="1"/>
        <c:tickLblPos val="nextTo"/>
        <c:crossAx val="91490176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26.08.2021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214554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результатов ЕГЭ по английскому языку за 2021 учебный год: итоги, типичные ошибки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428728" y="1785926"/>
          <a:ext cx="6595745" cy="2820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785918" y="428604"/>
            <a:ext cx="52660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Диаграмма №2, показывающая выполнение заданий ЕГЭ с кратким ответом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по английскому языку по школам </a:t>
            </a:r>
            <a:r>
              <a:rPr kumimoji="0" lang="ru-RU" sz="12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Охинского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района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571480"/>
          <a:ext cx="8286808" cy="3615324"/>
        </p:xfrm>
        <a:graphic>
          <a:graphicData uri="http://schemas.openxmlformats.org/drawingml/2006/table">
            <a:tbl>
              <a:tblPr/>
              <a:tblGrid>
                <a:gridCol w="931874"/>
                <a:gridCol w="517788"/>
                <a:gridCol w="621493"/>
                <a:gridCol w="620762"/>
                <a:gridCol w="832551"/>
                <a:gridCol w="621493"/>
                <a:gridCol w="620762"/>
                <a:gridCol w="517788"/>
                <a:gridCol w="621493"/>
                <a:gridCol w="724466"/>
                <a:gridCol w="620762"/>
                <a:gridCol w="517788"/>
                <a:gridCol w="517788"/>
              </a:tblGrid>
              <a:tr h="571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Школа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Письмо личного характера 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(6 баллов)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Письмо-рассуждение (14 баллов)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 баллов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Средний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 выполнения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Кол-во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участников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Решение ком. задачи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балла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Организация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текста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2балла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Языковое оформление текста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балла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Решение ком. задачи</a:t>
                      </a: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3 балла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Организация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текста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балла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Лексика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балла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Грамматика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балла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i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Орф</a:t>
                      </a:r>
                      <a:r>
                        <a:rPr lang="ru-RU" sz="105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и пунктуация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балла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1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участника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СОШ № 5 г. Охи им. А.В. Беляева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05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05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СОШ № 7 г. Охи им.  Д.М. Карбышева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05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</a:t>
                      </a:r>
                      <a:endParaRPr lang="ru-RU" sz="105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714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СОШ № 1 г.Охи им. А.Е. Буюклы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05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05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05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050" b="1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8057" marR="58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14546" y="142852"/>
            <a:ext cx="491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Выполнения заданий с развернутым ответом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143380"/>
            <a:ext cx="9588932" cy="283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Самый низкий процент выполнения раздела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«Письмо»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30%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33 % участника экзамена не приступало к выполнению задания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№ 39. </a:t>
            </a:r>
          </a:p>
          <a:p>
            <a:pPr algn="just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Остальных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66% учеников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правильно оформили личное письмо согласно нормам страны изучаемого языка, соблюдали деление на абзацы. </a:t>
            </a:r>
          </a:p>
          <a:p>
            <a:pPr algn="just">
              <a:lnSpc>
                <a:spcPct val="15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44 % выпускников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справилось с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заданием 40,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которое является заданием высокого уровня сложности и требует хорошо развитых как предметных, так 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умений и навыков. </a:t>
            </a:r>
          </a:p>
          <a:p>
            <a:pPr algn="just">
              <a:lnSpc>
                <a:spcPct val="150000"/>
              </a:lnSpc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 критерий «Коммуникативное задание»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экзаменуемые  получили низкий балл Этот факт говорит о том, что тема эссе не была </a:t>
            </a:r>
          </a:p>
          <a:p>
            <a:pPr algn="just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раскрыта, ученики не выразили свое и противоположное мнение по заданной теме.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По критерию «Организация текста»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экзаменуемые </a:t>
            </a:r>
          </a:p>
          <a:p>
            <a:pPr algn="just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получили средний балл (распределение текста по абзацам, логичность высказывания, использование средств логической связи). </a:t>
            </a:r>
          </a:p>
          <a:p>
            <a:pPr algn="just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Причиной невысоких баллов за эссе у учеников были лексико-грамматические ошибки, за которые и были снижены баллы.</a:t>
            </a:r>
          </a:p>
          <a:p>
            <a:pPr>
              <a:lnSpc>
                <a:spcPct val="150000"/>
              </a:lnSpc>
            </a:pPr>
            <a:r>
              <a:rPr lang="ru-RU" sz="1200" dirty="0" smtClean="0"/>
              <a:t> </a:t>
            </a:r>
            <a:endParaRPr lang="ru-RU" sz="1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387475" y="1380226"/>
          <a:ext cx="6369050" cy="4097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285852" y="507692"/>
            <a:ext cx="76822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SimSun" pitchFamily="2" charset="-122"/>
                <a:cs typeface="Times New Roman" pitchFamily="18" charset="0"/>
              </a:rPr>
              <a:t>Диаграмма №3, показывающая выполнение заданий с развернутым ответом №39,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SimSun" pitchFamily="2" charset="-122"/>
                <a:cs typeface="Times New Roman" pitchFamily="18" charset="0"/>
              </a:rPr>
              <a:t>№ 40.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86116" y="0"/>
            <a:ext cx="25717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Устная</a:t>
            </a:r>
            <a:r>
              <a:rPr lang="ru-RU" sz="1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часть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Раздел 5.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Говорение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8" y="500042"/>
          <a:ext cx="7715304" cy="3364992"/>
        </p:xfrm>
        <a:graphic>
          <a:graphicData uri="http://schemas.openxmlformats.org/drawingml/2006/table">
            <a:tbl>
              <a:tblPr/>
              <a:tblGrid>
                <a:gridCol w="1453859"/>
                <a:gridCol w="902924"/>
                <a:gridCol w="902924"/>
                <a:gridCol w="544379"/>
                <a:gridCol w="544379"/>
                <a:gridCol w="544379"/>
                <a:gridCol w="544379"/>
                <a:gridCol w="544379"/>
                <a:gridCol w="544379"/>
                <a:gridCol w="1189323"/>
              </a:tblGrid>
              <a:tr h="1830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Устная часть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9180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текста вслух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43474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Условный диалог-расспрос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43474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Тематическое монологическое высказывание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43474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Тематическое монологическое высказывание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 баллов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(суммарно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 на каждую школу)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9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балл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баллов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балла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балла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балла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балла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балла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балла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91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СОШ № 5 г. Охи им. А.В. Беляева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 </a:t>
                      </a:r>
                      <a:endParaRPr lang="ru-RU" sz="120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91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СОШ № 7 г. Охи им.  Д.М.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Карбышева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</a:t>
                      </a:r>
                      <a:endParaRPr lang="ru-RU" sz="120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491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МБОУ СОШ № 1 г.Охи им. А.Е.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Буюклы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64717" marR="64717" marT="0" marB="0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890" y="3857628"/>
            <a:ext cx="9249583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Выводы: Результаты ЕГЭ за выполнение заданий по говорению показали, что экзаменуемые испытывают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меньше трудностей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 их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выполнении.  К заданиям 5 раздела не приступил только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один экзаменуемый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МБОУ СОШ № 7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суммарно набрала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47 баллов из 60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78% выполняемости заданий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МБОУ СОШ № 5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г.–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37 баллов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61% выполняемости), 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МБОУ СОШ № 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28 баллов 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46%).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Задание 1 (чтение вслух) выполнили все участники ЕГЭ по английскому языку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 заданием 2 (условный диалог-расспрос) также справились экзаменуемые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они же легко справились с описанием выбранной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фотографии (задание 3).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Задание 4 «Тематическое монологическое высказывание с элементами рассуждения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(сравнение двух фотографий)» является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заданием  высокого уровня, и оно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вызвало наибольшие трудности у участников ЕГЭ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 английскому языку. Часто учащиеся не видят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принципиальной разницы между заданиями 3 и 4, и при выполнении задания 4 просто описывают две фотографии. 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 подготовке к ЕГЭ следует объяснять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что  данное задание требует более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сложных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умений сравнения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сопоставления, поиска общих отличительных черт в двух фотографиях.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Сложнее задание 4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оказалось и с точки зрения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предметных </a:t>
            </a:r>
          </a:p>
          <a:p>
            <a:pPr algn="jus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умений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так как в задании высокого уровня требуется богатый лексический словарь и разнообразный репертуар грамматических средств.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42852"/>
            <a:ext cx="274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 и рекомендации: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798994"/>
            <a:ext cx="8715436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Выводы: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Считаю результаты ЕГЭ по английскому языку удовлетворительными.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Рекомендации: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Учителям иностранных языков необходимо активизировать работу по подготовке обучающихся к итоговой аттестации в форме ЕГЭ, используя в этих целях содержание УМК и дополнительные ресурсы.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Следует учить школьников  выполнять задания в строго отведённое время, рационально планировать последовательность выполнения заданий.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Особое внимание уделять заданиям раздела 4. 39 и 40(письмо личного характера и эссе), а также творческим заданиям (С1 и  С2), говорению, используя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межпредметные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связи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общеучебные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умения учащихся, так как именно в этих заданиях проверяется уровень владения коммуникативными умениями и языковыми навыками.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4.Организовать обмен опытом учителей по вопросу подготовки к ЕГЭ через систему консультаций и</a:t>
            </a:r>
            <a:r>
              <a:rPr kumimoji="0" lang="ru-RU" altLang="zh-CN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  <a:r>
              <a:rPr kumimoji="0" lang="ru-RU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взаимопосещения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уроков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352F2B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14290"/>
            <a:ext cx="8229600" cy="12255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Структура КИМ ЕГЭ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(письменная часть)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645989540"/>
              </p:ext>
            </p:extLst>
          </p:nvPr>
        </p:nvGraphicFramePr>
        <p:xfrm>
          <a:off x="714348" y="1071546"/>
          <a:ext cx="8072493" cy="5405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5620"/>
                <a:gridCol w="1531303"/>
                <a:gridCol w="1531303"/>
                <a:gridCol w="1573535"/>
                <a:gridCol w="1520732"/>
              </a:tblGrid>
              <a:tr h="879270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Разделы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Макс. балл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выполнения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Тип задания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51708">
                <a:tc>
                  <a:txBody>
                    <a:bodyPr/>
                    <a:lstStyle/>
                    <a:p>
                      <a:r>
                        <a:rPr lang="ru-RU" dirty="0" smtClean="0"/>
                        <a:t>Аудирование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dirty="0" smtClean="0"/>
                        <a:t>задания на соответствие, с выбором ответа и задания открытого типа с кратким ответом</a:t>
                      </a:r>
                      <a:endParaRPr lang="ru-RU" dirty="0"/>
                    </a:p>
                  </a:txBody>
                  <a:tcPr/>
                </a:tc>
              </a:tr>
              <a:tr h="351708"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286103">
                <a:tc>
                  <a:txBody>
                    <a:bodyPr/>
                    <a:lstStyle/>
                    <a:p>
                      <a:r>
                        <a:rPr lang="ru-RU" dirty="0" smtClean="0"/>
                        <a:t>Грамматика и лексика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3052">
                <a:tc>
                  <a:txBody>
                    <a:bodyPr/>
                    <a:lstStyle/>
                    <a:p>
                      <a:r>
                        <a:rPr lang="ru-RU" dirty="0" smtClean="0"/>
                        <a:t>Письмо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задания с развернутым ответом</a:t>
                      </a:r>
                      <a:endParaRPr lang="ru-RU" dirty="0"/>
                    </a:p>
                  </a:txBody>
                  <a:tcPr/>
                </a:tc>
              </a:tr>
              <a:tr h="351708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428604"/>
            <a:ext cx="9767039" cy="86618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Устная Часть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500034" y="1428736"/>
          <a:ext cx="8229605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1"/>
                <a:gridCol w="1645921"/>
                <a:gridCol w="1645921"/>
                <a:gridCol w="1645921"/>
                <a:gridCol w="164592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Задание/</a:t>
                      </a:r>
                    </a:p>
                    <a:p>
                      <a:r>
                        <a:rPr lang="ru-RU" dirty="0" smtClean="0"/>
                        <a:t>уровень сложности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на подготовку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на ответ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Макс. балл</a:t>
                      </a:r>
                      <a:endParaRPr lang="ru-RU" dirty="0"/>
                    </a:p>
                  </a:txBody>
                  <a:tcPr marL="92295" marR="9229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1/базовый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 текста вслух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1,5 мин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1,5 мин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92295" marR="9229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2/базовый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Условный диалог-расспрос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1,5 мин</a:t>
                      </a:r>
                    </a:p>
                    <a:p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сек*5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5(за 5 вопросов)</a:t>
                      </a:r>
                      <a:endParaRPr lang="ru-RU" dirty="0"/>
                    </a:p>
                  </a:txBody>
                  <a:tcPr marL="92295" marR="9229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3/базовый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Описание фото(1 на выбор из 3-х)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1,5 мин</a:t>
                      </a:r>
                    </a:p>
                    <a:p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мин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92295" marR="9229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4/высокий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Сравнение 2-х фото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1,5 мин</a:t>
                      </a:r>
                    </a:p>
                    <a:p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мин</a:t>
                      </a:r>
                      <a:endParaRPr lang="ru-RU" dirty="0"/>
                    </a:p>
                  </a:txBody>
                  <a:tcPr marL="92295" marR="9229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 marL="92295" marR="9229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6" y="1285860"/>
          <a:ext cx="7500991" cy="4714908"/>
        </p:xfrm>
        <a:graphic>
          <a:graphicData uri="http://schemas.openxmlformats.org/drawingml/2006/table">
            <a:tbl>
              <a:tblPr/>
              <a:tblGrid>
                <a:gridCol w="2230149"/>
                <a:gridCol w="985002"/>
                <a:gridCol w="765768"/>
                <a:gridCol w="880018"/>
                <a:gridCol w="880018"/>
                <a:gridCol w="880018"/>
                <a:gridCol w="880018"/>
              </a:tblGrid>
              <a:tr h="63673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Школа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Кол-во учащихся, сдающие предмет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Количество набранных баллов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Средний балл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23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84-100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59-83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22-58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0-21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875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МБОУ СОШ № 5 г. Охи им. А.В. Беляева, </a:t>
                      </a:r>
                      <a:r>
                        <a:rPr lang="ru-RU" sz="1200" dirty="0" err="1">
                          <a:latin typeface="Times New Roman"/>
                          <a:ea typeface="SimSun"/>
                          <a:cs typeface="Times New Roman"/>
                        </a:rPr>
                        <a:t>уч</a:t>
                      </a: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. </a:t>
                      </a:r>
                      <a:r>
                        <a:rPr lang="ru-RU" sz="1200" dirty="0" err="1">
                          <a:latin typeface="Times New Roman"/>
                          <a:ea typeface="SimSun"/>
                          <a:cs typeface="Times New Roman"/>
                        </a:rPr>
                        <a:t>Грунина</a:t>
                      </a: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 Л.В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66,6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833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МБОУ СОШ № 7 г. Охи им.  Д.М. </a:t>
                      </a:r>
                      <a:r>
                        <a:rPr lang="ru-RU" sz="1200" dirty="0" err="1">
                          <a:latin typeface="Times New Roman"/>
                          <a:ea typeface="SimSun"/>
                          <a:cs typeface="Times New Roman"/>
                        </a:rPr>
                        <a:t>Карбышева</a:t>
                      </a: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latin typeface="Times New Roman"/>
                          <a:ea typeface="SimSun"/>
                          <a:cs typeface="Times New Roman"/>
                        </a:rPr>
                        <a:t>уч</a:t>
                      </a: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. Абрамова Н.С, Афанасьева Л.П.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69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875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МБОУ СОШ № 1 г.Охи им. А.Е. Буюклы, уч. Козырис А.Г.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-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50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5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-25000">
                          <a:latin typeface="Times New Roman"/>
                          <a:ea typeface="SimSun"/>
                          <a:cs typeface="Times New Roman"/>
                        </a:rPr>
                        <a:t>ИТОГО: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SimSu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SimSu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SimSu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SimSun"/>
                          <a:cs typeface="Times New Roman"/>
                        </a:rPr>
                        <a:t>61,86</a:t>
                      </a:r>
                      <a:endParaRPr lang="ru-RU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500042"/>
            <a:ext cx="708110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Основные результаты ЕГЭ по английскому языку 2021года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143108" y="650541"/>
            <a:ext cx="542928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Диаграмма №1, показывающая средний балл ЕГЭ по школам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Охинского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района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00166" y="1857364"/>
          <a:ext cx="714380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428728" y="5572140"/>
            <a:ext cx="696254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Из диаграммы видно, что лучший средний балл показали учащиеся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МБОУ СОШ № 7 г. Охи им. Д.М.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Карбышева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(69б, учитель Афанасьева Л.П. и Абрамова Н.С).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28662" y="80167"/>
            <a:ext cx="73070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 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Средний процент (от максимального балла) выполнения разделов КИМ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ЕГЭ 2021 года  по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Охинскому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району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071538" y="1571612"/>
          <a:ext cx="7133495" cy="3940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642918"/>
          <a:ext cx="7929620" cy="3862019"/>
        </p:xfrm>
        <a:graphic>
          <a:graphicData uri="http://schemas.openxmlformats.org/drawingml/2006/table">
            <a:tbl>
              <a:tblPr/>
              <a:tblGrid>
                <a:gridCol w="1357324"/>
                <a:gridCol w="928695"/>
                <a:gridCol w="714380"/>
                <a:gridCol w="642942"/>
                <a:gridCol w="642942"/>
                <a:gridCol w="642942"/>
                <a:gridCol w="642942"/>
                <a:gridCol w="642942"/>
                <a:gridCol w="595911"/>
                <a:gridCol w="514441"/>
                <a:gridCol w="604159"/>
              </a:tblGrid>
              <a:tr h="81071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 dirty="0">
                        <a:latin typeface="Calibri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Calibri"/>
                          <a:ea typeface="SimSun"/>
                          <a:cs typeface="Times New Roman"/>
                        </a:rPr>
                        <a:t>Аудирование</a:t>
                      </a:r>
                      <a:r>
                        <a:rPr lang="ru-RU" sz="1200" b="1" baseline="0" dirty="0" smtClean="0">
                          <a:latin typeface="Calibri"/>
                          <a:ea typeface="SimSun"/>
                          <a:cs typeface="Times New Roman"/>
                        </a:rPr>
                        <a:t>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Calibri"/>
                          <a:ea typeface="SimSun"/>
                          <a:cs typeface="Times New Roman"/>
                        </a:rPr>
                        <a:t>№задания(кол-во баллов)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37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Школа</a:t>
                      </a:r>
                      <a:endParaRPr lang="ru-RU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Кол-во</a:t>
                      </a:r>
                      <a:endParaRPr lang="ru-RU" sz="1200"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участников</a:t>
                      </a:r>
                      <a:endParaRPr lang="ru-RU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SimSun"/>
                          <a:cs typeface="Times New Roman"/>
                        </a:rPr>
                        <a:t>1-6 баллов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Calibri"/>
                          <a:ea typeface="SimSun"/>
                          <a:cs typeface="Times New Roman"/>
                        </a:rPr>
                        <a:t>2-7 баллов</a:t>
                      </a:r>
                      <a:endParaRPr lang="ru-RU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SimSun"/>
                          <a:cs typeface="Times New Roman"/>
                        </a:rPr>
                        <a:t>3- </a:t>
                      </a:r>
                      <a:r>
                        <a:rPr lang="ru-RU" sz="1200" b="1" dirty="0" smtClean="0">
                          <a:latin typeface="Calibri"/>
                          <a:ea typeface="SimSun"/>
                          <a:cs typeface="Times New Roman"/>
                        </a:rPr>
                        <a:t>1балл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SimSun"/>
                          <a:cs typeface="Times New Roman"/>
                        </a:rPr>
                        <a:t>4- </a:t>
                      </a:r>
                      <a:r>
                        <a:rPr lang="ru-RU" sz="1200" b="1" dirty="0" smtClean="0">
                          <a:latin typeface="Calibri"/>
                          <a:ea typeface="SimSun"/>
                          <a:cs typeface="Times New Roman"/>
                        </a:rPr>
                        <a:t>1балл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SimSun"/>
                          <a:cs typeface="Times New Roman"/>
                        </a:rPr>
                        <a:t>5- </a:t>
                      </a:r>
                      <a:r>
                        <a:rPr lang="ru-RU" sz="1200" b="1" dirty="0" smtClean="0">
                          <a:latin typeface="Calibri"/>
                          <a:ea typeface="SimSun"/>
                          <a:cs typeface="Times New Roman"/>
                        </a:rPr>
                        <a:t>1балл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SimSun"/>
                          <a:cs typeface="Times New Roman"/>
                        </a:rPr>
                        <a:t>6- </a:t>
                      </a:r>
                      <a:r>
                        <a:rPr lang="ru-RU" sz="1200" b="1" dirty="0" smtClean="0">
                          <a:latin typeface="Calibri"/>
                          <a:ea typeface="SimSun"/>
                          <a:cs typeface="Times New Roman"/>
                        </a:rPr>
                        <a:t>1балл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SimSun"/>
                          <a:cs typeface="Times New Roman"/>
                        </a:rPr>
                        <a:t>7- </a:t>
                      </a:r>
                      <a:r>
                        <a:rPr lang="ru-RU" sz="1200" b="1" dirty="0" smtClean="0">
                          <a:latin typeface="Calibri"/>
                          <a:ea typeface="SimSun"/>
                          <a:cs typeface="Times New Roman"/>
                        </a:rPr>
                        <a:t>1балл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SimSun"/>
                          <a:cs typeface="Times New Roman"/>
                        </a:rPr>
                        <a:t>8- </a:t>
                      </a:r>
                      <a:r>
                        <a:rPr lang="ru-RU" sz="1200" b="1" dirty="0" smtClean="0">
                          <a:latin typeface="Calibri"/>
                          <a:ea typeface="SimSun"/>
                          <a:cs typeface="Times New Roman"/>
                        </a:rPr>
                        <a:t>1балл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SimSun"/>
                          <a:cs typeface="Times New Roman"/>
                        </a:rPr>
                        <a:t>9- </a:t>
                      </a:r>
                      <a:r>
                        <a:rPr lang="ru-RU" sz="1200" b="1" dirty="0" smtClean="0">
                          <a:latin typeface="Calibri"/>
                          <a:ea typeface="SimSun"/>
                          <a:cs typeface="Times New Roman"/>
                        </a:rPr>
                        <a:t>1балл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179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МБОУ СОШ № 5 г. Охи им. А.В. Беляева 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SimSun"/>
                          <a:cs typeface="Times New Roman"/>
                        </a:rPr>
                        <a:t>16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18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337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МБОУ СОШ № 7 г. Охи им.  Д.М. </a:t>
                      </a:r>
                      <a:r>
                        <a:rPr lang="ru-RU" sz="1200" dirty="0" err="1">
                          <a:latin typeface="Times New Roman"/>
                          <a:ea typeface="SimSun"/>
                          <a:cs typeface="Times New Roman"/>
                        </a:rPr>
                        <a:t>Карбышева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18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9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1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1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464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МБОУ СОШ № 1 г.Охи им. А.Е. </a:t>
                      </a:r>
                      <a:r>
                        <a:rPr lang="ru-RU" sz="1200" dirty="0" err="1">
                          <a:latin typeface="Times New Roman"/>
                          <a:ea typeface="SimSun"/>
                          <a:cs typeface="Times New Roman"/>
                        </a:rPr>
                        <a:t>Буюклы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12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15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2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14546" y="0"/>
            <a:ext cx="5366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Выполнение заданий с кратким ответом по разделам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285728"/>
            <a:ext cx="1724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Аудирование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071942"/>
            <a:ext cx="90011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Ошибки в разделе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связаны как с недостаточно хорошо развитыми коммуникативной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компетенцией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метапредметными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умениями, так и с невнимательностью (об этом свидетельствуют ошибки,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допущенные учениками в первом задании базового уровня). Для детей характерна быстрая утомляемость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 прослушивании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аудиотекстов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При выборе ответа некоторые экзаменуемые опираются не на смысл текста,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а на отдельные слова и словосочетания и не учитывают, что, как правило, в вариантах ответа даются эквиваленты,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перифразы, синонимы, антонимы.  </a:t>
            </a:r>
          </a:p>
          <a:p>
            <a:pPr algn="just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Больше всего баллов в разделе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суммарно набрала </a:t>
            </a:r>
          </a:p>
          <a:p>
            <a:pPr algn="just"/>
            <a:r>
              <a:rPr lang="ru-RU" sz="1400" b="1" dirty="0" smtClean="0">
                <a:latin typeface="Times New Roman"/>
                <a:ea typeface="SimSun"/>
                <a:cs typeface="Times New Roman"/>
              </a:rPr>
              <a:t>МБОУ СОШ № 5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50 баллов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60, </a:t>
            </a:r>
          </a:p>
          <a:p>
            <a:pPr algn="just"/>
            <a:r>
              <a:rPr lang="ru-RU" sz="1400" b="1" dirty="0" smtClean="0">
                <a:latin typeface="Times New Roman"/>
                <a:ea typeface="SimSun"/>
                <a:cs typeface="Times New Roman"/>
              </a:rPr>
              <a:t>МБОУ СОШ № 7 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суммарно набрала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44 балла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/>
            <a:r>
              <a:rPr lang="ru-RU" sz="1400" b="1" dirty="0" smtClean="0">
                <a:latin typeface="Times New Roman"/>
                <a:ea typeface="SimSun"/>
                <a:cs typeface="Times New Roman"/>
              </a:rPr>
              <a:t>МБОУ СОШ № 1  -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43 балла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42852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Чтение 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500042"/>
          <a:ext cx="7429552" cy="3992222"/>
        </p:xfrm>
        <a:graphic>
          <a:graphicData uri="http://schemas.openxmlformats.org/drawingml/2006/table">
            <a:tbl>
              <a:tblPr/>
              <a:tblGrid>
                <a:gridCol w="1107915"/>
                <a:gridCol w="939002"/>
                <a:gridCol w="756687"/>
                <a:gridCol w="759548"/>
                <a:gridCol w="606494"/>
                <a:gridCol w="526391"/>
                <a:gridCol w="560721"/>
                <a:gridCol w="700901"/>
                <a:gridCol w="420541"/>
                <a:gridCol w="529978"/>
                <a:gridCol w="521374"/>
              </a:tblGrid>
              <a:tr h="86088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чтение </a:t>
                      </a:r>
                      <a:endParaRPr lang="ru-RU" sz="1200" b="1" baseline="0" dirty="0" smtClean="0"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Calibri"/>
                          <a:ea typeface="SimSun"/>
                          <a:cs typeface="Times New Roman"/>
                        </a:rPr>
                        <a:t>№задания(кол-во баллов)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43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Школа</a:t>
                      </a:r>
                      <a:endParaRPr lang="ru-RU" sz="14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Кол-во</a:t>
                      </a:r>
                      <a:endParaRPr lang="ru-RU" sz="1200"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SimSun"/>
                          <a:cs typeface="Times New Roman"/>
                        </a:rPr>
                        <a:t>участников</a:t>
                      </a:r>
                      <a:endParaRPr lang="ru-RU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10-7баллов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11-6баллов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12-1балл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13-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1балл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14-1балл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15-1балл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16-1б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17-1б</a:t>
                      </a:r>
                      <a:endParaRPr lang="ru-RU" sz="12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18- 1б</a:t>
                      </a:r>
                      <a:endParaRPr lang="ru-RU" sz="120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53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МБОУ СОШ № 5 г. Охи им. А.В. Беляева 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69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МБОУ СОШ № 7 г. Охи им.  Д.М. </a:t>
                      </a:r>
                      <a:r>
                        <a:rPr lang="ru-RU" sz="1200" dirty="0" err="1">
                          <a:latin typeface="Times New Roman"/>
                          <a:ea typeface="SimSun"/>
                          <a:cs typeface="Times New Roman"/>
                        </a:rPr>
                        <a:t>Карбышева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543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SimSun"/>
                          <a:cs typeface="Times New Roman"/>
                        </a:rPr>
                        <a:t>МБОУ СОШ № 1 г.Охи им. А.Е. </a:t>
                      </a:r>
                      <a:r>
                        <a:rPr lang="ru-RU" sz="1200" dirty="0" err="1">
                          <a:latin typeface="Times New Roman"/>
                          <a:ea typeface="SimSun"/>
                          <a:cs typeface="Times New Roman"/>
                        </a:rPr>
                        <a:t>Буюклы</a:t>
                      </a:r>
                      <a:endParaRPr lang="ru-RU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7299" marR="57299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Calibri"/>
                          <a:ea typeface="SimSun"/>
                          <a:cs typeface="Times New Roman"/>
                        </a:rPr>
                        <a:t>3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7299" marR="57299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643446"/>
            <a:ext cx="87753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Ошибки в разделах «Чтение» и «Аудирование» имеют одинаковый характер: неумение выделять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ключевые предложения,  слова и опираться на них.  Для решения проблем понимания прочитанного текста необходимо отрабатывать умения, связанные как с пониманием общего содержания, так и с переработкой и осмыслением деталей текста. Существенным условием овладения разными видами чтения является владение участниками экзамена грамматическими структурами  и богатым запасом лексики.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5857892"/>
            <a:ext cx="56929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МБОУ СОШ № 7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разделе чтение суммарно набрала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46 баллов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60,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МБОУ СОШ № 5-41 балл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МБОУ СОШ № 1 – 40 баллов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357166"/>
          <a:ext cx="8643999" cy="4094368"/>
        </p:xfrm>
        <a:graphic>
          <a:graphicData uri="http://schemas.openxmlformats.org/drawingml/2006/table">
            <a:tbl>
              <a:tblPr/>
              <a:tblGrid>
                <a:gridCol w="853574"/>
                <a:gridCol w="637934"/>
                <a:gridCol w="426788"/>
                <a:gridCol w="426788"/>
                <a:gridCol w="426788"/>
                <a:gridCol w="349665"/>
                <a:gridCol w="346671"/>
                <a:gridCol w="345173"/>
                <a:gridCol w="345173"/>
                <a:gridCol w="345922"/>
                <a:gridCol w="345173"/>
                <a:gridCol w="348167"/>
                <a:gridCol w="345173"/>
                <a:gridCol w="345173"/>
                <a:gridCol w="346671"/>
                <a:gridCol w="348167"/>
                <a:gridCol w="345922"/>
                <a:gridCol w="345922"/>
                <a:gridCol w="346671"/>
                <a:gridCol w="345922"/>
                <a:gridCol w="345922"/>
                <a:gridCol w="330640"/>
              </a:tblGrid>
              <a:tr h="220959">
                <a:tc gridSpan="2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грамматика и </a:t>
                      </a: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лексика</a:t>
                      </a:r>
                      <a:r>
                        <a:rPr lang="ru-RU" sz="1100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чтение </a:t>
                      </a:r>
                      <a:endParaRPr lang="ru-RU" sz="1100" b="1" baseline="0" dirty="0" smtClean="0"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alibri"/>
                          <a:ea typeface="SimSun"/>
                          <a:cs typeface="Times New Roman"/>
                        </a:rPr>
                        <a:t>№задания(кол-во баллов)</a:t>
                      </a: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29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Школа</a:t>
                      </a: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Кол-во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участников</a:t>
                      </a: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19-1б.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03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21-1б.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22-1б.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23-1б.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24-1б.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25-1б.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26-1б.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27-1б.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28-1б.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29-1б.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30-1б.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31-1б.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32-1б.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33-1б.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34-1б.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35-1б.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36-1б.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37-1б.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38-1б.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38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МБОУ СОШ № 5 г. Охи им. А.В. Беляева</a:t>
                      </a: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125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МБОУ СОШ № 7 г. Охи им.  Д.М. Карбышева</a:t>
                      </a: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38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МБОУ СОШ № 1 г.Охи им. А.Е. </a:t>
                      </a:r>
                      <a:r>
                        <a:rPr lang="ru-RU" sz="1100" dirty="0" err="1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Буюклы</a:t>
                      </a:r>
                      <a:endParaRPr lang="ru-RU" sz="1100" dirty="0"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56634" marR="56634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6634" marR="56634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28794" y="0"/>
            <a:ext cx="2591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Грамматика и лексика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-1068" y="4500570"/>
            <a:ext cx="91450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Выводы: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процессе обучения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 регулярно повторять грамматический материал основной и старшей  школы, т.к.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система времен, косвенная речь, согласование времен  остаются затруднительными для учащихся. При обучении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следует уделять внимание, как личным формам глагола, особенно действительному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страдательному залогу, так и неличным (причастие, герундий, инфинитив), обращать внимание на их значение,</a:t>
            </a:r>
            <a:endParaRPr kumimoji="0" lang="ru-RU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 выполнении заданий 32–38 также сказывается недостаточная работа обучающихся над лексикой в связном тексте,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недостаток понимания роли лексического и грамматического окружения слова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5857892"/>
            <a:ext cx="96584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Разделе грамматика и лексика МБОУ СОШ № 7 суммарно набрала 44 балла из 60,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МБОУ СОШ № 5 – 41 балл,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МБОУ СОШ № 1 - 37 баллов.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1641</Words>
  <Application>Microsoft Office PowerPoint</Application>
  <PresentationFormat>Экран (4:3)</PresentationFormat>
  <Paragraphs>476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Анализ результатов ЕГЭ по английскому языку за 2021 учебный год: итоги, типичные ошибки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результатов ЕГЭ по английскому языку за 2021 учебный год: итоги, типичные ошибки</dc:title>
  <dc:creator>Учитель-32</dc:creator>
  <cp:lastModifiedBy>User</cp:lastModifiedBy>
  <cp:revision>4</cp:revision>
  <dcterms:created xsi:type="dcterms:W3CDTF">2021-08-23T01:42:49Z</dcterms:created>
  <dcterms:modified xsi:type="dcterms:W3CDTF">2021-08-26T00:01:39Z</dcterms:modified>
</cp:coreProperties>
</file>