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4" r:id="rId5"/>
    <p:sldId id="273" r:id="rId6"/>
    <p:sldId id="260" r:id="rId7"/>
    <p:sldId id="261" r:id="rId8"/>
    <p:sldId id="262" r:id="rId9"/>
    <p:sldId id="263" r:id="rId10"/>
    <p:sldId id="264" r:id="rId11"/>
    <p:sldId id="266" r:id="rId12"/>
    <p:sldId id="267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29" autoAdjust="0"/>
    <p:restoredTop sz="94660"/>
  </p:normalViewPr>
  <p:slideViewPr>
    <p:cSldViewPr>
      <p:cViewPr varScale="1">
        <p:scale>
          <a:sx n="65" d="100"/>
          <a:sy n="65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 ?><Relationships xmlns="http://schemas.openxmlformats.org/package/2006/relationships"><Relationship Id="rId2" Target="../media/image2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3" Target="../media/image22.jpeg" Type="http://schemas.openxmlformats.org/officeDocument/2006/relationships/image"/><Relationship Id="rId2" Target="../media/image2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 ?><Relationships xmlns="http://schemas.openxmlformats.org/package/2006/relationships"><Relationship Id="rId2" Target="../media/image2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5.xml.rels><?xml version="1.0" encoding="UTF-8" standalone="yes" ?><Relationships xmlns="http://schemas.openxmlformats.org/package/2006/relationships"><Relationship Id="rId2" Target="../media/image2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b="1" dirty="0" lang="ru-RU" smtClean="0" sz="36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Математика и музыка</a:t>
            </a:r>
            <a:br>
              <a:rPr b="1" dirty="0" lang="ru-RU" smtClean="0" sz="36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lang="ru-RU" smtClean="0" sz="36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в детском саду</a:t>
            </a:r>
            <a:endParaRPr b="1" dirty="0" lang="ru-RU" sz="3600">
              <a:solidFill>
                <a:schemeClr val="tx1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descr="C:\Users\1\AppData\Local\Microsoft\Windows\Temporary Internet Files\Content.Word\DSCN2873.jpg" id="4" name="Объект 3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7" l="-1153"/>
          <a:stretch/>
        </p:blipFill>
        <p:spPr bwMode="auto">
          <a:xfrm>
            <a:off x="971600" y="1844824"/>
            <a:ext cx="7350835" cy="45365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65694333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b="1" dirty="0" lang="ru-RU" smtClean="0" sz="36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/>
            </a:r>
            <a:br>
              <a:rPr b="1" dirty="0" lang="ru-RU" smtClean="0" sz="36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lang="ru-RU" smtClean="0" sz="36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Пальчиковая гимнастика с математическими представлениями</a:t>
            </a:r>
            <a:r>
              <a:rPr b="1" dirty="0" lang="ru-RU" sz="36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/>
            </a:r>
            <a:br>
              <a:rPr b="1" dirty="0" lang="ru-RU" sz="36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endParaRPr b="1" dirty="0" lang="ru-RU" sz="3600">
              <a:solidFill>
                <a:schemeClr val="tx1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descr="https://img.labirint.ru/rcimg/f554d096b7ebd82cc974e75e4cdf0429/1920x1080/comments_pic/1737/1_00f4e45efb66d67ae5088660ee726c45_1505243074.jpg?1505243116" id="4" name="Объект 3"/>
          <p:cNvPicPr>
            <a:picLocks noGrp="1"/>
          </p:cNvPicPr>
          <p:nvPr>
            <p:ph idx="1"/>
          </p:nvPr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395536" y="1988840"/>
            <a:ext cx="3314607" cy="34512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286000" y="1166843"/>
            <a:ext cx="6534472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08138"/>
            <a:r>
              <a:rPr b="1" dirty="0" lang="ru-RU"/>
              <a:t>                                     </a:t>
            </a:r>
            <a:r>
              <a:rPr b="1" dirty="0" lang="ru-RU" smtClean="0" sz="2400">
                <a:latin charset="0" panose="02020603050405020304" pitchFamily="18" typeface="Times New Roman"/>
                <a:cs charset="0" panose="02020603050405020304" pitchFamily="18" typeface="Times New Roman"/>
              </a:rPr>
              <a:t>                                                       "Грибы»</a:t>
            </a:r>
            <a:r>
              <a:rPr b="1"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/>
            </a:r>
            <a:br>
              <a:rPr b="1"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i="1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       (ладонь сжата в кулак и </a:t>
            </a:r>
            <a:r>
              <a:rPr b="1" dirty="0" err="1" i="1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по-очереди</a:t>
            </a:r>
            <a:r>
              <a:rPr b="1" dirty="0" i="1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 отгибаем пальцы)</a:t>
            </a:r>
            <a:br>
              <a:rPr b="1" dirty="0" i="1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Раз, два, </a:t>
            </a:r>
            <a:r>
              <a:rPr b="1" dirty="0" err="1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три,четыре</a:t>
            </a:r>
            <a:r>
              <a:rPr b="1"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, пять!</a:t>
            </a:r>
            <a:br>
              <a:rPr b="1"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Мы идём грибы искать. (хлопаем в ладоши)</a:t>
            </a:r>
            <a:br>
              <a:rPr b="1"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Этот пальчик в лес пошёл, (поочередно загибаем пальчики)</a:t>
            </a:r>
            <a:br>
              <a:rPr b="1"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Этот пальчик гриб нашёл,</a:t>
            </a:r>
            <a:br>
              <a:rPr b="1"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Этот пальчик чистить стал,</a:t>
            </a:r>
            <a:br>
              <a:rPr b="1"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Этот пальчик жарить стал,</a:t>
            </a:r>
            <a:br>
              <a:rPr b="1"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Этот пальчик всё съел,</a:t>
            </a:r>
            <a:br>
              <a:rPr b="1"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Оттого и растолстел.</a:t>
            </a:r>
          </a:p>
          <a:p>
            <a:pPr marL="1695450"/>
            <a:r>
              <a:rPr dirty="0" lang="ru-RU"/>
              <a:t> </a:t>
            </a:r>
          </a:p>
          <a:p>
            <a:r>
              <a:rPr dirty="0" lang="ru-RU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801134566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260648"/>
            <a:ext cx="8568951" cy="6408712"/>
          </a:xfrm>
        </p:spPr>
        <p:txBody>
          <a:bodyPr/>
          <a:lstStyle/>
          <a:p>
            <a:r>
              <a:rPr b="1" dirty="0" lang="ru-RU" sz="36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Математика и музыка - два предмета, два полюса человеческой культуры. Слушая музыку, мы попадаем в волшебный мир звуков. Решая задачи, погружаемся в строгое пространство </a:t>
            </a:r>
            <a:r>
              <a:rPr b="1" dirty="0" lang="ru-RU" smtClean="0" sz="36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чисел, и  </a:t>
            </a:r>
            <a:r>
              <a:rPr b="1" dirty="0" lang="ru-RU" sz="36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не задумываемся о том, что мир звуков и пространство чисел издавна соседствуют друг с другом.</a:t>
            </a:r>
          </a:p>
          <a:p>
            <a:endParaRPr dirty="0"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dirty="0" lang="ru-RU"/>
          </a:p>
        </p:txBody>
      </p:sp>
      <p:pic>
        <p:nvPicPr>
          <p:cNvPr id="2050" name="Picture 2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24" r="-35"/>
          <a:stretch/>
        </p:blipFill>
        <p:spPr bwMode="auto">
          <a:xfrm>
            <a:off x="1475656" y="5157192"/>
            <a:ext cx="5970111" cy="13681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8767454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332656"/>
            <a:ext cx="835292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занятия музыкой дети приобретают развитие математических способностей . У современных ученых есть очень веские доказательства и основания полагать, что прослушивание музыки благоприятно действует на развитие математических и логических способностей у детей</a:t>
            </a:r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1982" y="4077072"/>
            <a:ext cx="4499682" cy="25310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77072"/>
            <a:ext cx="3744416" cy="25411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5780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404664"/>
            <a:ext cx="8640959" cy="6264696"/>
          </a:xfrm>
        </p:spPr>
        <p:txBody>
          <a:bodyPr>
            <a:normAutofit fontScale="92500" lnSpcReduction="10000"/>
          </a:bodyPr>
          <a:lstStyle/>
          <a:p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Элементарные математические представления у дошкольников усваиваются,  закрепляются и развиваются посредством музыкального материала. Пение песен про числа, математику, часы и т. д. Например: песня В, </a:t>
            </a:r>
            <a:r>
              <a:rPr lang="ru-RU" sz="3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Шаинского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«Дважды два - четыре» С младшей группы дети знакомятся со звуками – долгими и короткими, т. е. дети узнают, что звуки делятся. Слушая произведения разные по характеру мы их сравниваем - здесь мы сталкиваемся с математической операцией сравнения. Музыкальные считалки. Тем самым  усвоение последовательности натурального ряда становится не только легче, но еще и интереснее для ребенка.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5362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8496944" cy="18002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«Музыка </a:t>
            </a:r>
            <a:r>
              <a:rPr lang="ru-RU" sz="3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 таинственная арифметика души; она вычисляет, сама того не сознавая</a:t>
            </a:r>
            <a:r>
              <a:rPr lang="ru-RU" sz="3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.»</a:t>
            </a:r>
            <a:br>
              <a:rPr lang="ru-RU" sz="3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ЛЕЙБНИЦ ГОТФРИД  ВИЛЬГЕЛЬМ</a:t>
            </a:r>
            <a:b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543" y="2193185"/>
            <a:ext cx="7848872" cy="4493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6155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Спасибо за внимание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1943" y="1484784"/>
            <a:ext cx="6530417" cy="5235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9824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dirty="0"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332657"/>
            <a:ext cx="842493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lang="ru-RU" smtClean="0" sz="32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b="1" dirty="0" lang="ru-RU" sz="3200">
                <a:latin charset="0" panose="02020603050405020304" pitchFamily="18" typeface="Times New Roman"/>
                <a:cs charset="0" panose="02020603050405020304" pitchFamily="18" typeface="Times New Roman"/>
              </a:rPr>
              <a:t>Если между математикой и музыкой существует связь, то занятия музыкой помогают изучению </a:t>
            </a:r>
            <a:r>
              <a:rPr b="1" dirty="0" lang="ru-RU" smtClean="0" sz="3200">
                <a:latin charset="0" panose="02020603050405020304" pitchFamily="18" typeface="Times New Roman"/>
                <a:cs charset="0" panose="02020603050405020304" pitchFamily="18" typeface="Times New Roman"/>
              </a:rPr>
              <a:t>математики</a:t>
            </a:r>
            <a:endParaRPr b="1" dirty="0" lang="en-US" smtClean="0" sz="32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endParaRPr dirty="0" lang="en-US" smtClean="0" sz="32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descr="C:\Users\Василий\Downloads\5467dce66514f4d531e6beb277cf8f69.jpg" id="5" name="Picture 2"/>
          <p:cNvPicPr>
            <a:picLocks noChangeArrowheads="1" noChangeAspect="1" noGrp="1"/>
          </p:cNvPicPr>
          <p:nvPr>
            <p:ph idx="1"/>
          </p:nvPr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" l="-1425" r="-1"/>
          <a:stretch/>
        </p:blipFill>
        <p:spPr bwMode="auto">
          <a:xfrm>
            <a:off x="320060" y="1988840"/>
            <a:ext cx="3358474" cy="446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Музыкальные Ноты, Png, Музыка, Мелодия, Диапазон, Нота" id="1028" name="Picture 4"/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0331" y="2924943"/>
            <a:ext cx="5148064" cy="1903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7064556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67544" y="404664"/>
            <a:ext cx="8352927" cy="6048672"/>
          </a:xfrm>
        </p:spPr>
        <p:txBody>
          <a:bodyPr>
            <a:normAutofit/>
          </a:bodyPr>
          <a:lstStyle/>
          <a:p>
            <a:pPr indent="0" marL="0">
              <a:buNone/>
            </a:pPr>
            <a:endParaRPr b="1" dirty="0" lang="ru-RU" sz="3200">
              <a:solidFill>
                <a:schemeClr val="tx1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indent="0" marL="0">
              <a:buNone/>
            </a:pPr>
            <a:r>
              <a:rPr b="1" dirty="0" lang="ru-RU" smtClean="0" sz="32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Актуальность</a:t>
            </a:r>
            <a:r>
              <a:rPr dirty="0" lang="ru-RU" smtClean="0" sz="32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  </a:t>
            </a:r>
          </a:p>
          <a:p>
            <a:pPr algn="just" indent="0" marL="0">
              <a:buNone/>
            </a:pPr>
            <a:r>
              <a:rPr b="1" dirty="0" lang="ru-RU" smtClean="0" sz="28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темы состоит в том, что </a:t>
            </a:r>
            <a:r>
              <a:rPr b="1" dirty="0" lang="ru-RU" sz="28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многие не понимают связи </a:t>
            </a:r>
            <a:r>
              <a:rPr b="1" dirty="0" lang="ru-RU" smtClean="0" sz="28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математика </a:t>
            </a:r>
            <a:r>
              <a:rPr b="1" dirty="0" lang="ru-RU" sz="28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и </a:t>
            </a:r>
            <a:r>
              <a:rPr b="1" dirty="0" lang="ru-RU" smtClean="0" sz="28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музыка родственны. Родители не принимают во внимание  тот факт, что музыкальное образование развивает математические способности ребенка. </a:t>
            </a:r>
          </a:p>
          <a:p>
            <a:pPr algn="just" indent="0" marL="0">
              <a:buNone/>
            </a:pPr>
            <a:endParaRPr dirty="0" lang="ru-RU" sz="2800"/>
          </a:p>
        </p:txBody>
      </p:sp>
      <p:pic>
        <p:nvPicPr>
          <p:cNvPr descr="https://fsd.multiurok.ru/html/2020/11/12/s_5facc62757693/1564856_4.jpeg" id="1026" name="Picture 2"/>
          <p:cNvPicPr>
            <a:picLocks noChangeArrowheads="1"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" l="-2216" r="106"/>
          <a:stretch/>
        </p:blipFill>
        <p:spPr bwMode="auto">
          <a:xfrm>
            <a:off x="591453" y="4601302"/>
            <a:ext cx="1273389" cy="6934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fsd.multiurok.ru/html/2020/11/12/s_5facc62757693/1564856_4.jpeg" id="1028" name="Picture 4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" r="148"/>
          <a:stretch/>
        </p:blipFill>
        <p:spPr bwMode="auto">
          <a:xfrm>
            <a:off x="1979712" y="5750984"/>
            <a:ext cx="1236432" cy="6358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fsd.multiurok.ru/html/2020/11/12/s_5facc62757693/1564856_8.jpeg" id="1030" name="Picture 6"/>
          <p:cNvPicPr>
            <a:picLocks noChangeArrowheads="1"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54" r="129"/>
          <a:stretch/>
        </p:blipFill>
        <p:spPr bwMode="auto">
          <a:xfrm>
            <a:off x="2597031" y="4360187"/>
            <a:ext cx="1220993" cy="6740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://loraite.ru/wp-content/uploads/2018/08/5187487629_42641454fb_b.jpg" id="1036" name="Picture 12"/>
          <p:cNvPicPr>
            <a:picLocks noChangeArrowheads="1" noChangeAspect="1"/>
          </p:cNvPicPr>
          <p:nvPr/>
        </p:nvPicPr>
        <p:blipFill rotWithShape="1"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7"/>
          <a:stretch/>
        </p:blipFill>
        <p:spPr bwMode="auto">
          <a:xfrm>
            <a:off x="4644008" y="4785803"/>
            <a:ext cx="3563888" cy="12831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5992063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332657"/>
            <a:ext cx="8424936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Еще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Пифагор создал свою школу мудрости, положив в ее основу два предмета – музыку и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математику. Он утверждал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 весь мир - распределенная по числам гармония, а числа эти образуют соотношения, что и интервалы между различными ступенями гаммы; используя особый инструмент – монохорд, изучал интервалы, открывал математические соотношения между отдельными звуками.</a:t>
            </a:r>
          </a:p>
          <a:p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075357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rrowheads="1" noChangeAspect="1"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30" r="6"/>
          <a:stretch/>
        </p:blipFill>
        <p:spPr bwMode="auto">
          <a:xfrm>
            <a:off x="251520" y="1412776"/>
            <a:ext cx="3822462" cy="4742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descr="https://ds05.infourok.ru/uploads/ex/08b1/000782c0-8068ec67/img11.jpg" id="5125" name="Picture 5"/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78" r="-66"/>
          <a:stretch/>
        </p:blipFill>
        <p:spPr bwMode="auto">
          <a:xfrm>
            <a:off x="4275372" y="2492896"/>
            <a:ext cx="4577374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1603658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332656"/>
            <a:ext cx="8208911" cy="60486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 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логически говорит о числе, музыка говорит о нем </a:t>
            </a: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выразительно. </a:t>
            </a:r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AutoShape 2" descr="applikatur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applikatura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do-mazhor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6" name="Picture 8" descr="https://en.piano-fingering.org/wp-content/uploads/2014/12/to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464" y="2530644"/>
            <a:ext cx="8441003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6392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b="1" dirty="0" lang="ru-RU" smtClean="0" sz="36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Музыкально – дидактические игры</a:t>
            </a:r>
            <a:endParaRPr b="1" dirty="0" lang="ru-RU" sz="3600">
              <a:solidFill>
                <a:schemeClr val="tx1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descr="Ритмическое упражнение для малышей &amp;quot;Гости из сада и огорода&amp;quot; и иг..." id="3083" name="Picture 11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37"/>
          <a:stretch/>
        </p:blipFill>
        <p:spPr bwMode="auto">
          <a:xfrm>
            <a:off x="2591063" y="4221088"/>
            <a:ext cx="3778918" cy="2454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Музыкально - дидактическая игра &amp;quot;Ритмослов&amp;quot; ." id="3085" name="Picture 13"/>
          <p:cNvPicPr>
            <a:picLocks noChangeArrowheads="1" noChangeAspect="1" noGrp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8" r="-118"/>
          <a:stretch/>
        </p:blipFill>
        <p:spPr bwMode="auto">
          <a:xfrm>
            <a:off x="5148064" y="1534614"/>
            <a:ext cx="3642850" cy="2635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Музыкально - дидактическая игра &amp;quot;Ритмослов&amp;quot; ." id="3087" name="Picture 15"/>
          <p:cNvPicPr>
            <a:picLocks noChangeArrowheads="1"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6" r="-97"/>
          <a:stretch/>
        </p:blipFill>
        <p:spPr bwMode="auto">
          <a:xfrm>
            <a:off x="450569" y="1556792"/>
            <a:ext cx="3775587" cy="2521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2167684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b="1" dirty="0" lang="ru-RU" smtClean="0" sz="36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/>
            </a:r>
            <a:br>
              <a:rPr b="1" dirty="0" lang="ru-RU" smtClean="0" sz="36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lang="ru-RU" smtClean="0" sz="36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Музыкальные  игры с математическими представлениями </a:t>
            </a:r>
            <a:r>
              <a:rPr b="1" dirty="0" lang="ru-RU" sz="36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/>
            </a:r>
            <a:br>
              <a:rPr b="1" dirty="0" lang="ru-RU" sz="36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endParaRPr b="1" dirty="0" lang="ru-RU" sz="3600">
              <a:solidFill>
                <a:schemeClr val="tx1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descr="C:\Users\Василий\Downloads\IMG-20201111-WA0008.jpg" id="3074" name="Picture 2"/>
          <p:cNvPicPr>
            <a:picLocks noChangeArrowheads="1" noChangeAspect="1"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56792"/>
            <a:ext cx="3744416" cy="4986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Василий\Downloads\IMG-20201111-WA0003.jpg" id="5" name="Picture 3"/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" l="-4867" r="-21"/>
          <a:stretch/>
        </p:blipFill>
        <p:spPr bwMode="auto">
          <a:xfrm>
            <a:off x="4323318" y="2060848"/>
            <a:ext cx="4281130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7565845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352928" cy="108012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«Встань парами, по –трое,  по –четверо…»</a:t>
            </a:r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Василий\Downloads\IMG-20201111-WA00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68760"/>
            <a:ext cx="4050886" cy="5394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E:\wd\d\для ЕП\IMG_887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241455"/>
            <a:ext cx="3596639" cy="5394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8095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453</TotalTime>
  <Words>231</Words>
  <Application>Microsoft Office PowerPoint</Application>
  <PresentationFormat>Экран (4:3)</PresentationFormat>
  <Paragraphs>21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Волна</vt:lpstr>
      <vt:lpstr>Математика и музыка в детском саду</vt:lpstr>
      <vt:lpstr>Презентация PowerPoint</vt:lpstr>
      <vt:lpstr>Презентация PowerPoint</vt:lpstr>
      <vt:lpstr>Презентация PowerPoint</vt:lpstr>
      <vt:lpstr>Презентация PowerPoint</vt:lpstr>
      <vt:lpstr>  </vt:lpstr>
      <vt:lpstr>Музыкально – дидактические игры</vt:lpstr>
      <vt:lpstr> Музыкальные  игры с математическими представлениями  </vt:lpstr>
      <vt:lpstr>Игра «Встань парами, по –трое,  по –четверо…»</vt:lpstr>
      <vt:lpstr> Пальчиковая гимнастика с математическими представлениями </vt:lpstr>
      <vt:lpstr>Презентация PowerPoint</vt:lpstr>
      <vt:lpstr>Презентация PowerPoint</vt:lpstr>
      <vt:lpstr>Презентация PowerPoint</vt:lpstr>
      <vt:lpstr>    «Музыка есть таинственная арифметика души; она вычисляет, сама того не сознавая.»                               ЛЕЙБНИЦ ГОТФРИД  ВИЛЬГЕЛЬМ                     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в музыке</dc:title>
  <dc:creator>Василий</dc:creator>
  <cp:lastModifiedBy>Василий</cp:lastModifiedBy>
  <cp:revision>50</cp:revision>
  <dcterms:created xsi:type="dcterms:W3CDTF">2022-03-28T10:21:40Z</dcterms:created>
  <dcterms:modified xsi:type="dcterms:W3CDTF">2022-04-14T11:15:31Z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873690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