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4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FE051AA-0631-4833-B52C-BE76B9D3AA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457200"/>
            <a:ext cx="11281609" cy="5943603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829316-8F5B-4EA1-9581-1F11529445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621793"/>
            <a:ext cx="10954512" cy="5614416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7D5A08-8F42-4D29-A7D9-B0B047593C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3249" y="748747"/>
            <a:ext cx="5716338" cy="3452191"/>
          </a:xfrm>
        </p:spPr>
        <p:txBody>
          <a:bodyPr>
            <a:normAutofit/>
          </a:bodyPr>
          <a:lstStyle/>
          <a:p>
            <a:pPr>
              <a:spcAft>
                <a:spcPts val="800"/>
              </a:spcAft>
            </a:pPr>
            <a: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Методическая разработка</a:t>
            </a:r>
            <a:b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ru-RU" sz="2000" b="1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Ролевая игра для 4 класса</a:t>
            </a:r>
            <a:br>
              <a:rPr lang="ru-RU" sz="2000" b="1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 i="1" dirty="0">
                <a:solidFill>
                  <a:srgbClr val="FF0000"/>
                </a:solidFill>
                <a:effectLst/>
                <a:latin typeface="Bahnschrift SemiBold SemiConden" panose="020B0502040204020203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«Our family weekend in London»</a:t>
            </a:r>
            <a:br>
              <a:rPr lang="ru-RU" sz="2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effectLst/>
                <a:latin typeface="Bahnschrift SemiBold SemiConden" panose="020B0502040204020203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«Выходные нашей семьи в Лондоне»</a:t>
            </a:r>
            <a:br>
              <a:rPr lang="ru-RU" sz="2000" b="1" i="1" dirty="0">
                <a:solidFill>
                  <a:schemeClr val="tx2">
                    <a:lumMod val="50000"/>
                  </a:schemeClr>
                </a:solidFill>
                <a:effectLst/>
                <a:latin typeface="Bahnschrift SemiBold SemiConden" panose="020B0502040204020203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ru-RU" sz="2000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 урок  английского языка с внедрением компонентов финансовой грамотности для младших школьников)</a:t>
            </a:r>
            <a:br>
              <a:rPr lang="ru-RU" sz="2000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5097BAB-7E96-4015-A28E-6AC255D675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92487" y="3869635"/>
            <a:ext cx="6937112" cy="2239617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ru-RU" sz="1900" b="1" u="sng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Выполнила учитель английского языка</a:t>
            </a:r>
          </a:p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ru-RU" sz="1900" b="1" u="sng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МОУ «Славинская НОШ»:</a:t>
            </a:r>
            <a:r>
              <a:rPr lang="ru-RU" sz="19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</a:p>
          <a:p>
            <a:pPr algn="r">
              <a:lnSpc>
                <a:spcPct val="90000"/>
              </a:lnSpc>
              <a:spcAft>
                <a:spcPts val="600"/>
              </a:spcAft>
            </a:pPr>
            <a:endParaRPr lang="ru-RU" sz="1900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ru-RU" sz="17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Никитина Яна Игоревна</a:t>
            </a:r>
            <a:endParaRPr lang="ru-RU" sz="1700" b="1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2021</a:t>
            </a:r>
            <a:r>
              <a:rPr lang="ru-RU" sz="29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ru-RU" sz="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ru-RU" sz="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ru-RU" sz="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11D7A6-5D57-426A-A17A-1FD70DF664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51298" y="446824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6B486D1-EF0A-4077-9343-C9DB94C0FE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365598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5646751-9C0C-4565-B6A3-3B1C50E6A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57238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DBA2A92-1748-4444-9DE9-95CEFF28FD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365598" y="1092118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6C80FC9-EFD6-451E-B087-6B89A69FEC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170" y="1523704"/>
            <a:ext cx="3752067" cy="3828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797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A01E6D-D61D-484C-8586-E77F23BE3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642594"/>
            <a:ext cx="9601200" cy="523597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Раздаточный материал</a:t>
            </a:r>
          </a:p>
        </p:txBody>
      </p:sp>
      <p:pic>
        <p:nvPicPr>
          <p:cNvPr id="5" name="Объект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BF7E20D6-4CAD-41F4-B9AD-619CD82F81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4574" y="1055289"/>
            <a:ext cx="8449586" cy="5461989"/>
          </a:xfrm>
        </p:spPr>
      </p:pic>
    </p:spTree>
    <p:extLst>
      <p:ext uri="{BB962C8B-B14F-4D97-AF65-F5344CB8AC3E}">
        <p14:creationId xmlns:p14="http://schemas.microsoft.com/office/powerpoint/2010/main" val="2160972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9">
            <a:extLst>
              <a:ext uri="{FF2B5EF4-FFF2-40B4-BE49-F238E27FC236}">
                <a16:creationId xmlns:a16="http://schemas.microsoft.com/office/drawing/2014/main" id="{565B2778-6678-45B6-9A79-C0910CFCA0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4393" y="237744"/>
            <a:ext cx="7652977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4FFA5B-E6BE-4BFC-9181-FB34C1959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642594"/>
            <a:ext cx="6281928" cy="84165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Рефлексия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3DAEEE-992F-472F-B1B6-09A638A11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680" y="1721988"/>
            <a:ext cx="6281928" cy="3651870"/>
          </a:xfrm>
        </p:spPr>
        <p:txBody>
          <a:bodyPr>
            <a:normAutofit fontScale="85000" lnSpcReduction="10000"/>
          </a:bodyPr>
          <a:lstStyle/>
          <a:p>
            <a:pPr marL="0" indent="0">
              <a:spcAft>
                <a:spcPts val="800"/>
              </a:spcAft>
              <a:buNone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Учитель подводит итоги игры. </a:t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Повторяет с учениками изученные английские слова и выражения. </a:t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Обсуждает с учениками правильность выбранных решений и финансовых затрат в проблемных задачах. </a:t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Учащиеся группы определяют победителей игры (самая бережливая семья) и анализируют все вместе, как им удалось достичь успешного результата.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endParaRPr lang="ru-RU" sz="2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Спасибо за внимание! </a:t>
            </a: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2C57F61-3F6E-4BE5-B964-003AA9B355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7370" y="0"/>
            <a:ext cx="435463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09154C84-5C5F-4471-A365-6C9E10CC4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177" y="942535"/>
            <a:ext cx="4396370" cy="443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100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006D3E-47C1-4D41-8183-77ADD4791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97565"/>
            <a:ext cx="10058400" cy="1914941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br>
              <a:rPr lang="ru-RU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ru-RU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Финансовая грамотность 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 это умение зарабатывать и управлять деньгами. Знания о деньгах очень важны, так как люди пользуются деньгами каждый день, рассчитываются ими за покупки и услуги, с их помощью стремятся реализовать свои мечты. 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Межпредметные связи - одна из основных характеристик урока иностранного языка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поэтому внедрение компонентов финансовой грамотности на уроках английского языка является наиболее эффективным и логичным, повышает уровень мотивации учащихся в изучении иностранного языка, показывает необходимость его практического применения в реальных ситуациях общения при постановке проблемных задач в условиях ролевой игры.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2E4CF9-01B0-40C5-A1CC-F3CA64981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302" y="2312507"/>
            <a:ext cx="10972800" cy="4432850"/>
          </a:xfrm>
        </p:spPr>
        <p:txBody>
          <a:bodyPr numCol="1"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3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Цель урока</a:t>
            </a:r>
            <a:r>
              <a:rPr lang="ru-RU" sz="13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познакомить учащихся с понятиями: валюта разных стран (на примере России и Великобритании), обмен валюты, планирование бюджета на отдых.</a:t>
            </a:r>
            <a:br>
              <a:rPr lang="ru-RU" sz="13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3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Задачи урока</a:t>
            </a:r>
            <a: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b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-развитие навыков коммуникативной компетенции на доступном для младших школьников уровне при построении диалога в ситуации ролевой игры;</a:t>
            </a:r>
            <a:b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-формирование представлений об иностранном языке как средстве общения, которое позволяет взаимодействовать с людьми, говорящими на иностранном языке, проживающими в другой стране;</a:t>
            </a:r>
            <a:b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-отработка лексики на тему: поход в магазин</a:t>
            </a:r>
            <a:b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развитие навыков диалогического общения, чтения и восприятия речи на слух;</a:t>
            </a:r>
            <a:b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выявление представления учащихся о деньгах;</a:t>
            </a:r>
            <a:b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формирование понятия валюты;</a:t>
            </a:r>
            <a:b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решение ситуационных задач;</a:t>
            </a:r>
            <a:b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развитие умения правильно распоряжаться деньгами и применение этого знания на практике в ситуации приобретения необходимого товара; </a:t>
            </a:r>
            <a:b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расширение кругозора и знания учащихся по данной теме;</a:t>
            </a:r>
            <a:b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воспитание уважительного отношения к культуре и истории другой страны;</a:t>
            </a:r>
            <a:b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развитие умения отстаивать свою точку зрения;</a:t>
            </a:r>
            <a:b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формирование культурно-страноведческой компетенции учащихся;</a:t>
            </a:r>
            <a:b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воспитание представления о сущности таких нравственных категорий, как экономность, бережливость;</a:t>
            </a:r>
            <a:b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3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обеспечение коммуникативно-психологической адаптации младших школьников к новому языковому миру для преодоления в дальнейшем психологического барьера и использования иностранного языка как средства общения</a:t>
            </a:r>
            <a:endParaRPr lang="ru-RU" sz="13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71A74EB0-5648-4E12-9B51-6CCEEFAC59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9936" y="4545494"/>
            <a:ext cx="3048006" cy="210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462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3047B46-4F2F-4746-8B82-B30EAAAE03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63443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54E8A8E-D194-4D55-92A3-6B0799722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024" y="253548"/>
            <a:ext cx="5851795" cy="6384816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F4547606-980D-4D30-8C34-1DDDC427CB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255" r="5718"/>
          <a:stretch/>
        </p:blipFill>
        <p:spPr>
          <a:xfrm>
            <a:off x="243024" y="419292"/>
            <a:ext cx="5581001" cy="5953373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1733AD96-6B33-454C-A092-977C3B5CF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7325" y="834887"/>
            <a:ext cx="4860964" cy="5637733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Ожидаемые результаты</a:t>
            </a:r>
            <a:endParaRPr lang="ru-RU" sz="1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ru-RU" sz="1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-освоить базовые финансовые понятия и лексику по представленной теме на английском языке;</a:t>
            </a:r>
            <a:br>
              <a:rPr lang="ru-RU" sz="1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-уметь считать деньги;</a:t>
            </a:r>
            <a:br>
              <a:rPr lang="ru-RU" sz="1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-понимать функции денег и знать название валют России и Великобритании;</a:t>
            </a:r>
            <a:br>
              <a:rPr lang="ru-RU" sz="1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-научиться финансовому планированию и рациональному отношению к денежным средствам;</a:t>
            </a:r>
            <a:br>
              <a:rPr lang="ru-RU" sz="1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-развивать качества, необходимые для принятия самостоятельных решений по денежным вопросам.</a:t>
            </a:r>
            <a:endParaRPr lang="ru-RU" sz="1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Материал и оборудование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ru-RU" sz="1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омпьютер, мультимедийный проектор, доска, раздаточный материал в виде карточек с необходимым лексическим материалом и финансовой информацией для учащихся, макеты денежных средств (рубли и фунты стерлинги), </a:t>
            </a:r>
            <a:br>
              <a:rPr lang="ru-RU" sz="1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лист для записи расходов 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expenses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\ Наши расходы (в виде таблицы) (2 шт. для каждой семьи) </a:t>
            </a:r>
            <a:endParaRPr lang="ru-RU" sz="1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ru-RU" sz="1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 игре младшие школьники узнают понятие Фунта Стерлинга - эквивалент денежной единицы страны изучаемого языка, а именно Великобритании. Понятие купюр в 5 фунтов, 10 фунтов, 20 фунтов, 50 фунтов, а также монет в 1 и 2 фунта и монеты в 1, 2, 5, 10, 20 и 50 пенсов.</a:t>
            </a:r>
            <a:endParaRPr lang="ru-RU" sz="1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Время проведения игры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40 минут</a:t>
            </a:r>
            <a:endParaRPr lang="ru-RU" sz="1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Форма проведения 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групповая</a:t>
            </a:r>
            <a:endParaRPr lang="ru-RU" sz="1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ru-RU" sz="700" dirty="0"/>
          </a:p>
        </p:txBody>
      </p:sp>
    </p:spTree>
    <p:extLst>
      <p:ext uri="{BB962C8B-B14F-4D97-AF65-F5344CB8AC3E}">
        <p14:creationId xmlns:p14="http://schemas.microsoft.com/office/powerpoint/2010/main" val="2688648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2C7A4832-CCA6-42CB-ABC6-41C16461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317" r="30078" b="1"/>
          <a:stretch/>
        </p:blipFill>
        <p:spPr>
          <a:xfrm>
            <a:off x="190846" y="237744"/>
            <a:ext cx="4201564" cy="638251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E7270DF-375F-4ECC-989A-D033E481AE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9465" y="237744"/>
            <a:ext cx="7652977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ADF012-996D-41D3-B2EE-7338DF4F4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8834" y="569843"/>
            <a:ext cx="6157183" cy="253117"/>
          </a:xfrm>
        </p:spPr>
        <p:txBody>
          <a:bodyPr>
            <a:normAutofit fontScale="90000"/>
          </a:bodyPr>
          <a:lstStyle/>
          <a:p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6E73D5-1281-4546-9BD9-19127D0C5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9465" y="569843"/>
            <a:ext cx="7652977" cy="585746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Good morning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afternoon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! 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 Доброе утро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день)!</a:t>
            </a:r>
            <a:endParaRPr lang="ru-RU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Hello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! / Здравствуйте</a:t>
            </a:r>
            <a:endParaRPr lang="ru-RU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Thank you! /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Спасибо</a:t>
            </a:r>
            <a:endParaRPr lang="ru-RU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Excuse me, can I ….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/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Извините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могу я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…..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would like to buy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…. /Я хотел(а) бы купить…..</a:t>
            </a:r>
            <a:endParaRPr lang="ru-RU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am hungry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…. /Я голоден (на)….</a:t>
            </a:r>
            <a:endParaRPr lang="ru-RU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would like to have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….. / Я бы хотел(а) приобрести (взять, иметь)</a:t>
            </a:r>
            <a:endParaRPr lang="ru-RU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Can I have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….? /Можно мне приобрести….?</a:t>
            </a:r>
            <a:endParaRPr lang="ru-RU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May I ask you to give me…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/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Могу я попросить Вас дать мне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would like to exchange money …/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Я хотел(а) бы обменять валюту</a:t>
            </a:r>
            <a:endParaRPr lang="ru-RU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is the exchange rate for today? /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Какой на сегодня курс валют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u-RU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think, I will take…./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Я думаю, что я возьму….</a:t>
            </a:r>
            <a:endParaRPr lang="ru-RU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ru-RU" sz="600" dirty="0"/>
          </a:p>
        </p:txBody>
      </p:sp>
    </p:spTree>
    <p:extLst>
      <p:ext uri="{BB962C8B-B14F-4D97-AF65-F5344CB8AC3E}">
        <p14:creationId xmlns:p14="http://schemas.microsoft.com/office/powerpoint/2010/main" val="1591160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36BE7B3-7323-4556-8D2E-0080F7A032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511" r="26116" b="1"/>
          <a:stretch/>
        </p:blipFill>
        <p:spPr>
          <a:xfrm>
            <a:off x="7837371" y="237744"/>
            <a:ext cx="4124416" cy="638251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91D1FF4-7F97-4936-9A4C-9FB71D8FB4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7744" y="237744"/>
            <a:ext cx="7652977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F3BC06-86F2-4816-B92B-6212A38D6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642593"/>
            <a:ext cx="6281928" cy="1013929"/>
          </a:xfrm>
        </p:spPr>
        <p:txBody>
          <a:bodyPr>
            <a:normAutofit/>
          </a:bodyPr>
          <a:lstStyle/>
          <a:p>
            <a:r>
              <a:rPr lang="ru-RU" b="1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Герои игры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A07A65-5648-4F79-B586-7C4E9F3BEA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679" y="1656521"/>
            <a:ext cx="6804329" cy="4810539"/>
          </a:xfrm>
        </p:spPr>
        <p:txBody>
          <a:bodyPr>
            <a:normAutofit/>
          </a:bodyPr>
          <a:lstStyle/>
          <a:p>
            <a:pPr>
              <a:spcAft>
                <a:spcPts val="800"/>
              </a:spcAft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Семья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Покупкины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(мама, папа, сын, дочь) 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Семья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Растратовы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(мама, папа, сын, дочь) 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Банкир/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Banker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Официант в кафе /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Waiter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Кассир в Макдоналдс /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Cashier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Продавец в торговом центре /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Shop Assistant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Продавец в сувенирном магазине /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Souvenir Shop Seller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0515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E0DB80C3-3683-4BD3-B76E-532D98CC94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237" r="1986" b="-2"/>
          <a:stretch/>
        </p:blipFill>
        <p:spPr>
          <a:xfrm>
            <a:off x="7837371" y="237744"/>
            <a:ext cx="4124416" cy="638251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91D1FF4-7F97-4936-9A4C-9FB71D8FB4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7744" y="237744"/>
            <a:ext cx="7652977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39C329-3CC9-49EA-A429-BD1348B31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743" y="237745"/>
            <a:ext cx="6912865" cy="623646"/>
          </a:xfrm>
        </p:spPr>
        <p:txBody>
          <a:bodyPr>
            <a:normAutofit/>
          </a:bodyPr>
          <a:lstStyle/>
          <a:p>
            <a:r>
              <a:rPr lang="ru-RU" sz="1800" b="1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Следуйте инструкциям и выполняйте задания: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6D8CE6-8E61-49C6-A2E5-D405F4315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745" y="861391"/>
            <a:ext cx="7599626" cy="5645426"/>
          </a:xfrm>
        </p:spPr>
        <p:txBody>
          <a:bodyPr>
            <a:normAutofit lnSpcReduction="10000"/>
          </a:bodyPr>
          <a:lstStyle/>
          <a:p>
            <a:pPr marL="0" lv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ru-RU" sz="12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Вы прилетели в аэропорт Хитроу в Лондоне.  </a:t>
            </a:r>
            <a:endParaRPr lang="ru-RU" sz="1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Так как у вас деньги в рублях подойдите в офис банка в аэропорту, чтобы поменять валюту. Вы в офисе банка.</a:t>
            </a:r>
            <a:br>
              <a:rPr lang="ru-RU" sz="14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Попросите банкира сказать вам курс фунта к рублю и поменяйте определенное количество рублей на фунты стерлинги (обсудите с семьей сумму, можете обменять все рубли или часть). </a:t>
            </a:r>
            <a:endParaRPr lang="ru-RU" sz="1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Вам необходимо добраться до Лондона. Выберите один из двух вариантов и запишите свои расходы на свой лист расходов:</a:t>
            </a:r>
            <a:endParaRPr lang="ru-RU" sz="1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1) такси - стоимость 80 фунтов, </a:t>
            </a:r>
            <a:br>
              <a:rPr lang="ru-RU" sz="14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2) поезд - стоимость 10 фунтов взрослый билет и 5 фунтов детский билет.  </a:t>
            </a:r>
            <a:br>
              <a:rPr lang="ru-RU" sz="14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Запишите свои расходы.</a:t>
            </a:r>
            <a:endParaRPr lang="ru-RU" sz="1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После размещения в отеле мама и дети просят папу пойти на прогулку. Папа соглашается, но для начала решено пообедать. Вы можете выбрать пойти в Макдональдс или в кафе. Обсудите с семьёй, купите обед и запишите свои расходы.</a:t>
            </a:r>
            <a:endParaRPr lang="ru-RU" sz="1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4. После обеда решено идти за подарками родственникам и друзьям.</a:t>
            </a:r>
            <a:br>
              <a:rPr lang="ru-RU" sz="14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Вы можете пойти в специализированный магазин сувениров или в торговый центр. Посмотрите стоимость товаров, обсудите с семьёй где будете совершать покупки, купите необходимое и запишите расходы.</a:t>
            </a:r>
            <a:endParaRPr lang="ru-RU" sz="1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5. Мама и дети хотят купить что-нибудь для себя и просят папу пойти в супермаркет. Определитесь с покупками (задача папы контролировать расходы жены и детей). Запишите покупки и расходы.</a:t>
            </a:r>
            <a:endParaRPr lang="ru-RU" sz="1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6. Посчитайте, сколько денег у вас осталось, не забудьте, что у вас есть билеты на самолёт, но вам необходимо добраться до аэропорта (смотрите п.2). Включите стоимость проезда до аэропорта Хитроу в ваш лист расходов и подведите итоги.</a:t>
            </a:r>
            <a:endParaRPr lang="ru-RU" sz="1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ru-RU" sz="700" dirty="0"/>
          </a:p>
        </p:txBody>
      </p:sp>
    </p:spTree>
    <p:extLst>
      <p:ext uri="{BB962C8B-B14F-4D97-AF65-F5344CB8AC3E}">
        <p14:creationId xmlns:p14="http://schemas.microsoft.com/office/powerpoint/2010/main" val="3548140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C6F75B-52C4-4319-A77F-DB7876B3C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1409" y="642594"/>
            <a:ext cx="7805530" cy="920076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ru-RU" b="1" dirty="0">
                <a:solidFill>
                  <a:srgbClr val="FF0000"/>
                </a:solidFill>
                <a:latin typeface="AR BERKLEY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Our expenses</a:t>
            </a:r>
            <a:r>
              <a:rPr lang="ru-RU" altLang="ru-RU" b="1" dirty="0">
                <a:solidFill>
                  <a:srgbClr val="FF0000"/>
                </a:solidFill>
                <a:latin typeface="AR BERKLEY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altLang="ru-RU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Наши расходы</a:t>
            </a:r>
            <a:r>
              <a:rPr lang="ru-RU" altLang="ru-RU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ru-RU" altLang="ru-RU" sz="28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95D7987F-4B50-4B3E-8102-026A4F7CCA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4772081"/>
              </p:ext>
            </p:extLst>
          </p:nvPr>
        </p:nvGraphicFramePr>
        <p:xfrm>
          <a:off x="2835965" y="2209568"/>
          <a:ext cx="8216348" cy="4310505"/>
        </p:xfrm>
        <a:graphic>
          <a:graphicData uri="http://schemas.openxmlformats.org/drawingml/2006/table">
            <a:tbl>
              <a:tblPr firstRow="1" firstCol="1" bandRow="1"/>
              <a:tblGrid>
                <a:gridCol w="5880833">
                  <a:extLst>
                    <a:ext uri="{9D8B030D-6E8A-4147-A177-3AD203B41FA5}">
                      <a16:colId xmlns:a16="http://schemas.microsoft.com/office/drawing/2014/main" val="3085941819"/>
                    </a:ext>
                  </a:extLst>
                </a:gridCol>
                <a:gridCol w="2335515">
                  <a:extLst>
                    <a:ext uri="{9D8B030D-6E8A-4147-A177-3AD203B41FA5}">
                      <a16:colId xmlns:a16="http://schemas.microsoft.com/office/drawing/2014/main" val="3834979236"/>
                    </a:ext>
                  </a:extLst>
                </a:gridCol>
              </a:tblGrid>
              <a:tr h="358806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5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Семья:</a:t>
                      </a:r>
                      <a:endParaRPr lang="ru-RU" sz="11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6816031"/>
                  </a:ext>
                </a:extLst>
              </a:tr>
              <a:tr h="358806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5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Сумма:</a:t>
                      </a:r>
                      <a:r>
                        <a:rPr lang="ru-RU" sz="185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000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рублей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032443"/>
                  </a:ext>
                </a:extLst>
              </a:tr>
              <a:tr h="3588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5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</a:t>
                      </a:r>
                      <a:endParaRPr lang="ru-RU" sz="11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5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</a:t>
                      </a:r>
                      <a:endParaRPr lang="ru-RU" sz="11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1517313"/>
                  </a:ext>
                </a:extLst>
              </a:tr>
              <a:tr h="3588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5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1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50">
                          <a:solidFill>
                            <a:srgbClr val="000000"/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927520"/>
                  </a:ext>
                </a:extLst>
              </a:tr>
              <a:tr h="3588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5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1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50">
                          <a:solidFill>
                            <a:srgbClr val="000000"/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1318711"/>
                  </a:ext>
                </a:extLst>
              </a:tr>
              <a:tr h="3588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5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1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50">
                          <a:solidFill>
                            <a:srgbClr val="000000"/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9217022"/>
                  </a:ext>
                </a:extLst>
              </a:tr>
              <a:tr h="3588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5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 </a:t>
                      </a:r>
                      <a:endParaRPr lang="ru-RU" sz="11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50">
                          <a:solidFill>
                            <a:srgbClr val="000000"/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2080574"/>
                  </a:ext>
                </a:extLst>
              </a:tr>
              <a:tr h="3588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513205" algn="l"/>
                        </a:tabLst>
                      </a:pPr>
                      <a:r>
                        <a:rPr lang="ru-RU" sz="185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	</a:t>
                      </a:r>
                      <a:endParaRPr lang="ru-RU" sz="11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50">
                          <a:solidFill>
                            <a:srgbClr val="000000"/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0409757"/>
                  </a:ext>
                </a:extLst>
              </a:tr>
              <a:tr h="3588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513205" algn="l"/>
                        </a:tabLst>
                      </a:pPr>
                      <a:r>
                        <a:rPr lang="ru-RU" sz="185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1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50">
                          <a:solidFill>
                            <a:srgbClr val="000000"/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7110244"/>
                  </a:ext>
                </a:extLst>
              </a:tr>
              <a:tr h="3588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513205" algn="l"/>
                        </a:tabLst>
                      </a:pPr>
                      <a:r>
                        <a:rPr lang="ru-RU" sz="185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11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50">
                          <a:solidFill>
                            <a:srgbClr val="000000"/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0202341"/>
                  </a:ext>
                </a:extLst>
              </a:tr>
              <a:tr h="36363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5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Израсходовали:</a:t>
                      </a:r>
                      <a:endParaRPr lang="ru-RU" sz="11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829050"/>
                  </a:ext>
                </a:extLst>
              </a:tr>
              <a:tr h="358806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5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YS Tex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Остаток:</a:t>
                      </a:r>
                      <a:endParaRPr lang="ru-RU" sz="11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7133332"/>
                  </a:ext>
                </a:extLst>
              </a:tr>
            </a:tbl>
          </a:graphicData>
        </a:graphic>
      </p:graphicFrame>
      <p:pic>
        <p:nvPicPr>
          <p:cNvPr id="1026" name="Рисунок 1" descr="https://redler.ru/wp-content/uploads/2017/12/4-1.jpg">
            <a:extLst>
              <a:ext uri="{FF2B5EF4-FFF2-40B4-BE49-F238E27FC236}">
                <a16:creationId xmlns:a16="http://schemas.microsoft.com/office/drawing/2014/main" id="{C1ADCD2C-20AA-443C-A681-C1C93DCCA0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46435" y="1073426"/>
            <a:ext cx="1895475" cy="1075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10" descr="https://creazilla-store.fra1.digitaloceanspaces.com/emojis/51838/family-man-woman-girl-emoji-clipart-md.png">
            <a:extLst>
              <a:ext uri="{FF2B5EF4-FFF2-40B4-BE49-F238E27FC236}">
                <a16:creationId xmlns:a16="http://schemas.microsoft.com/office/drawing/2014/main" id="{6B7F7AE8-A3FA-457C-8A95-4321492B7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06800" y="1289492"/>
            <a:ext cx="4953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>
            <a:extLst>
              <a:ext uri="{FF2B5EF4-FFF2-40B4-BE49-F238E27FC236}">
                <a16:creationId xmlns:a16="http://schemas.microsoft.com/office/drawing/2014/main" id="{E7683BAE-962C-4431-B472-7B99B5F98E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2713" y="38623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BAC4D3E-015B-40AF-A240-B50D62435D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2713" y="43195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Рисунок 8" descr="Изображение выглядит как текст, игрушка&#10;&#10;Автоматически созданное описание">
            <a:extLst>
              <a:ext uri="{FF2B5EF4-FFF2-40B4-BE49-F238E27FC236}">
                <a16:creationId xmlns:a16="http://schemas.microsoft.com/office/drawing/2014/main" id="{6AAC4A2F-38B9-4678-BCF2-5F15C94E02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104" y="172279"/>
            <a:ext cx="2580861" cy="3379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127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E9B969E-CD96-4162-BA90-449BBDA95E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2316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6B6401A4-FEE5-4976-857C-1FD0CDB2E2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23162" y="0"/>
            <a:ext cx="816874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47AF1DF-6993-45FB-92A5-C36B1A680F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25029" cy="6858000"/>
          </a:xfrm>
          <a:prstGeom prst="rect">
            <a:avLst/>
          </a:prstGeom>
          <a:blipFill dpi="0" rotWithShape="1">
            <a:blip r:embed="rId2">
              <a:alphaModFix amt="6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6B0883-C01E-44F4-9142-D87EFBC87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33" y="643464"/>
            <a:ext cx="2888344" cy="142873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Bank of London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71C96C5-C235-4FAF-8BE2-9E3BF9BC2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773" y="2184036"/>
            <a:ext cx="4135272" cy="386963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endParaRPr lang="ru-RU" sz="1600" dirty="0">
              <a:solidFill>
                <a:srgbClr val="FFFFFF"/>
              </a:solidFill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3600" b="1" u="sng" dirty="0">
                <a:solidFill>
                  <a:srgbClr val="1F386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Exchange Rate 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3200" b="1" dirty="0">
                <a:solidFill>
                  <a:srgbClr val="1F386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GBP (£)=100 RUB (₽)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600" dirty="0">
              <a:solidFill>
                <a:srgbClr val="FFFFFF"/>
              </a:solidFill>
            </a:endParaRPr>
          </a:p>
        </p:txBody>
      </p:sp>
      <p:pic>
        <p:nvPicPr>
          <p:cNvPr id="7" name="Рисунок 6" descr="Изображение выглядит как текст, другой, несколько&#10;&#10;Автоматически созданное описание">
            <a:extLst>
              <a:ext uri="{FF2B5EF4-FFF2-40B4-BE49-F238E27FC236}">
                <a16:creationId xmlns:a16="http://schemas.microsoft.com/office/drawing/2014/main" id="{F02AB319-CFAE-47B9-8605-802E6C7F0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9100" y="433387"/>
            <a:ext cx="5715000" cy="599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484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B3111B-5B18-4E79-8A6A-96151328A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834514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accent2">
                    <a:lumMod val="50000"/>
                  </a:schemeClr>
                </a:solidFill>
              </a:rPr>
              <a:t>Раздаточный материал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95566294-82B4-4091-9807-C467D83816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5548" y="1320014"/>
            <a:ext cx="8022457" cy="553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7293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122</TotalTime>
  <Words>1166</Words>
  <Application>Microsoft Office PowerPoint</Application>
  <PresentationFormat>Широкоэкранный</PresentationFormat>
  <Paragraphs>78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AR BERKLEY</vt:lpstr>
      <vt:lpstr>Arial</vt:lpstr>
      <vt:lpstr>Bahnschrift SemiBold SemiConden</vt:lpstr>
      <vt:lpstr>Calibri</vt:lpstr>
      <vt:lpstr>Century Gothic</vt:lpstr>
      <vt:lpstr>Garamond</vt:lpstr>
      <vt:lpstr>Times New Roman</vt:lpstr>
      <vt:lpstr>YS Text</vt:lpstr>
      <vt:lpstr>Савон</vt:lpstr>
      <vt:lpstr>Методическая разработка  Ролевая игра для 4 класса «Our family weekend in London» «Выходные нашей семьи в Лондоне»  ( урок  английского языка с внедрением компонентов финансовой грамотности для младших школьников) </vt:lpstr>
      <vt:lpstr>  Финансовая грамотность – это умение зарабатывать и управлять деньгами. Знания о деньгах очень важны, так как люди пользуются деньгами каждый день, рассчитываются ими за покупки и услуги, с их помощью стремятся реализовать свои мечты.  Межпредметные связи - одна из основных характеристик урока иностранного языка, поэтому внедрение компонентов финансовой грамотности на уроках английского языка является наиболее эффективным и логичным, повышает уровень мотивации учащихся в изучении иностранного языка, показывает необходимость его практического применения в реальных ситуациях общения при постановке проблемных задач в условиях ролевой игры.   </vt:lpstr>
      <vt:lpstr>Презентация PowerPoint</vt:lpstr>
      <vt:lpstr> </vt:lpstr>
      <vt:lpstr>Герои игры</vt:lpstr>
      <vt:lpstr>Следуйте инструкциям и выполняйте задания:</vt:lpstr>
      <vt:lpstr>Our expenses/Наши расходы  </vt:lpstr>
      <vt:lpstr>Bank of London</vt:lpstr>
      <vt:lpstr>Раздаточный материал</vt:lpstr>
      <vt:lpstr>Раздаточный материал</vt:lpstr>
      <vt:lpstr>Рефлексия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 для обучения финансовой грамотности  на уроке английского языка  для учащихся 4 класса  общеобразовательной школы  Ролевая игра «Our family weekend in London» «Выходные нашей семьи в Лондоне»</dc:title>
  <dc:creator>МОУ НОШ</dc:creator>
  <cp:lastModifiedBy>МОУ НОШ</cp:lastModifiedBy>
  <cp:revision>6</cp:revision>
  <dcterms:created xsi:type="dcterms:W3CDTF">2021-09-20T16:21:06Z</dcterms:created>
  <dcterms:modified xsi:type="dcterms:W3CDTF">2022-04-11T16:41:16Z</dcterms:modified>
</cp:coreProperties>
</file>