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15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463" r:id="rId2"/>
    <p:sldId id="461" r:id="rId3"/>
    <p:sldId id="464" r:id="rId4"/>
    <p:sldId id="474" r:id="rId5"/>
    <p:sldId id="465" r:id="rId6"/>
    <p:sldId id="473" r:id="rId7"/>
    <p:sldId id="472" r:id="rId8"/>
    <p:sldId id="466" r:id="rId9"/>
    <p:sldId id="475" r:id="rId10"/>
    <p:sldId id="469" r:id="rId11"/>
    <p:sldId id="470" r:id="rId12"/>
  </p:sldIdLst>
  <p:sldSz cx="10691813" cy="7559675"/>
  <p:notesSz cx="6797675" cy="9926638"/>
  <p:defaultTextStyle>
    <a:defPPr>
      <a:defRPr lang="ru-RU"/>
    </a:defPPr>
    <a:lvl1pPr marL="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F3D85"/>
    <a:srgbClr val="C3232D"/>
    <a:srgbClr val="00CC66"/>
    <a:srgbClr val="ADDB7B"/>
    <a:srgbClr val="FC4936"/>
    <a:srgbClr val="800000"/>
    <a:srgbClr val="00B85C"/>
    <a:srgbClr val="00CC99"/>
    <a:srgbClr val="007FFE"/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132" autoAdjust="0"/>
    <p:restoredTop sz="97282" autoAdjust="0"/>
  </p:normalViewPr>
  <p:slideViewPr>
    <p:cSldViewPr snapToGrid="0" snapToObjects="1">
      <p:cViewPr>
        <p:scale>
          <a:sx n="90" d="100"/>
          <a:sy n="90" d="100"/>
        </p:scale>
        <p:origin x="-1440" y="182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B87C-F665-4454-9767-04C588CEF77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57C73-58D0-4A9F-9622-D82C4724DA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3914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5A526-62A9-4440-ACC2-DB731B53692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6BB8-88C9-C147-B608-4664A2A05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803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B49DA-812C-8346-BB74-5620E7F783A7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55A04-406D-A240-AB3D-5155977581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213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B384A5D-5572-41C0-9512-3563D19E4C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/>
          <a:srcRect/>
          <a:stretch/>
        </p:blipFill>
        <p:spPr>
          <a:xfrm>
            <a:off x="0" y="0"/>
            <a:ext cx="10691812" cy="736444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9F37667-147E-4BB4-A263-5B88C1E83643}"/>
              </a:ext>
            </a:extLst>
          </p:cNvPr>
          <p:cNvSpPr/>
          <p:nvPr/>
        </p:nvSpPr>
        <p:spPr>
          <a:xfrm>
            <a:off x="1878806" y="1972418"/>
            <a:ext cx="67127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омпетенции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ТЗ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 </a:t>
            </a:r>
            <a:r>
              <a:rPr lang="ru-RU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Документационное обеспечение управления и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архивоведение</a:t>
            </a:r>
            <a:r>
              <a:rPr lang="en-US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/Document Support of Management and Archive 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Science</a:t>
            </a:r>
            <a:endParaRPr lang="ru-RU" sz="3200" i="1" dirty="0">
              <a:solidFill>
                <a:schemeClr val="bg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5EB29F9-1D55-4E58-AE24-2751102B67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/>
          <a:srcRect/>
          <a:stretch/>
        </p:blipFill>
        <p:spPr>
          <a:xfrm>
            <a:off x="0" y="1365329"/>
            <a:ext cx="1524000" cy="24145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357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8131" y="2438728"/>
            <a:ext cx="1011555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Во 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всех без исключения организациях, в государственных учреждениях и коммерческих структурах, секретариатах и деловых канцеляриях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	По мониторингу сайта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Smolensk.hh.ru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(на 20.12.2021) открыты вакансии по следующим направлениям  «Делопроизводства»: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специалист по кадровому делопроизводству;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специалист отдела кадров;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делопроизводитель;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секретарь-делопроизводитель;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менеджер по работе с персоналом;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инспектор по кадрам;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архивариус.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	Средний уровень заработной </a:t>
            </a:r>
            <a:r>
              <a:rPr lang="ru-RU" sz="1800" smtClean="0">
                <a:latin typeface="Arial" pitchFamily="34" charset="0"/>
                <a:cs typeface="Arial" pitchFamily="34" charset="0"/>
              </a:rPr>
              <a:t>платы 25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000 рублей</a:t>
            </a:r>
            <a:endParaRPr lang="ru-RU" sz="1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Места работы, средний уровень заработной платы</a:t>
            </a:r>
            <a:endParaRPr lang="ru-RU" sz="3200" dirty="0">
              <a:solidFill>
                <a:srgbClr val="1F3D8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558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749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8131" y="1990964"/>
            <a:ext cx="1011555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Областное государственное бюджетное профессиональное образовательное учреждение «Смоленская областная технологическая академия»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(ОГБПОУ СОТА)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214000, г. Смоленск, улица Ленина, д. 37. тел. +7 (4812) 38-32-13, 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800" b="1" i="1" dirty="0" smtClean="0">
                <a:latin typeface="Times New Roman" pitchFamily="18" charset="0"/>
                <a:cs typeface="Times New Roman" pitchFamily="18" charset="0"/>
              </a:rPr>
              <a:t>smolpoliteh@yandex.ru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Где можно получить образование?</a:t>
            </a:r>
            <a:endParaRPr lang="ru-RU" sz="3200" dirty="0">
              <a:solidFill>
                <a:srgbClr val="1F3D85"/>
              </a:solidFill>
            </a:endParaRPr>
          </a:p>
        </p:txBody>
      </p:sp>
      <p:pic>
        <p:nvPicPr>
          <p:cNvPr id="11" name="Рисунок 10" descr="https://prokolledzh.ru/wp-content/uploads/2018/07/1-84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7898" y="3666067"/>
            <a:ext cx="4660636" cy="361193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882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90765" y="1781503"/>
            <a:ext cx="101155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Организационное и документационное обеспечение является основой управления. Уровень и качество этого   определяет оперативность, четкость и слаженность работы сотрудников, влияет на деловую репутацию и, в конечном счете, на развитие организации. Для такой работы требуются квалифицированные специалисты по документационному обеспечению управления, обладающие профессиональными, правовыми знаниями и хорошо владеющие компьютерной, организационной техникой (сканеры, плоттеры, принтеры, копиры, ламинаторы, многофункциональные устройства), техническими средствами коммуникации и связи.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72664" y="564797"/>
            <a:ext cx="67127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Общее описание компетенции</a:t>
            </a:r>
            <a:endParaRPr lang="ru-RU" sz="3600" dirty="0">
              <a:solidFill>
                <a:srgbClr val="1F3D85"/>
              </a:solidFill>
            </a:endParaRPr>
          </a:p>
        </p:txBody>
      </p:sp>
      <p:pic>
        <p:nvPicPr>
          <p:cNvPr id="11" name="Рисунок 10" descr="D:\Смоленск WSR\20200305_09273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43513" y="4182533"/>
            <a:ext cx="5293518" cy="3185409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Рисунок 11" descr="D:\фото\WhatsApp Images\IMG-20200306-WA002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6668" y="4182533"/>
            <a:ext cx="3683370" cy="3221884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5353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5256" y="1819603"/>
            <a:ext cx="1011555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В 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настоящее время, с распространением информационных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технологий, составлением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, оформлением и обеспечением сохранности документов стали заниматься почти все специалисты-управленцы, поэтому компетенция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документационное 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обеспечение управления и архивоведение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очень актуальна.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В современных условиях перспектива развития компетенции Документационное обеспечение управления и архивоведение – электронный документооборот, электронные архивы, документирование кадровых операций. Востребованы на рынке труда и специалисты, владеющие иностранными языками.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Преимуществом является перечень смежных профессий в рамках компетенции и возможные места работы.</a:t>
            </a: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211931" y="438985"/>
            <a:ext cx="6931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Актуальность, востребованность, преимущества компетенции</a:t>
            </a:r>
            <a:endParaRPr lang="ru-RU" sz="2800" dirty="0">
              <a:solidFill>
                <a:srgbClr val="1F3D85"/>
              </a:solidFill>
            </a:endParaRPr>
          </a:p>
        </p:txBody>
      </p:sp>
      <p:pic>
        <p:nvPicPr>
          <p:cNvPr id="11" name="Рисунок 10" descr="C:\Users\ent21\AppData\Local\Temp\Rar$DIa4672.12741\IMG_20210304_1321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35844" y="4679157"/>
            <a:ext cx="3628231" cy="261082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Рисунок 11" descr="C:\Users\ent21\AppData\Local\Temp\Rar$DIa4672.26260\IMG-33994eb94db25681cd01d26ade8efd18-V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3600" y="4679156"/>
            <a:ext cx="3550444" cy="2508249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846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8131" y="2438728"/>
            <a:ext cx="101155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C0C13F15-4DB0-4BAB-B204-E12810A2A14B}"/>
              </a:ext>
            </a:extLst>
          </p:cNvPr>
          <p:cNvSpPr/>
          <p:nvPr/>
        </p:nvSpPr>
        <p:spPr>
          <a:xfrm>
            <a:off x="288131" y="687908"/>
            <a:ext cx="69318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Компетенция в чемпионатной линейке</a:t>
            </a:r>
            <a:endParaRPr lang="ru-RU" sz="2800" dirty="0">
              <a:solidFill>
                <a:srgbClr val="1F3D85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267" y="1990180"/>
            <a:ext cx="3003549" cy="2370154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4934" y="2135699"/>
            <a:ext cx="3438747" cy="2622303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13" name="Рисунок 12" descr="D:\фото\WhatsApp Images\IMG-20200306-WA001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56000" y="1990179"/>
            <a:ext cx="3269562" cy="326458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80" y="4488847"/>
            <a:ext cx="3757179" cy="2817885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18" name="Рисунок 17" descr="D:\фото\Pictures\Viber\IMG-404d350ac297a9c0049fe57bfa55a9d4-V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39276" y="4758002"/>
            <a:ext cx="4461457" cy="2732967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5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02406" y="1368209"/>
            <a:ext cx="10115550" cy="5535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Специалист должен уметь:</a:t>
            </a: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выполнять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требования по охране труда и технике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безопасности; 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применять нормативные правовые акты в управленческой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деятельности;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использовать средства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оргтехники</a:t>
            </a:r>
            <a:r>
              <a:rPr lang="ru-RU" sz="1800" dirty="0" smtClean="0">
                <a:ea typeface="Calibri"/>
                <a:cs typeface="Times New Roman"/>
              </a:rPr>
              <a:t>, </a:t>
            </a:r>
            <a:r>
              <a:rPr lang="ru-RU" sz="1800" dirty="0" smtClean="0">
                <a:latin typeface="Times New Roman"/>
                <a:ea typeface="Calibri"/>
              </a:rPr>
              <a:t>организовывать </a:t>
            </a:r>
            <a:r>
              <a:rPr lang="ru-RU" sz="1800" dirty="0">
                <a:latin typeface="Times New Roman"/>
                <a:ea typeface="Calibri"/>
              </a:rPr>
              <a:t>рабочее место для максимально эффективной </a:t>
            </a:r>
            <a:r>
              <a:rPr lang="ru-RU" sz="1800" dirty="0" smtClean="0">
                <a:latin typeface="Times New Roman"/>
                <a:ea typeface="Calibri"/>
              </a:rPr>
              <a:t>работы;</a:t>
            </a: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cs typeface="Times New Roman" pitchFamily="18" charset="0"/>
              </a:rPr>
              <a:t>применять современные телекоммуникационные средства организации селекторных совещаний;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осуществлять документирование управленческих решений;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работать со всей совокупностью информационно-документационных ресурсов организации;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8895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поддерживать имидж организации;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88950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выбирать технологию создания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документа;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88950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подготавливать проекты управленческих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решений</a:t>
            </a:r>
            <a:r>
              <a:rPr lang="en-US" sz="1800" dirty="0" smtClean="0">
                <a:ea typeface="Calibri"/>
                <a:cs typeface="Times New Roman"/>
              </a:rPr>
              <a:t> </a:t>
            </a:r>
            <a:r>
              <a:rPr lang="ru-RU" sz="1800" dirty="0" smtClean="0">
                <a:latin typeface="Times New Roman"/>
                <a:ea typeface="Calibri"/>
              </a:rPr>
              <a:t>печатать </a:t>
            </a:r>
            <a:r>
              <a:rPr lang="ru-RU" sz="1800" dirty="0">
                <a:latin typeface="Times New Roman"/>
                <a:ea typeface="Calibri"/>
              </a:rPr>
              <a:t>и размножать служебные </a:t>
            </a:r>
            <a:r>
              <a:rPr lang="ru-RU" sz="1800" dirty="0" smtClean="0">
                <a:latin typeface="Times New Roman"/>
                <a:ea typeface="Calibri"/>
              </a:rPr>
              <a:t>документы;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осуществлять работу с  входящими, исходящими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внутренними документами;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 формировать дела в соответствии с номенклатурой дел организации;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Профиль компетенций специалиста</a:t>
            </a:r>
          </a:p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hard skills)</a:t>
            </a:r>
            <a:endParaRPr lang="ru-RU" sz="2800" dirty="0">
              <a:solidFill>
                <a:srgbClr val="1F3D8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757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02406" y="1368209"/>
            <a:ext cx="10115550" cy="515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Специалист должен уметь: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•     работать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системах электронного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документооборота;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проводить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экспертизу ценности документов,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том числе составлять и использовать номенклатуру дел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организации;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формировать </a:t>
            </a:r>
            <a:r>
              <a:rPr lang="ru-RU" sz="1800" dirty="0">
                <a:latin typeface="Times New Roman"/>
                <a:ea typeface="Calibri"/>
                <a:cs typeface="Times New Roman"/>
              </a:rPr>
              <a:t>и оформлять дела постоянного, временного и долговременного сроков хранения, в том числе по личному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составу;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производить хронологическо-структурную систематизацию документов и дел;</a:t>
            </a:r>
            <a:endParaRPr lang="ru-RU" sz="18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производить поиск информации в существующих базах данных, вести информационно-справочную работу на основе различных комбинаций поисковых признаков;</a:t>
            </a:r>
          </a:p>
          <a:p>
            <a:pPr marL="342900" lvl="0" indent="-342900" algn="just"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вести  учетные регистрационные формы с использованием прикладного программного обеспечения, использовать их для информационной работы и работы по контролю исполнения решений руководителя.</a:t>
            </a:r>
            <a:endParaRPr lang="ru-RU" sz="1800" dirty="0">
              <a:ea typeface="Calibri"/>
              <a:cs typeface="Times New Roman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Профиль компетенций специалиста</a:t>
            </a:r>
          </a:p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hard skills)</a:t>
            </a:r>
            <a:endParaRPr lang="ru-RU" sz="2800" dirty="0">
              <a:solidFill>
                <a:srgbClr val="1F3D8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37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9237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7156" y="1406637"/>
            <a:ext cx="10115550" cy="3072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Специалист должен иметь практический опыт: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>
                <a:latin typeface="Times New Roman"/>
                <a:ea typeface="Calibri"/>
                <a:cs typeface="Times New Roman"/>
              </a:rPr>
              <a:t>организации документационного обеспечения управления и функционирования </a:t>
            </a:r>
            <a:r>
              <a:rPr lang="ru-RU" sz="1800" dirty="0" smtClean="0">
                <a:latin typeface="Times New Roman"/>
                <a:ea typeface="Calibri"/>
                <a:cs typeface="Times New Roman"/>
              </a:rPr>
              <a:t>организации;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организации архивной и справочно-информационной работы по документам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организации;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документационного обеспечения деятельности организации; 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документирования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организации обработки документов.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endParaRPr lang="en-US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Профиль компетенций специалиста</a:t>
            </a:r>
          </a:p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hard skills)</a:t>
            </a:r>
            <a:endParaRPr lang="ru-RU" sz="2800" dirty="0">
              <a:solidFill>
                <a:srgbClr val="1F3D85"/>
              </a:solidFill>
            </a:endParaRPr>
          </a:p>
        </p:txBody>
      </p:sp>
      <p:pic>
        <p:nvPicPr>
          <p:cNvPr id="8194" name="Picture 2" descr="Серьезный женский офисный работник, использующий принтер на рабочем мест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07267" y="3962222"/>
            <a:ext cx="5071533" cy="338102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40343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2906" y="1782183"/>
            <a:ext cx="1011555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пособный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навыкам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высокой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работоспособности;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коммуникабельный;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вежливый;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дисциплинированный;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пунктуальный;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ответственный;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стремящийся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 профессиональному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росту;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заинтересованный в освоении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смежных видов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профессиональной деятельности;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готовый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самозанятости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предприимчивый;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экономически активный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	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Профиль компетенций специалиста</a:t>
            </a:r>
          </a:p>
          <a:p>
            <a:pPr algn="ctr"/>
            <a:r>
              <a:rPr lang="ru-RU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oft skills)</a:t>
            </a:r>
            <a:endParaRPr lang="ru-RU" sz="2800" dirty="0">
              <a:solidFill>
                <a:srgbClr val="1F3D85"/>
              </a:solidFill>
            </a:endParaRPr>
          </a:p>
        </p:txBody>
      </p:sp>
      <p:pic>
        <p:nvPicPr>
          <p:cNvPr id="7170" name="Picture 2" descr="https://tradro.ru/files/media/images_boards/big/1623746958_6423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92134" y="4217687"/>
            <a:ext cx="4688944" cy="312291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17818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Изображение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472"/>
            <a:ext cx="10691813" cy="778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8131" y="2700338"/>
            <a:ext cx="1011555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endParaRPr lang="ru-RU" sz="28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ru-RU" sz="2400" b="1" dirty="0">
              <a:solidFill>
                <a:srgbClr val="1F3D8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1F3D85"/>
                </a:solidFill>
                <a:latin typeface="Times New Roman" pitchFamily="18" charset="0"/>
                <a:ea typeface="Akrobat ExtraBold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74580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88131" y="1991053"/>
            <a:ext cx="1011555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секретарь;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секретарь-референт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администратор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архивариус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делопроизводитель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документовед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инспектор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кадровой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службы.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C13F15-4DB0-4BAB-B204-E12810A2A14B}"/>
              </a:ext>
            </a:extLst>
          </p:cNvPr>
          <p:cNvSpPr/>
          <p:nvPr/>
        </p:nvSpPr>
        <p:spPr>
          <a:xfrm>
            <a:off x="392906" y="414102"/>
            <a:ext cx="69318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1F3D85"/>
                </a:solidFill>
                <a:latin typeface="Times New Roman" pitchFamily="18" charset="0"/>
                <a:cs typeface="Times New Roman" pitchFamily="18" charset="0"/>
              </a:rPr>
              <a:t>Смежные профессии</a:t>
            </a:r>
            <a:endParaRPr lang="ru-RU" sz="4400" dirty="0">
              <a:solidFill>
                <a:srgbClr val="1F3D85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017" y="1991053"/>
            <a:ext cx="3283743" cy="218789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3196"/>
          <a:stretch>
            <a:fillRect/>
          </a:stretch>
        </p:blipFill>
        <p:spPr>
          <a:xfrm>
            <a:off x="6255243" y="4737302"/>
            <a:ext cx="3510530" cy="224769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009" y="3962222"/>
            <a:ext cx="2873676" cy="3191933"/>
          </a:xfrm>
          <a:prstGeom prst="rect">
            <a:avLst/>
          </a:prstGeom>
          <a:noFill/>
          <a:ln w="12700" cmpd="sng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520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7107</TotalTime>
  <Words>489</Words>
  <Application>Microsoft Office PowerPoint</Application>
  <PresentationFormat>Произвольный</PresentationFormat>
  <Paragraphs>125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сергей хецуриани</cp:lastModifiedBy>
  <cp:revision>665</cp:revision>
  <cp:lastPrinted>2020-09-03T10:37:17Z</cp:lastPrinted>
  <dcterms:created xsi:type="dcterms:W3CDTF">2017-06-06T12:31:48Z</dcterms:created>
  <dcterms:modified xsi:type="dcterms:W3CDTF">2022-04-14T19:59:21Z</dcterms:modified>
</cp:coreProperties>
</file>